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171"/>
  </p:handoutMasterIdLst>
  <p:sldIdLst>
    <p:sldId id="256" r:id="rId3"/>
    <p:sldId id="719" r:id="rId4"/>
    <p:sldId id="676" r:id="rId5"/>
    <p:sldId id="260" r:id="rId6"/>
    <p:sldId id="263" r:id="rId7"/>
    <p:sldId id="296" r:id="rId9"/>
    <p:sldId id="297" r:id="rId10"/>
    <p:sldId id="338" r:id="rId11"/>
    <p:sldId id="264" r:id="rId12"/>
    <p:sldId id="320" r:id="rId13"/>
    <p:sldId id="334" r:id="rId14"/>
    <p:sldId id="267" r:id="rId15"/>
    <p:sldId id="266" r:id="rId16"/>
    <p:sldId id="337" r:id="rId17"/>
    <p:sldId id="712" r:id="rId18"/>
    <p:sldId id="677" r:id="rId19"/>
    <p:sldId id="328" r:id="rId20"/>
    <p:sldId id="299" r:id="rId21"/>
    <p:sldId id="377" r:id="rId22"/>
    <p:sldId id="1075" r:id="rId23"/>
    <p:sldId id="425" r:id="rId24"/>
    <p:sldId id="427" r:id="rId25"/>
    <p:sldId id="426" r:id="rId26"/>
    <p:sldId id="428" r:id="rId27"/>
    <p:sldId id="429" r:id="rId28"/>
    <p:sldId id="336" r:id="rId29"/>
    <p:sldId id="300" r:id="rId30"/>
    <p:sldId id="341" r:id="rId31"/>
    <p:sldId id="340" r:id="rId32"/>
    <p:sldId id="721" r:id="rId33"/>
    <p:sldId id="335" r:id="rId34"/>
    <p:sldId id="301" r:id="rId35"/>
    <p:sldId id="302" r:id="rId36"/>
    <p:sldId id="722" r:id="rId37"/>
    <p:sldId id="331" r:id="rId38"/>
    <p:sldId id="332" r:id="rId39"/>
    <p:sldId id="896" r:id="rId40"/>
    <p:sldId id="483" r:id="rId41"/>
    <p:sldId id="484" r:id="rId42"/>
    <p:sldId id="485" r:id="rId43"/>
    <p:sldId id="1385" r:id="rId44"/>
    <p:sldId id="898" r:id="rId45"/>
    <p:sldId id="899" r:id="rId46"/>
    <p:sldId id="903" r:id="rId47"/>
    <p:sldId id="904" r:id="rId48"/>
    <p:sldId id="1835" r:id="rId49"/>
    <p:sldId id="1958" r:id="rId50"/>
    <p:sldId id="1671" r:id="rId51"/>
    <p:sldId id="939" r:id="rId52"/>
    <p:sldId id="1674" r:id="rId53"/>
    <p:sldId id="1675" r:id="rId54"/>
    <p:sldId id="1676" r:id="rId55"/>
    <p:sldId id="1677" r:id="rId56"/>
    <p:sldId id="1678" r:id="rId57"/>
    <p:sldId id="1679" r:id="rId58"/>
    <p:sldId id="1680" r:id="rId59"/>
    <p:sldId id="1681" r:id="rId60"/>
    <p:sldId id="907" r:id="rId61"/>
    <p:sldId id="1197" r:id="rId62"/>
    <p:sldId id="1198" r:id="rId63"/>
    <p:sldId id="995" r:id="rId64"/>
    <p:sldId id="996" r:id="rId65"/>
    <p:sldId id="997" r:id="rId66"/>
    <p:sldId id="905" r:id="rId67"/>
    <p:sldId id="1386" r:id="rId68"/>
    <p:sldId id="1387" r:id="rId69"/>
    <p:sldId id="1465" r:id="rId70"/>
    <p:sldId id="906" r:id="rId71"/>
    <p:sldId id="1323" r:id="rId72"/>
    <p:sldId id="1324" r:id="rId73"/>
    <p:sldId id="908" r:id="rId74"/>
    <p:sldId id="1266" r:id="rId75"/>
    <p:sldId id="909" r:id="rId76"/>
    <p:sldId id="1187" r:id="rId77"/>
    <p:sldId id="1189" r:id="rId78"/>
    <p:sldId id="1188" r:id="rId79"/>
    <p:sldId id="1190" r:id="rId80"/>
    <p:sldId id="1191" r:id="rId81"/>
    <p:sldId id="1192" r:id="rId82"/>
    <p:sldId id="1193" r:id="rId83"/>
    <p:sldId id="1194" r:id="rId84"/>
    <p:sldId id="913" r:id="rId85"/>
    <p:sldId id="914" r:id="rId86"/>
    <p:sldId id="915" r:id="rId87"/>
    <p:sldId id="1325" r:id="rId88"/>
    <p:sldId id="1326" r:id="rId89"/>
    <p:sldId id="917" r:id="rId90"/>
    <p:sldId id="916" r:id="rId91"/>
    <p:sldId id="918" r:id="rId92"/>
    <p:sldId id="919" r:id="rId93"/>
    <p:sldId id="920" r:id="rId94"/>
    <p:sldId id="921" r:id="rId95"/>
    <p:sldId id="1073" r:id="rId96"/>
    <p:sldId id="1067" r:id="rId97"/>
    <p:sldId id="1074" r:id="rId98"/>
    <p:sldId id="1066" r:id="rId99"/>
    <p:sldId id="1388" r:id="rId100"/>
    <p:sldId id="930" r:id="rId101"/>
    <p:sldId id="1185" r:id="rId102"/>
    <p:sldId id="912" r:id="rId103"/>
    <p:sldId id="389" r:id="rId104"/>
    <p:sldId id="390" r:id="rId105"/>
    <p:sldId id="391" r:id="rId106"/>
    <p:sldId id="394" r:id="rId107"/>
    <p:sldId id="395" r:id="rId108"/>
    <p:sldId id="396" r:id="rId109"/>
    <p:sldId id="397" r:id="rId110"/>
    <p:sldId id="403" r:id="rId111"/>
    <p:sldId id="416" r:id="rId112"/>
    <p:sldId id="420" r:id="rId113"/>
    <p:sldId id="1532" r:id="rId114"/>
    <p:sldId id="1172" r:id="rId115"/>
    <p:sldId id="1204" r:id="rId116"/>
    <p:sldId id="1205" r:id="rId117"/>
    <p:sldId id="1206" r:id="rId118"/>
    <p:sldId id="1166" r:id="rId119"/>
    <p:sldId id="1184" r:id="rId120"/>
    <p:sldId id="1171" r:id="rId121"/>
    <p:sldId id="1533" r:id="rId122"/>
    <p:sldId id="1535" r:id="rId123"/>
    <p:sldId id="1584" r:id="rId124"/>
    <p:sldId id="1536" r:id="rId125"/>
    <p:sldId id="1538" r:id="rId126"/>
    <p:sldId id="1537" r:id="rId127"/>
    <p:sldId id="1539" r:id="rId128"/>
    <p:sldId id="1586" r:id="rId129"/>
    <p:sldId id="1630" r:id="rId130"/>
    <p:sldId id="1795" r:id="rId131"/>
    <p:sldId id="1540" r:id="rId132"/>
    <p:sldId id="1582" r:id="rId133"/>
    <p:sldId id="1546" r:id="rId134"/>
    <p:sldId id="1547" r:id="rId135"/>
    <p:sldId id="1548" r:id="rId136"/>
    <p:sldId id="1549" r:id="rId137"/>
    <p:sldId id="1550" r:id="rId138"/>
    <p:sldId id="1551" r:id="rId139"/>
    <p:sldId id="1552" r:id="rId140"/>
    <p:sldId id="1553" r:id="rId141"/>
    <p:sldId id="1554" r:id="rId142"/>
    <p:sldId id="1555" r:id="rId143"/>
    <p:sldId id="1556" r:id="rId144"/>
    <p:sldId id="1557" r:id="rId145"/>
    <p:sldId id="1558" r:id="rId146"/>
    <p:sldId id="1559" r:id="rId147"/>
    <p:sldId id="1560" r:id="rId148"/>
    <p:sldId id="1561" r:id="rId149"/>
    <p:sldId id="1562" r:id="rId150"/>
    <p:sldId id="1563" r:id="rId151"/>
    <p:sldId id="1564" r:id="rId152"/>
    <p:sldId id="1565" r:id="rId153"/>
    <p:sldId id="1566" r:id="rId154"/>
    <p:sldId id="1567" r:id="rId155"/>
    <p:sldId id="1568" r:id="rId156"/>
    <p:sldId id="1569" r:id="rId157"/>
    <p:sldId id="1570" r:id="rId158"/>
    <p:sldId id="1572" r:id="rId159"/>
    <p:sldId id="1573" r:id="rId160"/>
    <p:sldId id="1574" r:id="rId161"/>
    <p:sldId id="1575" r:id="rId162"/>
    <p:sldId id="1576" r:id="rId163"/>
    <p:sldId id="1577" r:id="rId164"/>
    <p:sldId id="1578" r:id="rId165"/>
    <p:sldId id="1581" r:id="rId166"/>
    <p:sldId id="681" r:id="rId167"/>
    <p:sldId id="682" r:id="rId168"/>
    <p:sldId id="349" r:id="rId169"/>
    <p:sldId id="699" r:id="rId17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o"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095"/>
        <p:guide pos="367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5" Type="http://schemas.openxmlformats.org/officeDocument/2006/relationships/commentAuthors" Target="commentAuthors.xml"/><Relationship Id="rId174" Type="http://schemas.openxmlformats.org/officeDocument/2006/relationships/tableStyles" Target="tableStyles.xml"/><Relationship Id="rId173" Type="http://schemas.openxmlformats.org/officeDocument/2006/relationships/viewProps" Target="viewProps.xml"/><Relationship Id="rId172" Type="http://schemas.openxmlformats.org/officeDocument/2006/relationships/presProps" Target="presProps.xml"/><Relationship Id="rId171" Type="http://schemas.openxmlformats.org/officeDocument/2006/relationships/handoutMaster" Target="handoutMasters/handoutMaster1.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39.emf"/><Relationship Id="rId8" Type="http://schemas.openxmlformats.org/officeDocument/2006/relationships/image" Target="../media/image138.emf"/><Relationship Id="rId7" Type="http://schemas.openxmlformats.org/officeDocument/2006/relationships/image" Target="../media/image137.emf"/><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defTabSz="929005"/>
            <a:fld id="{9A0DB2DC-4C9A-4742-B13C-FB6460FD3503}" type="slidenum">
              <a:rPr lang="en-US" sz="1200" dirty="0"/>
            </a:fld>
            <a:endParaRPr lang="en-US" sz="1200" dirty="0"/>
          </a:p>
        </p:txBody>
      </p:sp>
      <p:sp>
        <p:nvSpPr>
          <p:cNvPr id="128002" name="幻灯片图像占位符 128001"/>
          <p:cNvSpPr>
            <a:spLocks noTextEdit="1"/>
          </p:cNvSpPr>
          <p:nvPr>
            <p:ph type="sldImg"/>
          </p:nvPr>
        </p:nvSpPr>
        <p:spPr>
          <a:xfrm>
            <a:off x="1162050" y="681038"/>
            <a:ext cx="4538663" cy="3403600"/>
          </a:xfrm>
        </p:spPr>
      </p:sp>
      <p:sp>
        <p:nvSpPr>
          <p:cNvPr id="128003" name="文本占位符 128002"/>
          <p:cNvSpPr>
            <a:spLocks noGrp="1"/>
          </p:cNvSpPr>
          <p:nvPr>
            <p:ph type="body" idx="1"/>
          </p:nvPr>
        </p:nvSpPr>
        <p:spPr/>
        <p:txBody>
          <a:bodyPr lIns="92830" tIns="46415" rIns="92830" bIns="46415"/>
          <a:p>
            <a:pPr lvl="0"/>
            <a:r>
              <a:rPr lang="en-US" altLang="zh-CN"/>
              <a:t>Is this AI?  Is it just search?  Is chess a representative “intelligent problem”?</a:t>
            </a:r>
            <a:endParaRPr lang="en-US" altLang="zh-CN"/>
          </a:p>
          <a:p>
            <a:pPr lvl="0"/>
            <a:endParaRPr lang="en-US" altLang="zh-CN"/>
          </a:p>
          <a:p>
            <a:pPr lvl="0"/>
            <a:r>
              <a:rPr lang="en-US" altLang="zh-CN"/>
              <a:t>What about role playing games?  Need a lot more knowledge.</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Founders:</a:t>
            </a:r>
            <a:r>
              <a:rPr lang="en-US" baseline="0" dirty="0" smtClean="0"/>
              <a:t> </a:t>
            </a:r>
            <a:r>
              <a:rPr lang="en-US" baseline="0" dirty="0" err="1" smtClean="0"/>
              <a:t>Demis</a:t>
            </a:r>
            <a:r>
              <a:rPr lang="en-US" baseline="0" dirty="0" smtClean="0"/>
              <a:t> </a:t>
            </a:r>
            <a:r>
              <a:rPr lang="en-US" baseline="0" dirty="0" err="1" smtClean="0"/>
              <a:t>Hassabis</a:t>
            </a:r>
            <a:r>
              <a:rPr lang="en-US" baseline="0" dirty="0" smtClean="0"/>
              <a:t>, Shane Legg, Mustafa </a:t>
            </a:r>
            <a:r>
              <a:rPr lang="en-US" baseline="0" dirty="0" err="1" smtClean="0"/>
              <a:t>Suleyman</a:t>
            </a:r>
            <a:endParaRPr lang="en-US" baseline="0" dirty="0" smtClean="0"/>
          </a:p>
          <a:p>
            <a:r>
              <a:rPr lang="en-US" baseline="0" dirty="0" smtClean="0"/>
              <a:t>Why was this milestone particularly worrying from an ethics point of view?</a:t>
            </a:r>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Slide Image Placeholder 1"/>
          <p:cNvSpPr>
            <a:spLocks noGrp="1" noRot="1" noChangeAspect="1" noTextEdit="1"/>
          </p:cNvSpPr>
          <p:nvPr>
            <p:ph type="sldImg"/>
          </p:nvPr>
        </p:nvSpPr>
        <p:spPr/>
      </p:sp>
      <p:sp>
        <p:nvSpPr>
          <p:cNvPr id="72707" name="Notes Placeholder 2"/>
          <p:cNvSpPr>
            <a:spLocks noGrp="1"/>
          </p:cNvSpPr>
          <p:nvPr>
            <p:ph type="body" idx="1"/>
          </p:nvPr>
        </p:nvSpPr>
        <p:spPr/>
        <p:txBody>
          <a:bodyPr wrap="square" lIns="91440" tIns="45720" rIns="91440" bIns="45720" anchor="t" anchorCtr="0"/>
          <a:p>
            <a:pPr lvl="0"/>
            <a:endParaRPr lang="en-GB" altLang="en-US" dirty="0"/>
          </a:p>
        </p:txBody>
      </p:sp>
      <p:sp>
        <p:nvSpPr>
          <p:cNvPr id="727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fld>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p:txBody>
          <a:bodyPr wrap="square" lIns="91440" tIns="45720" rIns="91440" bIns="45720" anchor="t" anchorCtr="0"/>
          <a:p>
            <a:pPr lvl="0"/>
            <a:endParaRPr lang="en-GB" altLang="en-US" dirty="0"/>
          </a:p>
        </p:txBody>
      </p:sp>
      <p:sp>
        <p:nvSpPr>
          <p:cNvPr id="7373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fld>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en-US" dirty="0" smtClean="0"/>
          </a:p>
        </p:txBody>
      </p:sp>
      <p:sp>
        <p:nvSpPr>
          <p:cNvPr id="4" name="Slide Number Placeholder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Adaptive Gradient Algorithm</a:t>
            </a:r>
            <a:r>
              <a:rPr lang="en-US" sz="1200" dirty="0" smtClean="0"/>
              <a:t> (</a:t>
            </a:r>
            <a:r>
              <a:rPr lang="en-US" sz="1200" dirty="0" err="1" smtClean="0"/>
              <a:t>AdaGrad</a:t>
            </a:r>
            <a:r>
              <a:rPr lang="en-US" sz="1200" dirty="0" smtClean="0"/>
              <a:t>) that maintains a per-parameter learning rate that improves performance on problems with sparse gradients (e.g. natural language and computer vision problems).</a:t>
            </a:r>
            <a:endParaRPr lang="en-US" sz="1200" dirty="0" smtClean="0"/>
          </a:p>
          <a:p>
            <a:r>
              <a:rPr lang="en-US" sz="1200" b="1" dirty="0" smtClean="0"/>
              <a:t>Root Mean Square Propagation</a:t>
            </a:r>
            <a:r>
              <a:rPr lang="en-US" sz="1200" dirty="0" smtClean="0"/>
              <a:t> (</a:t>
            </a:r>
            <a:r>
              <a:rPr lang="en-US" sz="1200" dirty="0" err="1" smtClean="0"/>
              <a:t>RMSProp</a:t>
            </a:r>
            <a:r>
              <a:rPr lang="en-US" sz="1200" dirty="0" smtClean="0"/>
              <a:t>) that also maintains per-parameter learning rates that are adapted based on the average of recent magnitudes of the gradients for the weight (e.g. how quickly it is changing). This means the algorithm does well on online and non-stationary problems (e.g. noisy).</a:t>
            </a:r>
            <a:endParaRPr lang="en-US" sz="1200" dirty="0" smtClean="0"/>
          </a:p>
          <a:p>
            <a:endParaRPr lang="en-US" sz="1200" dirty="0" smtClean="0"/>
          </a:p>
          <a:p>
            <a:r>
              <a:rPr lang="en-US" sz="1200" dirty="0" smtClean="0"/>
              <a:t>Adam realizes the benefits of both </a:t>
            </a:r>
            <a:r>
              <a:rPr lang="en-US" sz="1200" dirty="0" err="1" smtClean="0"/>
              <a:t>AdaGrad</a:t>
            </a:r>
            <a:r>
              <a:rPr lang="en-US" sz="1200" dirty="0" smtClean="0"/>
              <a:t> and </a:t>
            </a:r>
            <a:r>
              <a:rPr lang="en-US" sz="1200" dirty="0" err="1" smtClean="0"/>
              <a:t>RMSProp</a:t>
            </a:r>
            <a:r>
              <a:rPr lang="en-US" sz="1200" dirty="0" smtClean="0"/>
              <a:t>.</a:t>
            </a:r>
            <a:endParaRPr lang="en-US" sz="1200" dirty="0" smtClean="0"/>
          </a:p>
          <a:p>
            <a:r>
              <a:rPr lang="en-US" sz="1200" dirty="0" smtClean="0"/>
              <a:t>Instead of adapting the parameter learning rates based on the average first moment (the mean) as in </a:t>
            </a:r>
            <a:r>
              <a:rPr lang="en-US" sz="1200" dirty="0" err="1" smtClean="0"/>
              <a:t>RMSProp</a:t>
            </a:r>
            <a:r>
              <a:rPr lang="en-US" sz="1200" dirty="0" smtClean="0"/>
              <a:t>, Adam also makes use of the average of the second moments of the gradients (the </a:t>
            </a:r>
            <a:r>
              <a:rPr lang="en-US" sz="1200" dirty="0" err="1" smtClean="0"/>
              <a:t>uncentered</a:t>
            </a:r>
            <a:r>
              <a:rPr lang="en-US" sz="1200" dirty="0" smtClean="0"/>
              <a:t> variance).</a:t>
            </a:r>
            <a:endParaRPr lang="en-US" sz="1200" dirty="0" smtClean="0"/>
          </a:p>
          <a:p>
            <a:r>
              <a:rPr lang="en-US" sz="1200" dirty="0" smtClean="0"/>
              <a:t>Specifically, the algorithm calculates an exponential moving average of the gradient and the squared gradient, and the parameters beta1 and beta2 control the decay rates of these moving averages.</a:t>
            </a:r>
            <a:endParaRPr lang="en-US" sz="1200" dirty="0" smtClean="0"/>
          </a:p>
          <a:p>
            <a:r>
              <a:rPr lang="en-US" sz="1200" dirty="0" smtClean="0"/>
              <a:t>The initial value of the moving averages and beta1 and beta2 values close to 1.0 (recommended) result in a bias of moment estimates towards zero. This bias is overcome by first calculating the biased estimates before then calculating bias-corrected estimates.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smtClean="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the width m of the convolution filters is set to 5 </a:t>
            </a:r>
            <a:endParaRPr lang="en-US" dirty="0" smtClean="0"/>
          </a:p>
          <a:p>
            <a:r>
              <a:rPr lang="en-US" dirty="0" smtClean="0"/>
              <a:t>n</a:t>
            </a:r>
            <a:r>
              <a:rPr lang="en-US" baseline="0" dirty="0" smtClean="0"/>
              <a:t> = 300 feature maps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defRPr/>
            </a:pPr>
            <a:r>
              <a:rPr lang="en-US" dirty="0" smtClean="0"/>
              <a:t>first layer embeds words into low-dimensional vectors. </a:t>
            </a:r>
            <a:endParaRPr lang="en-US" dirty="0" smtClean="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p:sp>
      <p:sp>
        <p:nvSpPr>
          <p:cNvPr id="952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80604020202020204" pitchFamily="34" charset="0"/>
              </a:rPr>
              <a:t> </a:t>
            </a:r>
            <a:endParaRPr lang="en-US" altLang="en-US" smtClean="0">
              <a:latin typeface="Arial" panose="0208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Shape 196"/>
          <p:cNvSpPr/>
          <p:nvPr>
            <p:ph type="sldImg" idx="2"/>
          </p:nvPr>
        </p:nvSpPr>
        <p:spPr>
          <a:xfrm>
            <a:off x="381187" y="685800"/>
            <a:ext cx="6096299" cy="3429000"/>
          </a:xfrm>
          <a:custGeom>
            <a:avLst/>
            <a:gdLst/>
            <a:ahLst/>
            <a:cxnLst/>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7" name="Shape 197"/>
          <p:cNvSpPr txBox="1"/>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defTabSz="929005"/>
            <a:fld id="{9A0DB2DC-4C9A-4742-B13C-FB6460FD3503}" type="slidenum">
              <a:rPr lang="en-US" sz="1200" dirty="0"/>
            </a:fld>
            <a:endParaRPr lang="en-US" sz="1200" dirty="0"/>
          </a:p>
        </p:txBody>
      </p:sp>
      <p:sp>
        <p:nvSpPr>
          <p:cNvPr id="132098" name="幻灯片图像占位符 132097"/>
          <p:cNvSpPr>
            <a:spLocks noTextEdit="1"/>
          </p:cNvSpPr>
          <p:nvPr>
            <p:ph type="sldImg"/>
          </p:nvPr>
        </p:nvSpPr>
        <p:spPr/>
      </p:sp>
      <p:sp>
        <p:nvSpPr>
          <p:cNvPr id="132099" name="文本占位符 132098"/>
          <p:cNvSpPr>
            <a:spLocks noGrp="1"/>
          </p:cNvSpPr>
          <p:nvPr>
            <p:ph type="body" idx="1"/>
          </p:nvPr>
        </p:nvSpPr>
        <p:spPr/>
        <p:txBody>
          <a:bodyPr lIns="92830" tIns="46415" rIns="92830" bIns="46415"/>
          <a:p>
            <a:pPr lvl="0"/>
            <a:r>
              <a:rPr lang="en-US" altLang="zh-CN"/>
              <a:t>http://sern.ucalgary.ca/courses/CPSC/533/W99/presentations/L1_5A_Szuch_Boyd/game.html</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ltLang="zh-CN" dirty="0">
              <a:solidFill>
                <a:schemeClr val="bg2">
                  <a:lumMod val="50000"/>
                </a:schemeClr>
              </a:solidFill>
            </a:endParaRPr>
          </a:p>
        </p:txBody>
      </p:sp>
      <p:sp>
        <p:nvSpPr>
          <p:cNvPr id="4" name="Slide Number Placeholder 3"/>
          <p:cNvSpPr>
            <a:spLocks noGrp="1"/>
          </p:cNvSpPr>
          <p:nvPr>
            <p:ph type="sldNum" sz="quarter" idx="10"/>
          </p:nvPr>
        </p:nvSpPr>
        <p:spPr/>
        <p:txBody>
          <a:bodyPr/>
          <a:lstStyle/>
          <a:p>
            <a:fld id="{9D501794-379E-49EC-B1C8-F2C0C0C03D51}"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https://openai.com/blog/chatgpt</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https://arxiv.org/abs/2302.14045</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https://palm-e.github.io/</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https://arxiv.org/abs/2303.04671</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https://arxiv.org/abs/2211.09085</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Others: </a:t>
            </a:r>
            <a:r>
              <a:rPr lang="en-US" altLang="zh-CN" sz="1200" dirty="0" err="1"/>
              <a:t>LLaMA</a:t>
            </a:r>
            <a:r>
              <a:rPr lang="en-US" altLang="zh-CN" sz="1200" dirty="0"/>
              <a:t>, </a:t>
            </a:r>
            <a:r>
              <a:rPr lang="en-US" altLang="zh-CN" sz="1200" dirty="0" err="1"/>
              <a:t>PaLM</a:t>
            </a:r>
            <a:r>
              <a:rPr lang="en-US" altLang="zh-CN" sz="1200" dirty="0"/>
              <a:t>, OPT, MOSS, </a:t>
            </a:r>
            <a:r>
              <a:rPr lang="en-US" altLang="zh-CN" sz="1200" dirty="0" err="1"/>
              <a:t>ChatGLM</a:t>
            </a:r>
            <a:r>
              <a:rPr lang="en-US" altLang="zh-CN" sz="1200" dirty="0"/>
              <a:t>, ERNIE…</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Information Extraction / search the web / efficient production / roleplaying</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eaLnBrk="0" hangingPunct="0"/>
            <a:fld id="{9A0DB2DC-4C9A-4742-B13C-FB6460FD3503}" type="slidenum">
              <a:rPr lang="en-US" sz="1200" dirty="0"/>
            </a:fld>
            <a:endParaRPr lang="en-US" sz="1200" dirty="0"/>
          </a:p>
        </p:txBody>
      </p:sp>
      <p:sp>
        <p:nvSpPr>
          <p:cNvPr id="38914" name="幻灯片图像占位符 38913"/>
          <p:cNvSpPr>
            <a:spLocks noTextEdit="1"/>
          </p:cNvSpPr>
          <p:nvPr>
            <p:ph type="sldImg"/>
          </p:nvPr>
        </p:nvSpPr>
        <p:spPr>
          <a:ln>
            <a:solidFill>
              <a:srgbClr val="000000">
                <a:alpha val="100000"/>
              </a:srgbClr>
            </a:solidFill>
          </a:ln>
        </p:spPr>
      </p:sp>
      <p:sp>
        <p:nvSpPr>
          <p:cNvPr id="38915" name="文本占位符 38914"/>
          <p:cNvSpPr>
            <a:spLocks noGrp="1"/>
          </p:cNvSpPr>
          <p:nvPr>
            <p:ph type="body" idx="1"/>
          </p:nvPr>
        </p:nvSpPr>
        <p:spPr/>
        <p:txBody>
          <a:bodyPr vert="horz" wrap="square" lIns="92075" tIns="46038" rIns="92075" bIns="46038" anchor="t" anchorCtr="0"/>
          <a:p>
            <a:pPr lvl="0"/>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私域知识共享平台，例如对于金融、招生、法律等；基于 </a:t>
            </a:r>
            <a:r>
              <a:rPr lang="en-US" altLang="zh-CN" b="0" i="0" dirty="0" err="1">
                <a:solidFill>
                  <a:srgbClr val="374151"/>
                </a:solidFill>
                <a:effectLst/>
                <a:latin typeface="Söhne"/>
              </a:rPr>
              <a:t>ChatGPT</a:t>
            </a:r>
            <a:r>
              <a:rPr lang="en-US" altLang="zh-CN" b="0" i="0" dirty="0">
                <a:solidFill>
                  <a:srgbClr val="374151"/>
                </a:solidFill>
                <a:effectLst/>
                <a:latin typeface="Söhne"/>
              </a:rPr>
              <a:t> </a:t>
            </a:r>
            <a:r>
              <a:rPr lang="zh-CN" altLang="en-US" b="0" i="0" dirty="0">
                <a:solidFill>
                  <a:srgbClr val="374151"/>
                </a:solidFill>
                <a:effectLst/>
                <a:latin typeface="Söhne"/>
              </a:rPr>
              <a:t>的员工培训和发展系统，提高员工技能</a:t>
            </a:r>
            <a:endParaRPr lang="en-US" altLang="zh-CN" b="0" i="0" dirty="0">
              <a:solidFill>
                <a:srgbClr val="374151"/>
              </a:solidFill>
              <a:effectLst/>
              <a:latin typeface="Söhne"/>
            </a:endParaRPr>
          </a:p>
          <a:p>
            <a:endParaRPr lang="en-US" altLang="zh-CN" b="0" i="0" dirty="0">
              <a:solidFill>
                <a:srgbClr val="374151"/>
              </a:solidFill>
              <a:effectLst/>
              <a:latin typeface="Söhne"/>
            </a:endParaRPr>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私域知识共享平台，例如对于金融、招生、法律等；基于 </a:t>
            </a:r>
            <a:r>
              <a:rPr lang="en-US" altLang="zh-CN" b="0" i="0" dirty="0" err="1">
                <a:solidFill>
                  <a:srgbClr val="374151"/>
                </a:solidFill>
                <a:effectLst/>
                <a:latin typeface="Söhne"/>
              </a:rPr>
              <a:t>ChatGPT</a:t>
            </a:r>
            <a:r>
              <a:rPr lang="en-US" altLang="zh-CN" b="0" i="0" dirty="0">
                <a:solidFill>
                  <a:srgbClr val="374151"/>
                </a:solidFill>
                <a:effectLst/>
                <a:latin typeface="Söhne"/>
              </a:rPr>
              <a:t> </a:t>
            </a:r>
            <a:r>
              <a:rPr lang="zh-CN" altLang="en-US" b="0" i="0" dirty="0">
                <a:solidFill>
                  <a:srgbClr val="374151"/>
                </a:solidFill>
                <a:effectLst/>
                <a:latin typeface="Söhne"/>
              </a:rPr>
              <a:t>的员工培训和发展系统，提高员工技能</a:t>
            </a:r>
            <a:endParaRPr lang="en-US" altLang="zh-CN" b="0" i="0" dirty="0">
              <a:solidFill>
                <a:srgbClr val="374151"/>
              </a:solidFill>
              <a:effectLst/>
              <a:latin typeface="Söhne"/>
            </a:endParaRPr>
          </a:p>
          <a:p>
            <a:endParaRPr lang="en-US" altLang="zh-CN" b="0" i="0" dirty="0">
              <a:solidFill>
                <a:srgbClr val="374151"/>
              </a:solidFill>
              <a:effectLst/>
              <a:latin typeface="Söhne"/>
            </a:endParaRPr>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defTabSz="929005"/>
            <a:fld id="{9A0DB2DC-4C9A-4742-B13C-FB6460FD3503}" type="slidenum">
              <a:rPr lang="en-US" sz="1200" dirty="0"/>
            </a:fld>
            <a:endParaRPr lang="en-US" sz="1200" dirty="0"/>
          </a:p>
        </p:txBody>
      </p:sp>
      <p:sp>
        <p:nvSpPr>
          <p:cNvPr id="80898" name="幻灯片图像占位符 80897"/>
          <p:cNvSpPr>
            <a:spLocks noTextEdit="1"/>
          </p:cNvSpPr>
          <p:nvPr>
            <p:ph type="sldImg"/>
          </p:nvPr>
        </p:nvSpPr>
        <p:spPr/>
      </p:sp>
      <p:sp>
        <p:nvSpPr>
          <p:cNvPr id="80899" name="文本占位符 80898"/>
          <p:cNvSpPr>
            <a:spLocks noGrp="1"/>
          </p:cNvSpPr>
          <p:nvPr>
            <p:ph type="body" idx="1"/>
          </p:nvPr>
        </p:nvSpPr>
        <p:spPr/>
        <p:txBody>
          <a:bodyPr lIns="92830" tIns="46415" rIns="92830" bIns="46415"/>
          <a:p>
            <a:pPr lvl="0"/>
            <a:r>
              <a:rPr lang="en-US" altLang="zh-CN"/>
              <a:t>http://news.bbc.co.uk/1/hi/in_depth/sci_tech/2001/artificial_intelligence/1531432.stm</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Shape 196"/>
          <p:cNvSpPr/>
          <p:nvPr>
            <p:ph type="sldImg" idx="2"/>
          </p:nvPr>
        </p:nvSpPr>
        <p:spPr>
          <a:xfrm>
            <a:off x="381187" y="685800"/>
            <a:ext cx="6096299" cy="3429000"/>
          </a:xfrm>
          <a:custGeom>
            <a:avLst/>
            <a:gdLst/>
            <a:ahLst/>
            <a:cxnLst/>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7" name="Shape 197"/>
          <p:cNvSpPr txBox="1"/>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5% error rate. Good enough to be useful.</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5% error rate. Good enough to be useful.</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Body">
    <p:spTree>
      <p:nvGrpSpPr>
        <p:cNvPr id="9" name="Shape 9"/>
        <p:cNvGrpSpPr/>
        <p:nvPr/>
      </p:nvGrpSpPr>
      <p:grpSpPr>
        <a:xfrm>
          <a:off x="0" y="0"/>
          <a:ext cx="0" cy="0"/>
          <a:chOff x="0" y="0"/>
          <a:chExt cx="0" cy="0"/>
        </a:xfrm>
      </p:grpSpPr>
      <p:sp>
        <p:nvSpPr>
          <p:cNvPr id="10" name="Shape 10"/>
          <p:cNvSpPr txBox="1"/>
          <p:nvPr>
            <p:ph type="title"/>
          </p:nvPr>
        </p:nvSpPr>
        <p:spPr>
          <a:xfrm>
            <a:off x="609600" y="274637"/>
            <a:ext cx="10972800" cy="11432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1" name="Shape 11"/>
          <p:cNvSpPr txBox="1"/>
          <p:nvPr>
            <p:ph type="body" idx="1"/>
          </p:nvPr>
        </p:nvSpPr>
        <p:spPr>
          <a:xfrm>
            <a:off x="609600" y="1600200"/>
            <a:ext cx="10972800" cy="4967599"/>
          </a:xfrm>
          <a:prstGeom prst="rect">
            <a:avLst/>
          </a:prstGeom>
        </p:spPr>
        <p:txBody>
          <a:bodyPr lIns="91425" tIns="91425" rIns="91425" bIns="91425" anchor="t" anchorCtr="0"/>
          <a:lstStyle>
            <a:lvl1pPr>
              <a:spcBef>
                <a:spcPts val="0"/>
              </a:spcBef>
              <a:buSzPct val="100000"/>
              <a:defRPr sz="3200"/>
            </a:lvl1pPr>
            <a:lvl2pPr>
              <a:spcBef>
                <a:spcPts val="0"/>
              </a:spcBef>
              <a:buSzPct val="100000"/>
              <a:defRPr sz="2400"/>
            </a:lvl2pPr>
            <a:lvl3pPr>
              <a:spcBef>
                <a:spcPts val="0"/>
              </a:spcBef>
              <a:buSzPct val="100000"/>
              <a:defRPr sz="1865"/>
            </a:lvl3pPr>
            <a:lvl4pPr>
              <a:spcBef>
                <a:spcPts val="0"/>
              </a:spcBef>
              <a:buSzPct val="100000"/>
              <a:defRPr sz="1600"/>
            </a:lvl4pPr>
            <a:lvl5pPr>
              <a:spcBef>
                <a:spcPts val="0"/>
              </a:spcBef>
              <a:buSzPct val="100000"/>
              <a:defRPr sz="1465"/>
            </a:lvl5pPr>
            <a:lvl6pPr>
              <a:spcBef>
                <a:spcPts val="0"/>
              </a:spcBef>
              <a:buSzPct val="100000"/>
              <a:defRPr sz="1335"/>
            </a:lvl6pPr>
            <a:lvl7pPr>
              <a:spcBef>
                <a:spcPts val="0"/>
              </a:spcBef>
              <a:buSzPct val="100000"/>
              <a:defRPr sz="1200"/>
            </a:lvl7pPr>
            <a:lvl8pPr>
              <a:spcBef>
                <a:spcPts val="0"/>
              </a:spcBef>
              <a:buSzPct val="100000"/>
              <a:defRPr sz="1065"/>
            </a:lvl8pPr>
            <a:lvl9pPr>
              <a:spcBef>
                <a:spcPts val="0"/>
              </a:spcBef>
              <a:buSzPct val="100000"/>
              <a:defRPr sz="935"/>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472468" y="1039448"/>
            <a:ext cx="11197457" cy="53295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69239" y="1190734"/>
            <a:ext cx="11653523" cy="5376199"/>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itle 2"/>
          <p:cNvSpPr>
            <a:spLocks noGrp="1"/>
          </p:cNvSpPr>
          <p:nvPr>
            <p:ph type="title"/>
          </p:nvPr>
        </p:nvSpPr>
        <p:spPr/>
        <p:txBody>
          <a:bodyPr/>
          <a:lstStyle/>
          <a:p>
            <a:r>
              <a:rPr lang="en-US"/>
              <a:t>Click to edit Master title style</a:t>
            </a:r>
            <a:endParaRPr lang="en-US"/>
          </a:p>
        </p:txBody>
      </p:sp>
      <p:sp>
        <p:nvSpPr>
          <p:cNvPr id="9" name="Slide Number Placeholder 8"/>
          <p:cNvSpPr>
            <a:spLocks noGrp="1"/>
          </p:cNvSpPr>
          <p:nvPr>
            <p:ph type="sldNum" sz="quarter" idx="11"/>
          </p:nvPr>
        </p:nvSpPr>
        <p:spPr>
          <a:xfrm>
            <a:off x="9432693" y="6544830"/>
            <a:ext cx="2728804" cy="295738"/>
          </a:xfrm>
          <a:prstGeom prst="rect">
            <a:avLst/>
          </a:prstGeom>
        </p:spPr>
        <p:txBody>
          <a:bodyPr/>
          <a:lstStyle/>
          <a:p>
            <a:fld id="{2C67C5C3-12C6-48EC-8847-190A886C83C6}" type="slidenum">
              <a:rPr lang="en-US" smtClean="0"/>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image" Target="../media/image147.png"/><Relationship Id="rId1" Type="http://schemas.openxmlformats.org/officeDocument/2006/relationships/image" Target="../media/image14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15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image" Target="../media/image155.png"/><Relationship Id="rId1" Type="http://schemas.openxmlformats.org/officeDocument/2006/relationships/image" Target="../media/image15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6.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7.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9.png"/><Relationship Id="rId1" Type="http://schemas.openxmlformats.org/officeDocument/2006/relationships/image" Target="../media/image158.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0.png"/></Relationships>
</file>

<file path=ppt/slides/_rels/slide1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4.png"/><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image" Target="../media/image16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0.jpe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165.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7.png"/><Relationship Id="rId1" Type="http://schemas.openxmlformats.org/officeDocument/2006/relationships/image" Target="../media/image166.png"/></Relationships>
</file>

<file path=ppt/slides/_rels/slide122.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openxmlformats.org/officeDocument/2006/relationships/image" Target="../media/image169.png"/><Relationship Id="rId1" Type="http://schemas.openxmlformats.org/officeDocument/2006/relationships/image" Target="../media/image168.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170.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image" Target="../media/image171.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172.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17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4.png"/></Relationships>
</file>

<file path=ppt/slides/_rels/slide129.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3.xml"/><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image" Target="../media/image17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130.xml.rels><?xml version="1.0" encoding="UTF-8" standalone="yes"?>
<Relationships xmlns="http://schemas.openxmlformats.org/package/2006/relationships"><Relationship Id="rId9" Type="http://schemas.openxmlformats.org/officeDocument/2006/relationships/image" Target="../media/image186.png"/><Relationship Id="rId8" Type="http://schemas.openxmlformats.org/officeDocument/2006/relationships/image" Target="../media/image185.png"/><Relationship Id="rId7" Type="http://schemas.openxmlformats.org/officeDocument/2006/relationships/image" Target="../media/image184.png"/><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9.png"/><Relationship Id="rId11" Type="http://schemas.openxmlformats.org/officeDocument/2006/relationships/notesSlide" Target="../notesSlides/notesSlide43.xml"/><Relationship Id="rId10" Type="http://schemas.openxmlformats.org/officeDocument/2006/relationships/slideLayout" Target="../slideLayouts/slideLayout3.xml"/><Relationship Id="rId1" Type="http://schemas.openxmlformats.org/officeDocument/2006/relationships/image" Target="../media/image178.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7.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8.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9.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1.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2.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4.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6.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7.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8.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9.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201.png"/><Relationship Id="rId1" Type="http://schemas.openxmlformats.org/officeDocument/2006/relationships/tags" Target="../tags/tag1.xml"/></Relationships>
</file>

<file path=ppt/slides/_rels/slide1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14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205.png"/><Relationship Id="rId1" Type="http://schemas.openxmlformats.org/officeDocument/2006/relationships/tags" Target="../tags/tag2.xml"/></Relationships>
</file>

<file path=ppt/slides/_rels/slide149.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206.png"/><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207.png"/><Relationship Id="rId1" Type="http://schemas.openxmlformats.org/officeDocument/2006/relationships/tags" Target="../tags/tag4.xml"/></Relationships>
</file>

<file path=ppt/slides/_rels/slide151.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xml"/><Relationship Id="rId2" Type="http://schemas.openxmlformats.org/officeDocument/2006/relationships/image" Target="../media/image208.png"/><Relationship Id="rId1" Type="http://schemas.openxmlformats.org/officeDocument/2006/relationships/tags" Target="../tags/tag5.xml"/></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7.xml"/><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3.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4.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5.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7.png"/></Relationships>
</file>

<file path=ppt/slides/_rels/slide1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image" Target="../media/image218.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2.png"/><Relationship Id="rId1" Type="http://schemas.openxmlformats.org/officeDocument/2006/relationships/image" Target="../media/image2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4.png"/><Relationship Id="rId1" Type="http://schemas.openxmlformats.org/officeDocument/2006/relationships/image" Target="../media/image223.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8.png"/><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image" Target="../media/image225.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1.xml"/><Relationship Id="rId2" Type="http://schemas.openxmlformats.org/officeDocument/2006/relationships/image" Target="../media/image230.png"/><Relationship Id="rId1" Type="http://schemas.openxmlformats.org/officeDocument/2006/relationships/image" Target="../media/image229.png"/></Relationships>
</file>

<file path=ppt/slides/_rels/slide166.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image" Target="../media/image231.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8" Type="http://schemas.openxmlformats.org/officeDocument/2006/relationships/notesSlide" Target="../notesSlides/notesSlide14.xml"/><Relationship Id="rId17" Type="http://schemas.openxmlformats.org/officeDocument/2006/relationships/slideLayout" Target="../slideLayouts/slideLayout2.xml"/><Relationship Id="rId16" Type="http://schemas.openxmlformats.org/officeDocument/2006/relationships/image" Target="../media/image45.png"/><Relationship Id="rId15" Type="http://schemas.openxmlformats.org/officeDocument/2006/relationships/image" Target="../media/image44.png"/><Relationship Id="rId14" Type="http://schemas.openxmlformats.org/officeDocument/2006/relationships/image" Target="../media/image43.png"/><Relationship Id="rId13" Type="http://schemas.openxmlformats.org/officeDocument/2006/relationships/image" Target="../media/image42.png"/><Relationship Id="rId12" Type="http://schemas.openxmlformats.org/officeDocument/2006/relationships/image" Target="../media/image41.png"/><Relationship Id="rId11" Type="http://schemas.openxmlformats.org/officeDocument/2006/relationships/image" Target="../media/image40.png"/><Relationship Id="rId10" Type="http://schemas.openxmlformats.org/officeDocument/2006/relationships/image" Target="../media/image39.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9" Type="http://schemas.openxmlformats.org/officeDocument/2006/relationships/image" Target="../media/image65.jpeg"/><Relationship Id="rId8" Type="http://schemas.openxmlformats.org/officeDocument/2006/relationships/image" Target="../media/image64.jpeg"/><Relationship Id="rId7" Type="http://schemas.openxmlformats.org/officeDocument/2006/relationships/image" Target="../media/image63.jpe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2" Type="http://schemas.openxmlformats.org/officeDocument/2006/relationships/slideLayout" Target="../slideLayouts/slideLayout13.xml"/><Relationship Id="rId21" Type="http://schemas.openxmlformats.org/officeDocument/2006/relationships/image" Target="../media/image77.png"/><Relationship Id="rId20" Type="http://schemas.openxmlformats.org/officeDocument/2006/relationships/image" Target="../media/image76.png"/><Relationship Id="rId2" Type="http://schemas.openxmlformats.org/officeDocument/2006/relationships/image" Target="../media/image58.jpeg"/><Relationship Id="rId19" Type="http://schemas.openxmlformats.org/officeDocument/2006/relationships/image" Target="../media/image75.png"/><Relationship Id="rId18" Type="http://schemas.openxmlformats.org/officeDocument/2006/relationships/image" Target="../media/image74.png"/><Relationship Id="rId17" Type="http://schemas.openxmlformats.org/officeDocument/2006/relationships/image" Target="../media/image73.png"/><Relationship Id="rId16" Type="http://schemas.openxmlformats.org/officeDocument/2006/relationships/image" Target="../media/image72.png"/><Relationship Id="rId15" Type="http://schemas.openxmlformats.org/officeDocument/2006/relationships/image" Target="../media/image71.png"/><Relationship Id="rId14" Type="http://schemas.openxmlformats.org/officeDocument/2006/relationships/image" Target="../media/image70.png"/><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image" Target="../media/image8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GI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hyperlink" Target="http://web.stanford.edu/class/cs224n/lecture_notes/cs224n-2017-gradient-notes.pdf" TargetMode="External"/><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hyperlink" Target="https://www.cs.toronto.edu/~hinton/absps/JMLRdropout.pdf" TargetMode="External"/><Relationship Id="rId2" Type="http://schemas.openxmlformats.org/officeDocument/2006/relationships/image" Target="../media/image102.png"/><Relationship Id="rId1" Type="http://schemas.openxmlformats.org/officeDocument/2006/relationships/image" Target="../media/image10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playground.tensorflow.org" TargetMode="External"/><Relationship Id="rId1" Type="http://schemas.openxmlformats.org/officeDocument/2006/relationships/image" Target="../media/image10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4.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5.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7.png"/><Relationship Id="rId1" Type="http://schemas.openxmlformats.org/officeDocument/2006/relationships/image" Target="../media/image10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8.png"/></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13.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jpeg"/><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image" Target="../media/image109.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116.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7.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8.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9.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23.png"/><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image" Target="../media/image120.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6.jpeg"/><Relationship Id="rId1" Type="http://schemas.openxmlformats.org/officeDocument/2006/relationships/image" Target="../media/image125.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image" Target="../media/image128.png"/></Relationships>
</file>

<file path=ppt/slides/_rels/slide91.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34.emf"/><Relationship Id="rId7" Type="http://schemas.openxmlformats.org/officeDocument/2006/relationships/oleObject" Target="../embeddings/oleObject4.bin"/><Relationship Id="rId6" Type="http://schemas.openxmlformats.org/officeDocument/2006/relationships/image" Target="../media/image133.emf"/><Relationship Id="rId5" Type="http://schemas.openxmlformats.org/officeDocument/2006/relationships/oleObject" Target="../embeddings/oleObject3.bin"/><Relationship Id="rId4" Type="http://schemas.openxmlformats.org/officeDocument/2006/relationships/image" Target="../media/image132.emf"/><Relationship Id="rId3" Type="http://schemas.openxmlformats.org/officeDocument/2006/relationships/oleObject" Target="../embeddings/oleObject2.bin"/><Relationship Id="rId24" Type="http://schemas.openxmlformats.org/officeDocument/2006/relationships/notesSlide" Target="../notesSlides/notesSlide26.xml"/><Relationship Id="rId23" Type="http://schemas.openxmlformats.org/officeDocument/2006/relationships/vmlDrawing" Target="../drawings/vmlDrawing1.vml"/><Relationship Id="rId22" Type="http://schemas.openxmlformats.org/officeDocument/2006/relationships/slideLayout" Target="../slideLayouts/slideLayout13.xml"/><Relationship Id="rId21" Type="http://schemas.openxmlformats.org/officeDocument/2006/relationships/oleObject" Target="../embeddings/oleObject12.bin"/><Relationship Id="rId20" Type="http://schemas.openxmlformats.org/officeDocument/2006/relationships/oleObject" Target="../embeddings/oleObject11.bin"/><Relationship Id="rId2" Type="http://schemas.openxmlformats.org/officeDocument/2006/relationships/image" Target="../media/image131.emf"/><Relationship Id="rId19" Type="http://schemas.openxmlformats.org/officeDocument/2006/relationships/oleObject" Target="../embeddings/oleObject10.bin"/><Relationship Id="rId18" Type="http://schemas.openxmlformats.org/officeDocument/2006/relationships/image" Target="../media/image139.emf"/><Relationship Id="rId17" Type="http://schemas.openxmlformats.org/officeDocument/2006/relationships/oleObject" Target="../embeddings/oleObject9.bin"/><Relationship Id="rId16" Type="http://schemas.openxmlformats.org/officeDocument/2006/relationships/image" Target="../media/image138.emf"/><Relationship Id="rId15" Type="http://schemas.openxmlformats.org/officeDocument/2006/relationships/oleObject" Target="../embeddings/oleObject8.bin"/><Relationship Id="rId14" Type="http://schemas.openxmlformats.org/officeDocument/2006/relationships/image" Target="../media/image137.emf"/><Relationship Id="rId13" Type="http://schemas.openxmlformats.org/officeDocument/2006/relationships/oleObject" Target="../embeddings/oleObject7.bin"/><Relationship Id="rId12" Type="http://schemas.openxmlformats.org/officeDocument/2006/relationships/image" Target="../media/image136.emf"/><Relationship Id="rId11" Type="http://schemas.openxmlformats.org/officeDocument/2006/relationships/oleObject" Target="../embeddings/oleObject6.bin"/><Relationship Id="rId10" Type="http://schemas.openxmlformats.org/officeDocument/2006/relationships/image" Target="../media/image135.emf"/><Relationship Id="rId1" Type="http://schemas.openxmlformats.org/officeDocument/2006/relationships/oleObject" Target="../embeddings/oleObject1.bin"/></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8.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1.xml"/><Relationship Id="rId2" Type="http://schemas.openxmlformats.org/officeDocument/2006/relationships/image" Target="../media/image140.png"/><Relationship Id="rId1" Type="http://schemas.openxmlformats.org/officeDocument/2006/relationships/image" Target="../media/image1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141.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42.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143.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4.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latin typeface=".萍方-简" panose="020B0400000000000000" charset="-122"/>
                <a:ea typeface=".萍方-简" panose="020B0400000000000000" charset="-122"/>
              </a:rPr>
              <a:t>人工智能</a:t>
            </a:r>
            <a:r>
              <a:rPr lang="en-US" altLang="zh-CN">
                <a:latin typeface=".萍方-简" panose="020B0400000000000000" charset="-122"/>
                <a:ea typeface=".萍方-简" panose="020B0400000000000000" charset="-122"/>
              </a:rPr>
              <a:t> </a:t>
            </a:r>
            <a:r>
              <a:rPr lang="zh-CN" altLang="en-US" sz="4000">
                <a:latin typeface=".萍方-简" panose="020B0400000000000000" charset="-122"/>
                <a:ea typeface=".萍方-简" panose="020B0400000000000000" charset="-122"/>
              </a:rPr>
              <a:t>之</a:t>
            </a:r>
            <a:r>
              <a:rPr lang="en-US" altLang="zh-CN" sz="4000">
                <a:latin typeface=".萍方-简" panose="020B0400000000000000" charset="-122"/>
                <a:ea typeface=".萍方-简" panose="020B0400000000000000" charset="-122"/>
              </a:rPr>
              <a:t> </a:t>
            </a:r>
            <a:r>
              <a:rPr lang="zh-CN" altLang="en-US">
                <a:latin typeface=".萍方-简" panose="020B0400000000000000" charset="-122"/>
                <a:ea typeface=".萍方-简" panose="020B0400000000000000" charset="-122"/>
              </a:rPr>
              <a:t>深度学习</a:t>
            </a:r>
            <a:endParaRPr lang="zh-CN" altLang="en-US">
              <a:latin typeface=".萍方-简" panose="020B0400000000000000" charset="-122"/>
              <a:ea typeface=".萍方-简" panose="020B0400000000000000" charset="-122"/>
            </a:endParaRPr>
          </a:p>
        </p:txBody>
      </p:sp>
      <p:sp>
        <p:nvSpPr>
          <p:cNvPr id="3" name="副标题 2"/>
          <p:cNvSpPr>
            <a:spLocks noGrp="1"/>
          </p:cNvSpPr>
          <p:nvPr>
            <p:ph type="subTitle" idx="1"/>
          </p:nvPr>
        </p:nvSpPr>
        <p:spPr/>
        <p:txBody>
          <a:bodyPr/>
          <a:p>
            <a:endParaRPr lang="zh-CN" altLang="en-US">
              <a:latin typeface=".萍方-简" panose="020B0400000000000000" charset="-122"/>
              <a:ea typeface=".萍方-简" panose="020B0400000000000000" charset="-122"/>
            </a:endParaRPr>
          </a:p>
          <a:p>
            <a:endParaRPr lang="zh-CN" altLang="en-US">
              <a:latin typeface=".萍方-简" panose="020B0400000000000000" charset="-122"/>
              <a:ea typeface=".萍方-简" panose="020B0400000000000000" charset="-122"/>
            </a:endParaRPr>
          </a:p>
          <a:p>
            <a:r>
              <a:rPr lang="en-US" altLang="zh-CN"/>
              <a:t>2020-11</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p:nvPr/>
        </p:nvSpPr>
        <p:spPr>
          <a:xfrm>
            <a:off x="1800225" y="1028700"/>
            <a:ext cx="8667749" cy="52196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自然语言处理：语法分析</a:t>
            </a:r>
            <a:endPar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pic>
        <p:nvPicPr>
          <p:cNvPr id="6" name="Picture 2" descr="tree_images/ch08-tree-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6351" y="2128647"/>
            <a:ext cx="5505054" cy="35798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RNN - </a:t>
            </a:r>
            <a:r>
              <a:rPr lang="zh-CN" altLang="en-US">
                <a:latin typeface=".萍方-简" panose="020B0400000000000000" charset="-122"/>
                <a:ea typeface=".萍方-简" panose="020B0400000000000000" charset="-122"/>
              </a:rPr>
              <a:t>循环神经网络</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8405"/>
            <a:ext cx="7772400" cy="1143000"/>
          </a:xfrm>
        </p:spPr>
        <p:txBody>
          <a:bodyPr/>
          <a:lstStyle/>
          <a:p>
            <a:r>
              <a:rPr lang="zh-CN" altLang="en-US" dirty="0" smtClean="0">
                <a:latin typeface=".萍方-简" panose="020B0400000000000000" charset="-122"/>
                <a:ea typeface=".萍方-简" panose="020B0400000000000000" charset="-122"/>
              </a:rPr>
              <a:t>为什么需要</a:t>
            </a:r>
            <a:r>
              <a:rPr lang="en-US" dirty="0" smtClean="0"/>
              <a:t>RNN?</a:t>
            </a:r>
            <a:endParaRPr lang="en-US" dirty="0"/>
          </a:p>
        </p:txBody>
      </p:sp>
      <p:sp>
        <p:nvSpPr>
          <p:cNvPr id="3" name="Content Placeholder 2"/>
          <p:cNvSpPr>
            <a:spLocks noGrp="1"/>
          </p:cNvSpPr>
          <p:nvPr>
            <p:ph idx="1"/>
          </p:nvPr>
        </p:nvSpPr>
        <p:spPr>
          <a:xfrm>
            <a:off x="2108835" y="1260475"/>
            <a:ext cx="8394700" cy="5284470"/>
          </a:xfrm>
        </p:spPr>
        <p:txBody>
          <a:bodyPr>
            <a:normAutofit/>
          </a:bodyPr>
          <a:lstStyle/>
          <a:p>
            <a:pPr marL="0" indent="0">
              <a:lnSpc>
                <a:spcPct val="100000"/>
              </a:lnSpc>
              <a:buNone/>
            </a:pPr>
            <a:r>
              <a:rPr lang="en-US" altLang="zh-CN" sz="2600" dirty="0">
                <a:latin typeface=".萍方-简" panose="020B0400000000000000" charset="-122"/>
                <a:ea typeface=".萍方-简" panose="020B0400000000000000" charset="-122"/>
              </a:rPr>
              <a:t>CNN</a:t>
            </a:r>
            <a:r>
              <a:rPr lang="zh-CN" altLang="en-US" sz="2600" dirty="0">
                <a:latin typeface=".萍方-简" panose="020B0400000000000000" charset="-122"/>
                <a:ea typeface=".萍方-简" panose="020B0400000000000000" charset="-122"/>
              </a:rPr>
              <a:t>卷积网络的局限：</a:t>
            </a:r>
            <a:endParaRPr lang="en-US" altLang="zh-CN" sz="2600" dirty="0">
              <a:latin typeface=".萍方-简" panose="020B0400000000000000" charset="-122"/>
              <a:ea typeface=".萍方-简" panose="020B0400000000000000" charset="-122"/>
            </a:endParaRPr>
          </a:p>
          <a:p>
            <a:pPr lvl="0" indent="-457200">
              <a:lnSpc>
                <a:spcPct val="100000"/>
              </a:lnSpc>
            </a:pPr>
            <a:r>
              <a:rPr lang="zh-CN" altLang="en-US" sz="2595" dirty="0" smtClean="0">
                <a:latin typeface=".萍方-简" panose="020B0400000000000000" charset="-122"/>
                <a:ea typeface=".萍方-简" panose="020B0400000000000000" charset="-122"/>
              </a:rPr>
              <a:t>输入和输出都是固定尺寸的向量</a:t>
            </a:r>
            <a:endParaRPr lang="en-US" altLang="zh-CN" sz="2595" dirty="0">
              <a:latin typeface=".萍方-简" panose="020B0400000000000000" charset="-122"/>
              <a:ea typeface=".萍方-简" panose="020B0400000000000000" charset="-122"/>
            </a:endParaRPr>
          </a:p>
          <a:p>
            <a:pPr lvl="0" indent="-457200">
              <a:lnSpc>
                <a:spcPct val="100000"/>
              </a:lnSpc>
            </a:pPr>
            <a:r>
              <a:rPr lang="zh-CN" altLang="en-US" sz="2595" dirty="0" smtClean="0">
                <a:latin typeface=".萍方-简" panose="020B0400000000000000" charset="-122"/>
                <a:ea typeface=".萍方-简" panose="020B0400000000000000" charset="-122"/>
              </a:rPr>
              <a:t>只允许固定数量的计算步骤</a:t>
            </a:r>
            <a:endParaRPr lang="en-US" altLang="zh-CN" sz="2595" dirty="0" smtClean="0">
              <a:latin typeface=".萍方-简" panose="020B0400000000000000" charset="-122"/>
              <a:ea typeface=".萍方-简" panose="020B0400000000000000" charset="-122"/>
            </a:endParaRPr>
          </a:p>
          <a:p>
            <a:pPr marL="0" indent="0">
              <a:lnSpc>
                <a:spcPct val="100000"/>
              </a:lnSpc>
              <a:buNone/>
            </a:pPr>
            <a:endParaRPr lang="en-US" altLang="zh-CN" dirty="0">
              <a:latin typeface=".萍方-简" panose="020B0400000000000000" charset="-122"/>
              <a:ea typeface=".萍方-简" panose="020B0400000000000000" charset="-122"/>
            </a:endParaRPr>
          </a:p>
          <a:p>
            <a:pPr marL="0" indent="0">
              <a:lnSpc>
                <a:spcPct val="100000"/>
              </a:lnSpc>
              <a:spcAft>
                <a:spcPts val="450"/>
              </a:spcAft>
              <a:buNone/>
            </a:pPr>
            <a:r>
              <a:rPr lang="zh-CN" altLang="en-US" sz="2600" dirty="0">
                <a:solidFill>
                  <a:schemeClr val="tx1"/>
                </a:solidFill>
                <a:latin typeface=".萍方-简" panose="020B0400000000000000" charset="-122"/>
                <a:ea typeface=".萍方-简" panose="020B0400000000000000" charset="-122"/>
              </a:rPr>
              <a:t>对一些应用：</a:t>
            </a:r>
            <a:endParaRPr lang="zh-CN" altLang="en-US" sz="2600" dirty="0">
              <a:solidFill>
                <a:srgbClr val="FF0000"/>
              </a:solidFill>
              <a:latin typeface=".萍方-简" panose="020B0400000000000000" charset="-122"/>
              <a:ea typeface=".萍方-简" panose="020B0400000000000000" charset="-122"/>
            </a:endParaRPr>
          </a:p>
          <a:p>
            <a:pPr lvl="1">
              <a:lnSpc>
                <a:spcPct val="100000"/>
              </a:lnSpc>
              <a:spcAft>
                <a:spcPts val="450"/>
              </a:spcAft>
            </a:pPr>
            <a:r>
              <a:rPr lang="en-US" altLang="zh-CN" sz="2160" dirty="0">
                <a:solidFill>
                  <a:srgbClr val="FF0000"/>
                </a:solidFill>
                <a:latin typeface=".萍方-简" panose="020B0400000000000000" charset="-122"/>
                <a:ea typeface=".萍方-简" panose="020B0400000000000000" charset="-122"/>
              </a:rPr>
              <a:t>需要使用时间或顺序结构</a:t>
            </a:r>
            <a:endParaRPr lang="en-US" altLang="zh-CN" sz="2160" dirty="0">
              <a:solidFill>
                <a:srgbClr val="FF0000"/>
              </a:solidFill>
              <a:latin typeface=".萍方-简" panose="020B0400000000000000" charset="-122"/>
              <a:ea typeface=".萍方-简" panose="020B0400000000000000" charset="-122"/>
            </a:endParaRPr>
          </a:p>
          <a:p>
            <a:pPr lvl="1">
              <a:lnSpc>
                <a:spcPct val="100000"/>
              </a:lnSpc>
              <a:spcAft>
                <a:spcPts val="450"/>
              </a:spcAft>
            </a:pPr>
            <a:r>
              <a:rPr lang="en-US" altLang="zh-CN" sz="2160" dirty="0">
                <a:solidFill>
                  <a:srgbClr val="FF0000"/>
                </a:solidFill>
                <a:latin typeface=".萍方-简" panose="020B0400000000000000" charset="-122"/>
                <a:ea typeface=".萍方-简" panose="020B0400000000000000" charset="-122"/>
              </a:rPr>
              <a:t>以及</a:t>
            </a:r>
            <a:r>
              <a:rPr lang="zh-CN" altLang="en-US" sz="2160" dirty="0">
                <a:solidFill>
                  <a:srgbClr val="FF0000"/>
                </a:solidFill>
                <a:latin typeface=".萍方-简" panose="020B0400000000000000" charset="-122"/>
                <a:ea typeface=".萍方-简" panose="020B0400000000000000" charset="-122"/>
              </a:rPr>
              <a:t>不确定</a:t>
            </a:r>
            <a:r>
              <a:rPr lang="en-US" altLang="zh-CN" sz="2160" dirty="0">
                <a:solidFill>
                  <a:srgbClr val="FF0000"/>
                </a:solidFill>
                <a:latin typeface=".萍方-简" panose="020B0400000000000000" charset="-122"/>
                <a:ea typeface=".萍方-简" panose="020B0400000000000000" charset="-122"/>
              </a:rPr>
              <a:t>的输入和输出长度来对数据</a:t>
            </a:r>
            <a:r>
              <a:rPr lang="zh-CN" altLang="en-US" sz="2160" dirty="0">
                <a:solidFill>
                  <a:srgbClr val="FF0000"/>
                </a:solidFill>
                <a:latin typeface=".萍方-简" panose="020B0400000000000000" charset="-122"/>
                <a:ea typeface=".萍方-简" panose="020B0400000000000000" charset="-122"/>
              </a:rPr>
              <a:t>进行</a:t>
            </a:r>
            <a:r>
              <a:rPr lang="en-US" altLang="zh-CN" sz="2160" dirty="0">
                <a:solidFill>
                  <a:srgbClr val="FF0000"/>
                </a:solidFill>
                <a:latin typeface=".萍方-简" panose="020B0400000000000000" charset="-122"/>
                <a:ea typeface=".萍方-简" panose="020B0400000000000000" charset="-122"/>
              </a:rPr>
              <a:t>建模</a:t>
            </a:r>
            <a:r>
              <a:rPr lang="zh-CN" altLang="en-US" sz="2160" dirty="0">
                <a:solidFill>
                  <a:srgbClr val="FF0000"/>
                </a:solidFill>
                <a:latin typeface=".萍方-简" panose="020B0400000000000000" charset="-122"/>
                <a:ea typeface=".萍方-简" panose="020B0400000000000000" charset="-122"/>
              </a:rPr>
              <a:t>。</a:t>
            </a:r>
            <a:endParaRPr lang="en-US" altLang="zh-CN" sz="2160" dirty="0">
              <a:solidFill>
                <a:schemeClr val="tx1"/>
              </a:solidFill>
              <a:latin typeface=".萍方-简" panose="020B0400000000000000" charset="-122"/>
              <a:ea typeface=".萍方-简" panose="020B0400000000000000" charset="-122"/>
            </a:endParaRPr>
          </a:p>
          <a:p>
            <a:pPr>
              <a:lnSpc>
                <a:spcPct val="100000"/>
              </a:lnSpc>
              <a:spcAft>
                <a:spcPts val="450"/>
              </a:spcAft>
              <a:buNone/>
            </a:pPr>
            <a:r>
              <a:rPr lang="zh-CN" altLang="en-US" sz="2600" dirty="0" smtClean="0">
                <a:latin typeface=".萍方-简" panose="020B0400000000000000" charset="-122"/>
                <a:ea typeface=".萍方-简" panose="020B0400000000000000" charset="-122"/>
              </a:rPr>
              <a:t>例如：</a:t>
            </a:r>
            <a:endParaRPr lang="en-US" altLang="zh-CN" sz="2600" dirty="0" smtClean="0">
              <a:latin typeface=".萍方-简" panose="020B0400000000000000" charset="-122"/>
              <a:ea typeface=".萍方-简" panose="020B0400000000000000" charset="-122"/>
            </a:endParaRPr>
          </a:p>
          <a:p>
            <a:pPr marL="457200" lvl="1" indent="0">
              <a:lnSpc>
                <a:spcPct val="100000"/>
              </a:lnSpc>
              <a:spcAft>
                <a:spcPts val="450"/>
              </a:spcAft>
              <a:buNone/>
            </a:pPr>
            <a:r>
              <a:rPr lang="zh-CN" altLang="en-US" sz="2165" dirty="0" smtClean="0">
                <a:latin typeface=".萍方-简" panose="020B0400000000000000" charset="-122"/>
                <a:ea typeface=".萍方-简" panose="020B0400000000000000" charset="-122"/>
              </a:rPr>
              <a:t>文本相关</a:t>
            </a:r>
            <a:endParaRPr lang="zh-CN" altLang="en-US" sz="2165" dirty="0" smtClean="0">
              <a:latin typeface=".萍方-简" panose="020B0400000000000000" charset="-122"/>
              <a:ea typeface=".萍方-简" panose="020B0400000000000000" charset="-122"/>
            </a:endParaRPr>
          </a:p>
          <a:p>
            <a:pPr marL="457200" lvl="1" indent="0">
              <a:lnSpc>
                <a:spcPct val="100000"/>
              </a:lnSpc>
              <a:spcAft>
                <a:spcPts val="450"/>
              </a:spcAft>
              <a:buNone/>
            </a:pPr>
            <a:r>
              <a:rPr lang="zh-CN" altLang="en-US" sz="2165" dirty="0">
                <a:latin typeface=".萍方-简" panose="020B0400000000000000" charset="-122"/>
                <a:ea typeface=".萍方-简" panose="020B0400000000000000" charset="-122"/>
              </a:rPr>
              <a:t>语音相关</a:t>
            </a:r>
            <a:endParaRPr lang="zh-CN" altLang="en-US" sz="2165" dirty="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7772400" cy="1143000"/>
          </a:xfrm>
        </p:spPr>
        <p:txBody>
          <a:bodyPr/>
          <a:lstStyle/>
          <a:p>
            <a:r>
              <a:rPr lang="zh-CN" altLang="en-US" dirty="0" smtClean="0">
                <a:latin typeface=".萍方-简" panose="020B0400000000000000" charset="-122"/>
                <a:ea typeface=".萍方-简" panose="020B0400000000000000" charset="-122"/>
              </a:rPr>
              <a:t>需要序列化建模的例子</a:t>
            </a:r>
            <a:endParaRPr lang="zh-CN" altLang="en-US" dirty="0" smtClean="0">
              <a:latin typeface=".萍方-简" panose="020B0400000000000000" charset="-122"/>
              <a:ea typeface=".萍方-简" panose="020B0400000000000000" charset="-122"/>
            </a:endParaRPr>
          </a:p>
        </p:txBody>
      </p:sp>
      <p:pic>
        <p:nvPicPr>
          <p:cNvPr id="9" name="Picture 4" descr="Image result for person riding a motorcycle on a dirt road"/>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18293" y="1219200"/>
            <a:ext cx="2241013" cy="13922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15044" r="69027"/>
          <a:stretch>
            <a:fillRect/>
          </a:stretch>
        </p:blipFill>
        <p:spPr>
          <a:xfrm rot="5400000">
            <a:off x="2313570" y="827063"/>
            <a:ext cx="914400" cy="1883940"/>
          </a:xfrm>
          <a:prstGeom prst="rect">
            <a:avLst/>
          </a:prstGeom>
        </p:spPr>
      </p:pic>
      <p:sp>
        <p:nvSpPr>
          <p:cNvPr id="7" name="TextBox 6"/>
          <p:cNvSpPr txBox="1"/>
          <p:nvPr/>
        </p:nvSpPr>
        <p:spPr>
          <a:xfrm>
            <a:off x="6858000" y="1351280"/>
            <a:ext cx="2212340" cy="706755"/>
          </a:xfrm>
          <a:prstGeom prst="rect">
            <a:avLst/>
          </a:prstGeom>
          <a:noFill/>
        </p:spPr>
        <p:txBody>
          <a:bodyPr wrap="square" rtlCol="0">
            <a:spAutoFit/>
          </a:bodyPr>
          <a:lstStyle/>
          <a:p>
            <a:r>
              <a:rPr lang="zh-CN" altLang="en-US" sz="2000" dirty="0" smtClean="0">
                <a:latin typeface=".萍方-简" panose="020B0400000000000000" charset="-122"/>
                <a:ea typeface=".萍方-简" panose="020B0400000000000000" charset="-122"/>
              </a:rPr>
              <a:t>一个在泥泞路上骑着摩托车的人</a:t>
            </a:r>
            <a:endParaRPr lang="zh-CN" altLang="en-US" sz="2000" dirty="0" smtClean="0">
              <a:latin typeface=".萍方-简" panose="020B0400000000000000" charset="-122"/>
              <a:ea typeface=".萍方-简" panose="020B0400000000000000" charset="-122"/>
            </a:endParaRPr>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35398" r="49558"/>
          <a:stretch>
            <a:fillRect/>
          </a:stretch>
        </p:blipFill>
        <p:spPr>
          <a:xfrm rot="5400000">
            <a:off x="2382947" y="2742765"/>
            <a:ext cx="938043" cy="2046337"/>
          </a:xfrm>
          <a:prstGeom prst="rect">
            <a:avLst/>
          </a:prstGeom>
        </p:spPr>
      </p:pic>
      <p:sp>
        <p:nvSpPr>
          <p:cNvPr id="8" name="Rectangle 7"/>
          <p:cNvSpPr/>
          <p:nvPr/>
        </p:nvSpPr>
        <p:spPr>
          <a:xfrm>
            <a:off x="4419600" y="3480541"/>
            <a:ext cx="3254107" cy="398780"/>
          </a:xfrm>
          <a:prstGeom prst="rect">
            <a:avLst/>
          </a:prstGeom>
        </p:spPr>
        <p:txBody>
          <a:bodyPr wrap="square">
            <a:spAutoFit/>
          </a:bodyPr>
          <a:lstStyle/>
          <a:p>
            <a:r>
              <a:rPr lang="zh-CN" altLang="en-US" sz="2000" dirty="0">
                <a:solidFill>
                  <a:srgbClr val="111111"/>
                </a:solidFill>
                <a:latin typeface=".萍方-简" panose="020B0400000000000000" charset="-122"/>
                <a:ea typeface=".萍方-简" panose="020B0400000000000000" charset="-122"/>
              </a:rPr>
              <a:t>很棒的旅行！</a:t>
            </a:r>
            <a:endParaRPr lang="zh-CN" altLang="en-US" sz="2000" dirty="0">
              <a:solidFill>
                <a:srgbClr val="111111"/>
              </a:solidFill>
              <a:latin typeface=".萍方-简" panose="020B0400000000000000" charset="-122"/>
              <a:ea typeface=".萍方-简" panose="020B0400000000000000" charset="-122"/>
            </a:endParaRPr>
          </a:p>
        </p:txBody>
      </p:sp>
      <p:sp>
        <p:nvSpPr>
          <p:cNvPr id="20" name="Rectangle 19"/>
          <p:cNvSpPr/>
          <p:nvPr/>
        </p:nvSpPr>
        <p:spPr>
          <a:xfrm>
            <a:off x="7451688" y="3478298"/>
            <a:ext cx="3254107" cy="398780"/>
          </a:xfrm>
          <a:prstGeom prst="rect">
            <a:avLst/>
          </a:prstGeom>
        </p:spPr>
        <p:txBody>
          <a:bodyPr wrap="square">
            <a:spAutoFit/>
          </a:bodyPr>
          <a:lstStyle/>
          <a:p>
            <a:r>
              <a:rPr lang="zh-CN" altLang="en-US" sz="2000" dirty="0" smtClean="0">
                <a:solidFill>
                  <a:srgbClr val="111111"/>
                </a:solidFill>
                <a:latin typeface=".萍方-简" panose="020B0400000000000000" charset="-122"/>
                <a:ea typeface=".萍方-简" panose="020B0400000000000000" charset="-122"/>
              </a:rPr>
              <a:t>正面的</a:t>
            </a:r>
            <a:endParaRPr lang="zh-CN" altLang="en-US" sz="2000" dirty="0" smtClean="0">
              <a:solidFill>
                <a:srgbClr val="111111"/>
              </a:solidFill>
              <a:latin typeface=".萍方-简" panose="020B0400000000000000" charset="-122"/>
              <a:ea typeface=".萍方-简" panose="020B0400000000000000" charset="-122"/>
            </a:endParaRPr>
          </a:p>
        </p:txBody>
      </p:sp>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53982" r="20354"/>
          <a:stretch>
            <a:fillRect/>
          </a:stretch>
        </p:blipFill>
        <p:spPr>
          <a:xfrm rot="5400000">
            <a:off x="2092459" y="4456351"/>
            <a:ext cx="1594343" cy="2038859"/>
          </a:xfrm>
          <a:prstGeom prst="rect">
            <a:avLst/>
          </a:prstGeom>
        </p:spPr>
      </p:pic>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61062" t="9649" r="26549"/>
          <a:stretch>
            <a:fillRect/>
          </a:stretch>
        </p:blipFill>
        <p:spPr>
          <a:xfrm rot="5400000">
            <a:off x="6153421" y="4108370"/>
            <a:ext cx="1066800" cy="2553243"/>
          </a:xfrm>
          <a:prstGeom prst="rect">
            <a:avLst/>
          </a:prstGeom>
        </p:spPr>
      </p:pic>
      <p:sp>
        <p:nvSpPr>
          <p:cNvPr id="19" name="TextBox 18"/>
          <p:cNvSpPr txBox="1"/>
          <p:nvPr/>
        </p:nvSpPr>
        <p:spPr>
          <a:xfrm>
            <a:off x="4378085" y="4699288"/>
            <a:ext cx="1143000" cy="429895"/>
          </a:xfrm>
          <a:prstGeom prst="rect">
            <a:avLst/>
          </a:prstGeom>
          <a:noFill/>
        </p:spPr>
        <p:txBody>
          <a:bodyPr wrap="square" rtlCol="0">
            <a:spAutoFit/>
          </a:bodyPr>
          <a:lstStyle/>
          <a:p>
            <a:r>
              <a:rPr lang="en-US" sz="2200" dirty="0" smtClean="0"/>
              <a:t>H</a:t>
            </a:r>
            <a:r>
              <a:rPr lang="en-US" altLang="en-US" sz="2200" dirty="0" smtClean="0"/>
              <a:t>ello</a:t>
            </a:r>
            <a:endParaRPr lang="en-US" altLang="en-US" sz="2200" dirty="0" smtClean="0"/>
          </a:p>
        </p:txBody>
      </p:sp>
      <p:sp>
        <p:nvSpPr>
          <p:cNvPr id="26" name="TextBox 25"/>
          <p:cNvSpPr txBox="1"/>
          <p:nvPr/>
        </p:nvSpPr>
        <p:spPr>
          <a:xfrm>
            <a:off x="4378085" y="5110980"/>
            <a:ext cx="1143000" cy="429895"/>
          </a:xfrm>
          <a:prstGeom prst="rect">
            <a:avLst/>
          </a:prstGeom>
          <a:noFill/>
        </p:spPr>
        <p:txBody>
          <a:bodyPr wrap="square" rtlCol="0">
            <a:spAutoFit/>
          </a:bodyPr>
          <a:lstStyle/>
          <a:p>
            <a:r>
              <a:rPr lang="en-US" altLang="en-US" sz="2200" dirty="0" smtClean="0"/>
              <a:t>world</a:t>
            </a:r>
            <a:endParaRPr lang="en-US" altLang="en-US" sz="2200" dirty="0" smtClean="0"/>
          </a:p>
        </p:txBody>
      </p:sp>
      <p:sp>
        <p:nvSpPr>
          <p:cNvPr id="24" name="Rectangle 5"/>
          <p:cNvSpPr>
            <a:spLocks noChangeArrowheads="1"/>
          </p:cNvSpPr>
          <p:nvPr/>
        </p:nvSpPr>
        <p:spPr bwMode="auto">
          <a:xfrm>
            <a:off x="8021320" y="5246370"/>
            <a:ext cx="637540" cy="2768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hi-IN" altLang="en-US" smtClean="0">
                <a:ln>
                  <a:noFill/>
                </a:ln>
                <a:effectLst/>
                <a:cs typeface="Latin Modern Mono Prop" panose="00000500000000000000" charset="0"/>
                <a:sym typeface="+mn-ea"/>
              </a:rPr>
              <a:t>שלום</a:t>
            </a:r>
            <a:endParaRPr kumimoji="0" lang="en-US" altLang="en-US" sz="1800" b="0" i="0" u="none" strike="noStrike" cap="none" normalizeH="0" baseline="0" smtClean="0">
              <a:ln>
                <a:noFill/>
              </a:ln>
              <a:solidFill>
                <a:schemeClr val="tx1"/>
              </a:solidFill>
              <a:effectLst/>
              <a:latin typeface="Arial" panose="02080604020202020204" pitchFamily="34" charset="0"/>
            </a:endParaRPr>
          </a:p>
        </p:txBody>
      </p:sp>
      <p:sp>
        <p:nvSpPr>
          <p:cNvPr id="25" name="Rectangle 6"/>
          <p:cNvSpPr>
            <a:spLocks noChangeArrowheads="1"/>
          </p:cNvSpPr>
          <p:nvPr/>
        </p:nvSpPr>
        <p:spPr bwMode="auto">
          <a:xfrm>
            <a:off x="8021320" y="5582285"/>
            <a:ext cx="737235" cy="2768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hi-IN" altLang="en-US" b="0" i="0" u="none" strike="noStrike" cap="none" normalizeH="0" baseline="0" smtClean="0">
                <a:ln>
                  <a:noFill/>
                </a:ln>
                <a:effectLst/>
                <a:cs typeface="Latin Modern Mono Prop" panose="00000500000000000000" charset="0"/>
              </a:rPr>
              <a:t>עולם</a:t>
            </a:r>
            <a:endParaRPr kumimoji="0" lang="hi-IN" altLang="en-US" b="0" i="0" u="none" strike="noStrike" cap="none" normalizeH="0" baseline="0" smtClean="0">
              <a:ln>
                <a:noFill/>
              </a:ln>
              <a:effectLst/>
              <a:cs typeface="Latin Modern Mono Prop" panose="00000500000000000000" charset="0"/>
            </a:endParaRPr>
          </a:p>
        </p:txBody>
      </p:sp>
      <p:sp>
        <p:nvSpPr>
          <p:cNvPr id="27" name="TextBox 26"/>
          <p:cNvSpPr txBox="1"/>
          <p:nvPr/>
        </p:nvSpPr>
        <p:spPr>
          <a:xfrm>
            <a:off x="9220200" y="1524000"/>
            <a:ext cx="2432050" cy="398780"/>
          </a:xfrm>
          <a:prstGeom prst="rect">
            <a:avLst/>
          </a:prstGeom>
          <a:solidFill>
            <a:schemeClr val="accent1"/>
          </a:solidFill>
        </p:spPr>
        <p:txBody>
          <a:bodyPr wrap="square" rtlCol="0">
            <a:spAutoFit/>
          </a:bodyPr>
          <a:lstStyle/>
          <a:p>
            <a:pPr algn="ctr"/>
            <a:r>
              <a:rPr lang="zh-CN" altLang="en-US" sz="2000" dirty="0" smtClean="0">
                <a:solidFill>
                  <a:schemeClr val="bg1"/>
                </a:solidFill>
                <a:latin typeface=".萍方-简" panose="020B0400000000000000" charset="-122"/>
                <a:ea typeface=".萍方-简" panose="020B0400000000000000" charset="-122"/>
              </a:rPr>
              <a:t>为图片写描述</a:t>
            </a:r>
            <a:endParaRPr lang="zh-CN" altLang="en-US" sz="2000" dirty="0" smtClean="0">
              <a:solidFill>
                <a:schemeClr val="bg1"/>
              </a:solidFill>
              <a:latin typeface=".萍方-简" panose="020B0400000000000000" charset="-122"/>
              <a:ea typeface=".萍方-简" panose="020B0400000000000000" charset="-122"/>
            </a:endParaRPr>
          </a:p>
        </p:txBody>
      </p:sp>
      <p:sp>
        <p:nvSpPr>
          <p:cNvPr id="30" name="TextBox 29"/>
          <p:cNvSpPr txBox="1"/>
          <p:nvPr/>
        </p:nvSpPr>
        <p:spPr>
          <a:xfrm>
            <a:off x="9201150" y="3338195"/>
            <a:ext cx="2179955" cy="398780"/>
          </a:xfrm>
          <a:prstGeom prst="rect">
            <a:avLst/>
          </a:prstGeom>
          <a:solidFill>
            <a:schemeClr val="accent1"/>
          </a:solidFill>
        </p:spPr>
        <p:txBody>
          <a:bodyPr wrap="square" rtlCol="0">
            <a:spAutoFit/>
          </a:bodyPr>
          <a:lstStyle/>
          <a:p>
            <a:pPr algn="ctr"/>
            <a:r>
              <a:rPr lang="zh-CN" altLang="en-US" sz="2000" dirty="0" smtClean="0">
                <a:solidFill>
                  <a:schemeClr val="bg1"/>
                </a:solidFill>
                <a:latin typeface=".萍方-简" panose="020B0400000000000000" charset="-122"/>
                <a:ea typeface=".萍方-简" panose="020B0400000000000000" charset="-122"/>
              </a:rPr>
              <a:t>文本情感分析</a:t>
            </a:r>
            <a:endParaRPr lang="zh-CN" altLang="en-US" sz="2000" dirty="0" smtClean="0">
              <a:solidFill>
                <a:schemeClr val="bg1"/>
              </a:solidFill>
              <a:latin typeface=".萍方-简" panose="020B0400000000000000" charset="-122"/>
              <a:ea typeface=".萍方-简" panose="020B0400000000000000" charset="-122"/>
            </a:endParaRPr>
          </a:p>
        </p:txBody>
      </p:sp>
      <p:sp>
        <p:nvSpPr>
          <p:cNvPr id="31" name="TextBox 30"/>
          <p:cNvSpPr txBox="1"/>
          <p:nvPr/>
        </p:nvSpPr>
        <p:spPr>
          <a:xfrm>
            <a:off x="9201302" y="4972480"/>
            <a:ext cx="1447800" cy="398780"/>
          </a:xfrm>
          <a:prstGeom prst="rect">
            <a:avLst/>
          </a:prstGeom>
          <a:solidFill>
            <a:schemeClr val="accent1"/>
          </a:solidFill>
        </p:spPr>
        <p:txBody>
          <a:bodyPr wrap="square" rtlCol="0">
            <a:spAutoFit/>
          </a:bodyPr>
          <a:lstStyle/>
          <a:p>
            <a:pPr algn="ctr"/>
            <a:r>
              <a:rPr lang="zh-CN" altLang="en-US" sz="2000" dirty="0" smtClean="0">
                <a:solidFill>
                  <a:schemeClr val="bg1"/>
                </a:solidFill>
                <a:latin typeface=".萍方-简" panose="020B0400000000000000" charset="-122"/>
                <a:ea typeface=".萍方-简" panose="020B0400000000000000" charset="-122"/>
              </a:rPr>
              <a:t>机器翻译</a:t>
            </a:r>
            <a:endParaRPr lang="zh-CN" altLang="en-US" sz="2000" dirty="0" smtClean="0">
              <a:solidFill>
                <a:schemeClr val="bg1"/>
              </a:solidFill>
              <a:latin typeface=".萍方-简" panose="020B0400000000000000" charset="-122"/>
              <a:ea typeface=".萍方-简" panose="020B0400000000000000" charset="-122"/>
            </a:endParaRPr>
          </a:p>
        </p:txBody>
      </p:sp>
      <p:sp>
        <p:nvSpPr>
          <p:cNvPr id="3" name="TextBox 30"/>
          <p:cNvSpPr txBox="1"/>
          <p:nvPr/>
        </p:nvSpPr>
        <p:spPr>
          <a:xfrm>
            <a:off x="215417" y="1569515"/>
            <a:ext cx="1447800" cy="398780"/>
          </a:xfrm>
          <a:prstGeom prst="rect">
            <a:avLst/>
          </a:prstGeom>
          <a:solidFill>
            <a:schemeClr val="bg2"/>
          </a:solidFill>
        </p:spPr>
        <p:txBody>
          <a:bodyPr wrap="square" rtlCol="0">
            <a:spAutoFit/>
            <a:scene3d>
              <a:camera prst="orthographicFront"/>
              <a:lightRig rig="threePt" dir="t"/>
            </a:scene3d>
          </a:bodyPr>
          <a:p>
            <a:pPr algn="ctr"/>
            <a:r>
              <a:rPr lang="zh-CN" altLang="en-US"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一对多</a:t>
            </a:r>
            <a:endParaRPr lang="en-US" altLang="zh-CN"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sp>
        <p:nvSpPr>
          <p:cNvPr id="4" name="TextBox 30"/>
          <p:cNvSpPr txBox="1"/>
          <p:nvPr/>
        </p:nvSpPr>
        <p:spPr>
          <a:xfrm>
            <a:off x="215417" y="3565955"/>
            <a:ext cx="1447800" cy="398780"/>
          </a:xfrm>
          <a:prstGeom prst="rect">
            <a:avLst/>
          </a:prstGeom>
          <a:solidFill>
            <a:schemeClr val="bg2"/>
          </a:solidFill>
        </p:spPr>
        <p:txBody>
          <a:bodyPr wrap="square" rtlCol="0">
            <a:spAutoFit/>
            <a:scene3d>
              <a:camera prst="orthographicFront"/>
              <a:lightRig rig="threePt" dir="t"/>
            </a:scene3d>
          </a:bodyPr>
          <a:p>
            <a:pPr algn="ctr"/>
            <a:r>
              <a:rPr lang="zh-CN" altLang="en-US"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多对一</a:t>
            </a:r>
            <a:endParaRPr lang="en-US" altLang="zh-CN"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sp>
        <p:nvSpPr>
          <p:cNvPr id="5" name="TextBox 30"/>
          <p:cNvSpPr txBox="1"/>
          <p:nvPr/>
        </p:nvSpPr>
        <p:spPr>
          <a:xfrm>
            <a:off x="215417" y="5276010"/>
            <a:ext cx="1447800" cy="398780"/>
          </a:xfrm>
          <a:prstGeom prst="rect">
            <a:avLst/>
          </a:prstGeom>
          <a:solidFill>
            <a:schemeClr val="bg2"/>
          </a:solidFill>
        </p:spPr>
        <p:txBody>
          <a:bodyPr wrap="square" rtlCol="0">
            <a:spAutoFit/>
            <a:scene3d>
              <a:camera prst="orthographicFront"/>
              <a:lightRig rig="threePt" dir="t"/>
            </a:scene3d>
          </a:bodyPr>
          <a:p>
            <a:pPr algn="ctr"/>
            <a:r>
              <a:rPr lang="zh-CN" altLang="en-US"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多对多</a:t>
            </a:r>
            <a:endParaRPr lang="en-US" altLang="zh-CN"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cxnSp>
        <p:nvCxnSpPr>
          <p:cNvPr id="11" name="直接箭头连接符 10"/>
          <p:cNvCxnSpPr/>
          <p:nvPr/>
        </p:nvCxnSpPr>
        <p:spPr>
          <a:xfrm>
            <a:off x="6006465" y="3681095"/>
            <a:ext cx="1371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772400" cy="1143000"/>
          </a:xfrm>
        </p:spPr>
        <p:txBody>
          <a:bodyPr/>
          <a:lstStyle/>
          <a:p>
            <a:r>
              <a:rPr lang="zh-CN" altLang="en-US" dirty="0" smtClean="0">
                <a:latin typeface=".萍方-简" panose="020B0400000000000000" charset="-122"/>
                <a:ea typeface=".萍方-简" panose="020B0400000000000000" charset="-122"/>
              </a:rPr>
              <a:t>什么是</a:t>
            </a:r>
            <a:r>
              <a:rPr lang="en-US" dirty="0" smtClean="0"/>
              <a:t>RNN?</a:t>
            </a:r>
            <a:endParaRPr lang="en-US" dirty="0"/>
          </a:p>
        </p:txBody>
      </p:sp>
      <p:sp>
        <p:nvSpPr>
          <p:cNvPr id="3" name="Content Placeholder 2"/>
          <p:cNvSpPr>
            <a:spLocks noGrp="1"/>
          </p:cNvSpPr>
          <p:nvPr>
            <p:ph idx="1"/>
          </p:nvPr>
        </p:nvSpPr>
        <p:spPr>
          <a:xfrm>
            <a:off x="1752600" y="1126539"/>
            <a:ext cx="8763000" cy="4114800"/>
          </a:xfrm>
        </p:spPr>
        <p:txBody>
          <a:bodyPr/>
          <a:lstStyle/>
          <a:p>
            <a:pPr>
              <a:lnSpc>
                <a:spcPct val="150000"/>
              </a:lnSpc>
            </a:pPr>
            <a:r>
              <a:rPr lang="zh-CN" altLang="en-US" sz="2400" b="1" dirty="0" smtClean="0">
                <a:latin typeface=".萍方-简" panose="020B0400000000000000" charset="-122"/>
                <a:ea typeface=".萍方-简" panose="020B0400000000000000" charset="-122"/>
              </a:rPr>
              <a:t>循环</a:t>
            </a:r>
            <a:r>
              <a:rPr lang="en-US" altLang="zh-CN" sz="2400" b="1" dirty="0" smtClean="0">
                <a:latin typeface=".萍方-简" panose="020B0400000000000000" charset="-122"/>
                <a:ea typeface=".萍方-简" panose="020B0400000000000000" charset="-122"/>
              </a:rPr>
              <a:t>神经网络</a:t>
            </a:r>
            <a:r>
              <a:rPr lang="en-US" altLang="zh-CN" sz="2400" dirty="0" smtClean="0">
                <a:latin typeface=".萍方-简" panose="020B0400000000000000" charset="-122"/>
                <a:ea typeface=".萍方-简" panose="020B0400000000000000" charset="-122"/>
              </a:rPr>
              <a:t>是连接主义模型，能够选择性地跨序列步骤传递信息，同时一次处理一个元素的序列数据</a:t>
            </a:r>
            <a:r>
              <a:rPr lang="zh-CN" altLang="en-US" sz="2400" dirty="0" smtClean="0">
                <a:latin typeface=".萍方-简" panose="020B0400000000000000" charset="-122"/>
                <a:ea typeface=".萍方-简" panose="020B0400000000000000" charset="-122"/>
              </a:rPr>
              <a:t>；</a:t>
            </a:r>
            <a:endParaRPr lang="en-US" altLang="zh-CN" sz="2400" dirty="0" smtClean="0">
              <a:latin typeface=".萍方-简" panose="020B0400000000000000" charset="-122"/>
              <a:ea typeface=".萍方-简" panose="020B0400000000000000" charset="-122"/>
            </a:endParaRPr>
          </a:p>
          <a:p>
            <a:pPr>
              <a:lnSpc>
                <a:spcPct val="150000"/>
              </a:lnSpc>
            </a:pPr>
            <a:r>
              <a:rPr lang="zh-CN" altLang="en-US" sz="2400" dirty="0">
                <a:latin typeface=".萍方-简" panose="020B0400000000000000" charset="-122"/>
                <a:ea typeface=".萍方-简" panose="020B0400000000000000" charset="-122"/>
              </a:rPr>
              <a:t>可以存储先前的输入（记忆）并保持模型的内部状态，以影响后续输出结果。</a:t>
            </a:r>
            <a:endParaRPr lang="zh-CN" altLang="en-US" sz="2400" dirty="0">
              <a:latin typeface=".萍方-简" panose="020B0400000000000000" charset="-122"/>
              <a:ea typeface=".萍方-简" panose="020B0400000000000000" charset="-122"/>
            </a:endParaRPr>
          </a:p>
          <a:p>
            <a:pPr>
              <a:lnSpc>
                <a:spcPct val="150000"/>
              </a:lnSpc>
            </a:pPr>
            <a:endParaRPr lang="en-US" sz="2400" dirty="0">
              <a:latin typeface=".萍方-简" panose="020B0400000000000000" charset="-122"/>
              <a:ea typeface=".萍方-简" panose="020B0400000000000000" charset="-122"/>
            </a:endParaRPr>
          </a:p>
        </p:txBody>
      </p:sp>
      <p:sp>
        <p:nvSpPr>
          <p:cNvPr id="4" name="TextBox 3"/>
          <p:cNvSpPr txBox="1"/>
          <p:nvPr/>
        </p:nvSpPr>
        <p:spPr>
          <a:xfrm>
            <a:off x="5017580" y="5843958"/>
            <a:ext cx="1060249"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输入</a:t>
            </a:r>
            <a:endParaRPr lang="zh-CN" altLang="en-US" sz="1800" dirty="0" smtClean="0"/>
          </a:p>
        </p:txBody>
      </p:sp>
      <p:sp>
        <p:nvSpPr>
          <p:cNvPr id="5" name="TextBox 4"/>
          <p:cNvSpPr txBox="1"/>
          <p:nvPr/>
        </p:nvSpPr>
        <p:spPr>
          <a:xfrm>
            <a:off x="4587875" y="4771686"/>
            <a:ext cx="1908448"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隐藏层</a:t>
            </a:r>
            <a:endParaRPr lang="zh-CN" altLang="en-US" sz="1800" dirty="0" smtClean="0"/>
          </a:p>
        </p:txBody>
      </p:sp>
      <p:sp>
        <p:nvSpPr>
          <p:cNvPr id="6" name="TextBox 5"/>
          <p:cNvSpPr txBox="1"/>
          <p:nvPr/>
        </p:nvSpPr>
        <p:spPr>
          <a:xfrm>
            <a:off x="4869711" y="3769008"/>
            <a:ext cx="1342982"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输出</a:t>
            </a:r>
            <a:endParaRPr lang="zh-CN" altLang="en-US" sz="1800" dirty="0" smtClean="0"/>
          </a:p>
        </p:txBody>
      </p:sp>
      <p:cxnSp>
        <p:nvCxnSpPr>
          <p:cNvPr id="8" name="Straight Arrow Connector 7"/>
          <p:cNvCxnSpPr>
            <a:stCxn id="4" idx="0"/>
            <a:endCxn id="5" idx="2"/>
          </p:cNvCxnSpPr>
          <p:nvPr/>
        </p:nvCxnSpPr>
        <p:spPr bwMode="auto">
          <a:xfrm flipH="1" flipV="1">
            <a:off x="5541990" y="5139743"/>
            <a:ext cx="5715" cy="70421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a:stCxn id="5" idx="0"/>
          </p:cNvCxnSpPr>
          <p:nvPr/>
        </p:nvCxnSpPr>
        <p:spPr bwMode="auto">
          <a:xfrm flipV="1">
            <a:off x="5542099" y="4131711"/>
            <a:ext cx="11168" cy="63997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4946897" y="5425104"/>
            <a:ext cx="636149" cy="368300"/>
          </a:xfrm>
          <a:prstGeom prst="rect">
            <a:avLst/>
          </a:prstGeom>
          <a:noFill/>
        </p:spPr>
        <p:txBody>
          <a:bodyPr wrap="square" rtlCol="0">
            <a:spAutoFit/>
          </a:bodyPr>
          <a:lstStyle/>
          <a:p>
            <a:r>
              <a:rPr lang="en-US" sz="1800" dirty="0" smtClean="0"/>
              <a:t>x(t)</a:t>
            </a:r>
            <a:endParaRPr lang="en-US" sz="1800" dirty="0"/>
          </a:p>
        </p:txBody>
      </p:sp>
      <p:sp>
        <p:nvSpPr>
          <p:cNvPr id="11" name="TextBox 10"/>
          <p:cNvSpPr txBox="1"/>
          <p:nvPr/>
        </p:nvSpPr>
        <p:spPr>
          <a:xfrm>
            <a:off x="7032053" y="4821311"/>
            <a:ext cx="1201615"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延迟</a:t>
            </a:r>
            <a:r>
              <a:rPr lang="en-US" altLang="zh-CN" sz="1800" dirty="0" smtClean="0"/>
              <a:t>/</a:t>
            </a:r>
            <a:r>
              <a:rPr lang="zh-CN" altLang="en-US" sz="1800" dirty="0" smtClean="0"/>
              <a:t>记忆</a:t>
            </a:r>
            <a:endParaRPr lang="zh-CN" altLang="en-US" sz="1800" dirty="0" smtClean="0"/>
          </a:p>
        </p:txBody>
      </p:sp>
      <p:grpSp>
        <p:nvGrpSpPr>
          <p:cNvPr id="44" name="Group 43"/>
          <p:cNvGrpSpPr/>
          <p:nvPr/>
        </p:nvGrpSpPr>
        <p:grpSpPr>
          <a:xfrm>
            <a:off x="6148512" y="4391341"/>
            <a:ext cx="1513188" cy="429970"/>
            <a:chOff x="2514599" y="3886200"/>
            <a:chExt cx="1631291" cy="570983"/>
          </a:xfrm>
        </p:grpSpPr>
        <p:cxnSp>
          <p:nvCxnSpPr>
            <p:cNvPr id="18" name="Straight Connector 17"/>
            <p:cNvCxnSpPr/>
            <p:nvPr/>
          </p:nvCxnSpPr>
          <p:spPr bwMode="auto">
            <a:xfrm flipV="1">
              <a:off x="2514599" y="3886201"/>
              <a:ext cx="1" cy="52447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flipV="1">
              <a:off x="2514600" y="3886200"/>
              <a:ext cx="1631290" cy="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2" name="Straight Arrow Connector 21"/>
            <p:cNvCxnSpPr/>
            <p:nvPr/>
          </p:nvCxnSpPr>
          <p:spPr bwMode="auto">
            <a:xfrm>
              <a:off x="4145890" y="3886200"/>
              <a:ext cx="0" cy="57098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
        <p:nvSpPr>
          <p:cNvPr id="34" name="TextBox 33"/>
          <p:cNvSpPr txBox="1"/>
          <p:nvPr/>
        </p:nvSpPr>
        <p:spPr>
          <a:xfrm>
            <a:off x="4869711" y="4217516"/>
            <a:ext cx="636149" cy="368300"/>
          </a:xfrm>
          <a:prstGeom prst="rect">
            <a:avLst/>
          </a:prstGeom>
          <a:noFill/>
        </p:spPr>
        <p:txBody>
          <a:bodyPr wrap="square" rtlCol="0">
            <a:spAutoFit/>
          </a:bodyPr>
          <a:lstStyle/>
          <a:p>
            <a:r>
              <a:rPr lang="en-US" sz="1800" dirty="0"/>
              <a:t>h</a:t>
            </a:r>
            <a:r>
              <a:rPr lang="en-US" sz="1800" dirty="0" smtClean="0"/>
              <a:t>(t)</a:t>
            </a:r>
            <a:endParaRPr lang="en-US" sz="1800" dirty="0"/>
          </a:p>
        </p:txBody>
      </p:sp>
      <p:sp>
        <p:nvSpPr>
          <p:cNvPr id="35" name="TextBox 34"/>
          <p:cNvSpPr txBox="1"/>
          <p:nvPr/>
        </p:nvSpPr>
        <p:spPr>
          <a:xfrm>
            <a:off x="7627489" y="4334602"/>
            <a:ext cx="636149" cy="368300"/>
          </a:xfrm>
          <a:prstGeom prst="rect">
            <a:avLst/>
          </a:prstGeom>
          <a:noFill/>
        </p:spPr>
        <p:txBody>
          <a:bodyPr wrap="square" rtlCol="0">
            <a:spAutoFit/>
          </a:bodyPr>
          <a:lstStyle/>
          <a:p>
            <a:r>
              <a:rPr lang="en-US" sz="1800" dirty="0"/>
              <a:t>h</a:t>
            </a:r>
            <a:r>
              <a:rPr lang="en-US" sz="1800" dirty="0" smtClean="0"/>
              <a:t>(t)</a:t>
            </a:r>
            <a:endParaRPr lang="en-US" sz="1800" dirty="0"/>
          </a:p>
        </p:txBody>
      </p:sp>
      <p:grpSp>
        <p:nvGrpSpPr>
          <p:cNvPr id="7" name="Group 6"/>
          <p:cNvGrpSpPr/>
          <p:nvPr/>
        </p:nvGrpSpPr>
        <p:grpSpPr>
          <a:xfrm>
            <a:off x="6148513" y="5133941"/>
            <a:ext cx="2346679" cy="500068"/>
            <a:chOff x="2849053" y="4949156"/>
            <a:chExt cx="2346679" cy="500068"/>
          </a:xfrm>
        </p:grpSpPr>
        <p:cxnSp>
          <p:nvCxnSpPr>
            <p:cNvPr id="27" name="Straight Connector 26"/>
            <p:cNvCxnSpPr/>
            <p:nvPr/>
          </p:nvCxnSpPr>
          <p:spPr bwMode="auto">
            <a:xfrm>
              <a:off x="4328029" y="5016699"/>
              <a:ext cx="0" cy="40828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H="1">
              <a:off x="2849054" y="5414143"/>
              <a:ext cx="1484351" cy="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Arrow Connector 28"/>
            <p:cNvCxnSpPr/>
            <p:nvPr/>
          </p:nvCxnSpPr>
          <p:spPr bwMode="auto">
            <a:xfrm flipH="1" flipV="1">
              <a:off x="2849053" y="4949156"/>
              <a:ext cx="1" cy="46498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6" name="TextBox 35"/>
            <p:cNvSpPr txBox="1"/>
            <p:nvPr/>
          </p:nvSpPr>
          <p:spPr>
            <a:xfrm>
              <a:off x="4312191" y="5080924"/>
              <a:ext cx="883541" cy="368300"/>
            </a:xfrm>
            <a:prstGeom prst="rect">
              <a:avLst/>
            </a:prstGeom>
            <a:noFill/>
          </p:spPr>
          <p:txBody>
            <a:bodyPr wrap="square" rtlCol="0">
              <a:spAutoFit/>
            </a:bodyPr>
            <a:lstStyle/>
            <a:p>
              <a:r>
                <a:rPr lang="en-US" sz="1800" dirty="0" smtClean="0"/>
                <a:t>h(t-1)</a:t>
              </a:r>
              <a:endParaRPr lang="en-US" sz="1800" dirty="0"/>
            </a:p>
          </p:txBody>
        </p:sp>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10145395" cy="1143000"/>
          </a:xfrm>
        </p:spPr>
        <p:txBody>
          <a:bodyPr>
            <a:normAutofit/>
          </a:bodyPr>
          <a:lstStyle/>
          <a:p>
            <a:r>
              <a:rPr lang="zh-CN" altLang="en-US" dirty="0" smtClean="0">
                <a:latin typeface=".萍方-简" panose="020B0400000000000000" charset="-122"/>
                <a:ea typeface=".萍方-简" panose="020B0400000000000000" charset="-122"/>
              </a:rPr>
              <a:t>梯度消失的问题</a:t>
            </a:r>
            <a:endParaRPr lang="zh-CN" altLang="en-US" dirty="0" smtClean="0">
              <a:latin typeface=".萍方-简" panose="020B0400000000000000" charset="-122"/>
              <a:ea typeface=".萍方-简" panose="020B0400000000000000" charset="-122"/>
            </a:endParaRPr>
          </a:p>
        </p:txBody>
      </p:sp>
      <p:sp>
        <p:nvSpPr>
          <p:cNvPr id="3" name="Content Placeholder 2"/>
          <p:cNvSpPr>
            <a:spLocks noGrp="1"/>
          </p:cNvSpPr>
          <p:nvPr>
            <p:ph idx="1"/>
          </p:nvPr>
        </p:nvSpPr>
        <p:spPr>
          <a:xfrm>
            <a:off x="1905000" y="1295400"/>
            <a:ext cx="9467850" cy="4863465"/>
          </a:xfrm>
        </p:spPr>
        <p:txBody>
          <a:bodyPr>
            <a:normAutofit/>
          </a:bodyPr>
          <a:lstStyle/>
          <a:p>
            <a:pPr>
              <a:lnSpc>
                <a:spcPct val="150000"/>
              </a:lnSpc>
            </a:pPr>
            <a:r>
              <a:rPr lang="en-US" altLang="en-US" dirty="0" smtClean="0">
                <a:latin typeface=".萍方-简" panose="020B0400000000000000" charset="-122"/>
                <a:ea typeface=".萍方-简" panose="020B0400000000000000" charset="-122"/>
                <a:cs typeface=".萍方-简" panose="020B0400000000000000" charset="-122"/>
              </a:rPr>
              <a:t>RNN</a:t>
            </a:r>
            <a:r>
              <a:rPr lang="zh-CN" altLang="en-US" dirty="0" smtClean="0">
                <a:latin typeface=".萍方-简" panose="020B0400000000000000" charset="-122"/>
                <a:ea typeface=".萍方-简" panose="020B0400000000000000" charset="-122"/>
                <a:cs typeface=".萍方-简" panose="020B0400000000000000" charset="-122"/>
              </a:rPr>
              <a:t>也使用反向传播算法</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smtClean="0">
                <a:latin typeface=".萍方-简" panose="020B0400000000000000" charset="-122"/>
                <a:ea typeface=".萍方-简" panose="020B0400000000000000" charset="-122"/>
                <a:cs typeface=".萍方-简" panose="020B0400000000000000" charset="-122"/>
              </a:rPr>
              <a:t>反向传播使用链式法则</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链式法则是复合函数求导的一个法则：链式法则需要乘以导数</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en-US" dirty="0" smtClean="0">
                <a:latin typeface=".萍方-简" panose="020B0400000000000000" charset="-122"/>
                <a:ea typeface=".萍方-简" panose="020B0400000000000000" charset="-122"/>
                <a:cs typeface=".萍方-简" panose="020B0400000000000000" charset="-122"/>
              </a:rPr>
              <a:t>如果这些导数在0和1之间，则随着链变长，乘积</a:t>
            </a:r>
            <a:r>
              <a:rPr lang="zh-CN" altLang="en-US" dirty="0" smtClean="0">
                <a:latin typeface=".萍方-简" panose="020B0400000000000000" charset="-122"/>
                <a:ea typeface=".萍方-简" panose="020B0400000000000000" charset="-122"/>
                <a:cs typeface=".萍方-简" panose="020B0400000000000000" charset="-122"/>
              </a:rPr>
              <a:t>将逐渐消失</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a:latin typeface=".萍方-简" panose="020B0400000000000000" charset="-122"/>
                <a:ea typeface=".萍方-简" panose="020B0400000000000000" charset="-122"/>
                <a:cs typeface=".萍方-简" panose="020B0400000000000000" charset="-122"/>
              </a:rPr>
              <a:t>如果导数大于</a:t>
            </a:r>
            <a:r>
              <a:rPr lang="en-US" altLang="zh-CN" dirty="0">
                <a:latin typeface=".萍方-简" panose="020B0400000000000000" charset="-122"/>
                <a:ea typeface=".萍方-简" panose="020B0400000000000000" charset="-122"/>
                <a:cs typeface=".萍方-简" panose="020B0400000000000000" charset="-122"/>
              </a:rPr>
              <a:t>1</a:t>
            </a:r>
            <a:r>
              <a:rPr lang="zh-CN" altLang="en-US" dirty="0">
                <a:latin typeface=".萍方-简" panose="020B0400000000000000" charset="-122"/>
                <a:ea typeface=".萍方-简" panose="020B0400000000000000" charset="-122"/>
                <a:cs typeface=".萍方-简" panose="020B0400000000000000" charset="-122"/>
              </a:rPr>
              <a:t>，则结果可能会越来越大（梯度爆炸）</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en-US" dirty="0" smtClean="0">
                <a:latin typeface=".萍方-简" panose="020B0400000000000000" charset="-122"/>
                <a:ea typeface=".萍方-简" panose="020B0400000000000000" charset="-122"/>
                <a:cs typeface=".萍方-简" panose="020B0400000000000000" charset="-122"/>
              </a:rPr>
              <a:t>RNN</a:t>
            </a:r>
            <a:r>
              <a:rPr lang="zh-CN" altLang="en-US" dirty="0" smtClean="0">
                <a:latin typeface=".萍方-简" panose="020B0400000000000000" charset="-122"/>
                <a:ea typeface=".萍方-简" panose="020B0400000000000000" charset="-122"/>
                <a:cs typeface=".萍方-简" panose="020B0400000000000000" charset="-122"/>
              </a:rPr>
              <a:t>中的</a:t>
            </a:r>
            <a:r>
              <a:rPr lang="en-US" dirty="0" smtClean="0">
                <a:latin typeface=".萍方-简" panose="020B0400000000000000" charset="-122"/>
                <a:ea typeface=".萍方-简" panose="020B0400000000000000" charset="-122"/>
                <a:cs typeface=".萍方-简" panose="020B0400000000000000" charset="-122"/>
              </a:rPr>
              <a:t>Sigmoid</a:t>
            </a:r>
            <a:r>
              <a:rPr lang="zh-CN" altLang="en-US" dirty="0" smtClean="0">
                <a:latin typeface=".萍方-简" panose="020B0400000000000000" charset="-122"/>
                <a:ea typeface=".萍方-简" panose="020B0400000000000000" charset="-122"/>
                <a:cs typeface=".萍方-简" panose="020B0400000000000000" charset="-122"/>
              </a:rPr>
              <a:t>激活函数会导致这样的问题</a:t>
            </a:r>
            <a:endParaRPr lang="zh-CN" alt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err="1" smtClean="0">
                <a:latin typeface=".萍方-简" panose="020B0400000000000000" charset="-122"/>
                <a:ea typeface=".萍方-简" panose="020B0400000000000000" charset="-122"/>
                <a:cs typeface=".萍方-简" panose="020B0400000000000000" charset="-122"/>
              </a:rPr>
              <a:t>理论上</a:t>
            </a:r>
            <a:r>
              <a:rPr lang="en-US" dirty="0" err="1" smtClean="0">
                <a:latin typeface=".萍方-简" panose="020B0400000000000000" charset="-122"/>
                <a:ea typeface=".萍方-简" panose="020B0400000000000000" charset="-122"/>
                <a:cs typeface=".萍方-简" panose="020B0400000000000000" charset="-122"/>
              </a:rPr>
              <a:t>Relu</a:t>
            </a:r>
            <a:r>
              <a:rPr lang="zh-CN" altLang="en-US" dirty="0" smtClean="0">
                <a:latin typeface=".萍方-简" panose="020B0400000000000000" charset="-122"/>
                <a:ea typeface=".萍方-简" panose="020B0400000000000000" charset="-122"/>
                <a:cs typeface=".萍方-简" panose="020B0400000000000000" charset="-122"/>
              </a:rPr>
              <a:t>可以避免这个问题，但并不实用</a:t>
            </a:r>
            <a:endParaRPr lang="en-US" dirty="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6600" y="1934845"/>
            <a:ext cx="7663815" cy="3887470"/>
          </a:xfrm>
        </p:spPr>
        <p:txBody>
          <a:bodyPr>
            <a:normAutofit/>
          </a:bodyPr>
          <a:lstStyle/>
          <a:p>
            <a:r>
              <a:rPr lang="en-US" dirty="0" smtClean="0">
                <a:latin typeface=".萍方-简" panose="020B0400000000000000" charset="-122"/>
                <a:ea typeface=".萍方-简" panose="020B0400000000000000" charset="-122"/>
                <a:cs typeface=".萍方-简" panose="020B0400000000000000" charset="-122"/>
              </a:rPr>
              <a:t>不</a:t>
            </a:r>
            <a:r>
              <a:rPr lang="zh-CN" altLang="en-US" dirty="0" smtClean="0">
                <a:latin typeface=".萍方-简" panose="020B0400000000000000" charset="-122"/>
                <a:ea typeface=".萍方-简" panose="020B0400000000000000" charset="-122"/>
                <a:cs typeface=".萍方-简" panose="020B0400000000000000" charset="-122"/>
              </a:rPr>
              <a:t>要让</a:t>
            </a:r>
            <a:r>
              <a:rPr lang="en-US" altLang="zh-CN" dirty="0" smtClean="0">
                <a:latin typeface=".萍方-简" panose="020B0400000000000000" charset="-122"/>
                <a:ea typeface=".萍方-简" panose="020B0400000000000000" charset="-122"/>
                <a:cs typeface=".萍方-简" panose="020B0400000000000000" charset="-122"/>
              </a:rPr>
              <a:t>RNN</a:t>
            </a:r>
            <a:r>
              <a:rPr lang="en-US" dirty="0" smtClean="0">
                <a:latin typeface=".萍方-简" panose="020B0400000000000000" charset="-122"/>
                <a:ea typeface=".萍方-简" panose="020B0400000000000000" charset="-122"/>
                <a:cs typeface=".萍方-简" panose="020B0400000000000000" charset="-122"/>
              </a:rPr>
              <a:t>学习长期依赖。</a:t>
            </a:r>
            <a:r>
              <a:rPr lang="zh-CN" altLang="en-US" dirty="0" smtClean="0">
                <a:latin typeface=".萍方-简" panose="020B0400000000000000" charset="-122"/>
                <a:ea typeface=".萍方-简" panose="020B0400000000000000" charset="-122"/>
                <a:cs typeface=".萍方-简" panose="020B0400000000000000" charset="-122"/>
              </a:rPr>
              <a:t>例如：</a:t>
            </a:r>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pPr lvl="1"/>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这个炒白菜味道真辣！</a:t>
            </a:r>
            <a:endParaRPr lang="en-US" dirty="0" smtClean="0">
              <a:latin typeface=".萍方-简" panose="020B0400000000000000" charset="-122"/>
              <a:ea typeface=".萍方-简" panose="020B0400000000000000" charset="-122"/>
              <a:cs typeface=".萍方-简" panose="020B0400000000000000" charset="-122"/>
            </a:endParaRPr>
          </a:p>
          <a:p>
            <a:pPr marL="457200" lvl="1" indent="0" algn="ctr">
              <a:buNone/>
            </a:pPr>
            <a:r>
              <a:rPr lang="en-US" dirty="0">
                <a:latin typeface=".萍方-简" panose="020B0400000000000000" charset="-122"/>
                <a:ea typeface=".萍方-简" panose="020B0400000000000000" charset="-122"/>
                <a:cs typeface=".萍方-简" panose="020B0400000000000000" charset="-122"/>
              </a:rPr>
              <a:t>V</a:t>
            </a:r>
            <a:r>
              <a:rPr lang="en-US" dirty="0" smtClean="0">
                <a:latin typeface=".萍方-简" panose="020B0400000000000000" charset="-122"/>
                <a:ea typeface=".萍方-简" panose="020B0400000000000000" charset="-122"/>
                <a:cs typeface=".萍方-简" panose="020B0400000000000000" charset="-122"/>
              </a:rPr>
              <a:t>S.</a:t>
            </a:r>
            <a:endParaRPr lang="en-US" dirty="0" smtClean="0">
              <a:latin typeface=".萍方-简" panose="020B0400000000000000" charset="-122"/>
              <a:ea typeface=".萍方-简" panose="020B0400000000000000" charset="-122"/>
              <a:cs typeface=".萍方-简" panose="020B0400000000000000" charset="-122"/>
            </a:endParaRPr>
          </a:p>
          <a:p>
            <a:pPr lvl="1"/>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他吃了一口炒白菜，被辣的流出了眼泪，满脸通红。旁边的人赶紧给他倒了一杯凉水，他咕咚咕咚喝了两口，才逐渐恢复正常。说道：这个菜味道真辣！</a:t>
            </a:r>
            <a:endParaRPr lang="zh-CN" alt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p:txBody>
      </p:sp>
      <p:sp>
        <p:nvSpPr>
          <p:cNvPr id="2" name="Title 1"/>
          <p:cNvSpPr>
            <a:spLocks noGrp="1"/>
          </p:cNvSpPr>
          <p:nvPr>
            <p:ph type="title"/>
          </p:nvPr>
        </p:nvSpPr>
        <p:spPr>
          <a:xfrm>
            <a:off x="1752600" y="33020"/>
            <a:ext cx="9774555" cy="1143000"/>
          </a:xfrm>
        </p:spPr>
        <p:txBody>
          <a:bodyPr/>
          <a:lstStyle/>
          <a:p>
            <a:r>
              <a:rPr lang="zh-CN" altLang="en-US" sz="3600" dirty="0" smtClean="0">
                <a:latin typeface=".萍方-简" panose="020B0400000000000000" charset="-122"/>
                <a:ea typeface=".萍方-简" panose="020B0400000000000000" charset="-122"/>
              </a:rPr>
              <a:t>梯度消失或梯度爆炸的问题</a:t>
            </a:r>
            <a:endParaRPr lang="zh-CN" altLang="en-US" sz="3600" dirty="0" smtClean="0">
              <a:latin typeface=".萍方-简" panose="020B0400000000000000" charset="-122"/>
              <a:ea typeface=".萍方-简" panose="020B0400000000000000" charset="-122"/>
            </a:endParaRPr>
          </a:p>
        </p:txBody>
      </p:sp>
      <p:sp>
        <p:nvSpPr>
          <p:cNvPr id="4" name="Title 1"/>
          <p:cNvSpPr txBox="1"/>
          <p:nvPr/>
        </p:nvSpPr>
        <p:spPr bwMode="auto">
          <a:xfrm>
            <a:off x="4834255" y="5082540"/>
            <a:ext cx="2895600" cy="1143000"/>
          </a:xfrm>
          <a:prstGeom prst="rect">
            <a:avLst/>
          </a:prstGeom>
          <a:noFill/>
          <a:ln>
            <a:noFill/>
          </a:ln>
        </p:spPr>
        <p:txBody>
          <a:bodyPr vert="horz" wrap="square" lIns="91440" tIns="45720" rIns="91440" bIns="45720" numCol="1" anchor="ctr" anchorCtr="0" compatLnSpc="1"/>
          <a:lstStyle>
            <a:lvl1pPr algn="l" rtl="0" fontAlgn="base">
              <a:spcBef>
                <a:spcPct val="0"/>
              </a:spcBef>
              <a:spcAft>
                <a:spcPct val="0"/>
              </a:spcAft>
              <a:defRPr sz="3600" b="1" kern="1200">
                <a:solidFill>
                  <a:srgbClr val="A81315"/>
                </a:solidFill>
                <a:latin typeface="Garamond" panose="02020404030301010803" pitchFamily="18" charset="0"/>
                <a:ea typeface="+mj-ea"/>
                <a:cs typeface="+mj-cs"/>
              </a:defRPr>
            </a:lvl1pPr>
            <a:lvl2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2pPr>
            <a:lvl3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3pPr>
            <a:lvl4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4pPr>
            <a:lvl5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5pPr>
            <a:lvl6pPr marL="4572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6pPr>
            <a:lvl7pPr marL="9144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7pPr>
            <a:lvl8pPr marL="13716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8pPr>
            <a:lvl9pPr marL="18288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9pPr>
          </a:lstStyle>
          <a:p>
            <a:pPr algn="ctr" eaLnBrk="1" hangingPunct="1"/>
            <a:r>
              <a:rPr lang="zh-CN" altLang="en-US" sz="2400" dirty="0" smtClean="0">
                <a:latin typeface=".萍方-简" panose="020B0400000000000000" charset="-122"/>
                <a:ea typeface=".萍方-简" panose="020B0400000000000000" charset="-122"/>
                <a:cs typeface=".萍方-简" panose="020B0400000000000000" charset="-122"/>
              </a:rPr>
              <a:t>会误导模型</a:t>
            </a:r>
            <a:r>
              <a:rPr lang="en-US" sz="2400" dirty="0" smtClean="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p:txBody>
      </p:sp>
      <p:cxnSp>
        <p:nvCxnSpPr>
          <p:cNvPr id="6" name="Straight Connector 5"/>
          <p:cNvCxnSpPr/>
          <p:nvPr/>
        </p:nvCxnSpPr>
        <p:spPr bwMode="auto">
          <a:xfrm>
            <a:off x="5179695" y="5082540"/>
            <a:ext cx="2362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9598660" cy="1143000"/>
          </a:xfrm>
        </p:spPr>
        <p:txBody>
          <a:bodyPr>
            <a:normAutofit/>
          </a:bodyPr>
          <a:lstStyle/>
          <a:p>
            <a:r>
              <a:rPr lang="zh-CN" altLang="en-US" dirty="0" smtClean="0">
                <a:latin typeface=".萍方-简" panose="020B0400000000000000" charset="-122"/>
                <a:ea typeface=".萍方-简" panose="020B0400000000000000" charset="-122"/>
              </a:rPr>
              <a:t>长短期记忆模型</a:t>
            </a:r>
            <a:r>
              <a:rPr lang="en-US" dirty="0" smtClean="0"/>
              <a:t> (LSTM)</a:t>
            </a:r>
            <a:endParaRPr lang="en-US" dirty="0"/>
          </a:p>
        </p:txBody>
      </p:sp>
      <p:sp>
        <p:nvSpPr>
          <p:cNvPr id="3" name="Content Placeholder 2"/>
          <p:cNvSpPr>
            <a:spLocks noGrp="1"/>
          </p:cNvSpPr>
          <p:nvPr>
            <p:ph idx="1"/>
          </p:nvPr>
        </p:nvSpPr>
        <p:spPr>
          <a:xfrm>
            <a:off x="1828800" y="1175918"/>
            <a:ext cx="8610600" cy="4114800"/>
          </a:xfrm>
        </p:spPr>
        <p:txBody>
          <a:bodyPr/>
          <a:lstStyle/>
          <a:p>
            <a:pPr>
              <a:lnSpc>
                <a:spcPct val="150000"/>
              </a:lnSpc>
            </a:pPr>
            <a:r>
              <a:rPr lang="en-US" dirty="0" smtClean="0">
                <a:latin typeface=".萍方-简" panose="020B0400000000000000" charset="-122"/>
                <a:ea typeface=".萍方-简" panose="020B0400000000000000" charset="-122"/>
                <a:cs typeface=".萍方-简" panose="020B0400000000000000" charset="-122"/>
              </a:rPr>
              <a:t>LSTM</a:t>
            </a:r>
            <a:r>
              <a:rPr lang="zh-CN" altLang="en-US" dirty="0" smtClean="0">
                <a:latin typeface=".萍方-简" panose="020B0400000000000000" charset="-122"/>
                <a:ea typeface=".萍方-简" panose="020B0400000000000000" charset="-122"/>
                <a:cs typeface=".萍方-简" panose="020B0400000000000000" charset="-122"/>
              </a:rPr>
              <a:t>给梯度消失</a:t>
            </a:r>
            <a:r>
              <a:rPr lang="en-US" altLang="zh-CN" dirty="0" smtClean="0">
                <a:latin typeface=".萍方-简" panose="020B0400000000000000" charset="-122"/>
                <a:ea typeface=".萍方-简" panose="020B0400000000000000" charset="-122"/>
                <a:cs typeface=".萍方-简" panose="020B0400000000000000" charset="-122"/>
              </a:rPr>
              <a:t>/</a:t>
            </a:r>
            <a:r>
              <a:rPr lang="zh-CN" altLang="en-US" dirty="0" smtClean="0">
                <a:latin typeface=".萍方-简" panose="020B0400000000000000" charset="-122"/>
                <a:ea typeface=".萍方-简" panose="020B0400000000000000" charset="-122"/>
                <a:cs typeface=".萍方-简" panose="020B0400000000000000" charset="-122"/>
              </a:rPr>
              <a:t>爆炸提供了一个解决方案</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smtClean="0">
                <a:latin typeface=".萍方-简" panose="020B0400000000000000" charset="-122"/>
                <a:ea typeface=".萍方-简" panose="020B0400000000000000" charset="-122"/>
                <a:cs typeface=".萍方-简" panose="020B0400000000000000" charset="-122"/>
              </a:rPr>
              <a:t>解决方法</a:t>
            </a:r>
            <a:r>
              <a:rPr lang="en-US" dirty="0" smtClean="0">
                <a:latin typeface=".萍方-简" panose="020B0400000000000000" charset="-122"/>
                <a:ea typeface=".萍方-简" panose="020B0400000000000000" charset="-122"/>
                <a:cs typeface=".萍方-简" panose="020B0400000000000000" charset="-122"/>
              </a:rPr>
              <a:t>: </a:t>
            </a:r>
            <a:r>
              <a:rPr lang="zh-CN"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记忆单元</a:t>
            </a:r>
            <a:r>
              <a:rPr lang="en-US" altLang="zh-CN" dirty="0" smtClean="0">
                <a:latin typeface=".萍方-简" panose="020B0400000000000000" charset="-122"/>
                <a:ea typeface=".萍方-简" panose="020B0400000000000000" charset="-122"/>
                <a:cs typeface=".萍方-简" panose="020B0400000000000000" charset="-122"/>
              </a:rPr>
              <a:t>(</a:t>
            </a:r>
            <a:r>
              <a:rPr lang="en-US" b="1" dirty="0" smtClean="0">
                <a:latin typeface=".萍方-简" panose="020B0400000000000000" charset="-122"/>
                <a:ea typeface=".萍方-简" panose="020B0400000000000000" charset="-122"/>
                <a:cs typeface=".萍方-简" panose="020B0400000000000000" charset="-122"/>
              </a:rPr>
              <a:t>Memory Cell</a:t>
            </a:r>
            <a:r>
              <a:rPr lang="en-US" altLang="en-US" b="1"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a:t>
            </a:r>
            <a:r>
              <a:rPr lang="zh-CN" altLang="en-US" dirty="0" smtClean="0">
                <a:latin typeface=".萍方-简" panose="020B0400000000000000" charset="-122"/>
                <a:ea typeface=".萍方-简" panose="020B0400000000000000" charset="-122"/>
                <a:cs typeface=".萍方-简" panose="020B0400000000000000" charset="-122"/>
              </a:rPr>
              <a:t>它在</a:t>
            </a:r>
            <a:r>
              <a:rPr lang="en-US" dirty="0" smtClean="0">
                <a:latin typeface=".萍方-简" panose="020B0400000000000000" charset="-122"/>
                <a:ea typeface=".萍方-简" panose="020B0400000000000000" charset="-122"/>
                <a:cs typeface=".萍方-简" panose="020B0400000000000000" charset="-122"/>
              </a:rPr>
              <a:t>序列中的每个步骤都会</a:t>
            </a:r>
            <a:r>
              <a:rPr lang="zh-CN" altLang="en-US" dirty="0" smtClean="0">
                <a:latin typeface=".萍方-简" panose="020B0400000000000000" charset="-122"/>
                <a:ea typeface=".萍方-简" panose="020B0400000000000000" charset="-122"/>
                <a:cs typeface=".萍方-简" panose="020B0400000000000000" charset="-122"/>
              </a:rPr>
              <a:t>被</a:t>
            </a:r>
            <a:r>
              <a:rPr lang="en-US" dirty="0" smtClean="0">
                <a:latin typeface=".萍方-简" panose="020B0400000000000000" charset="-122"/>
                <a:ea typeface=".萍方-简" panose="020B0400000000000000" charset="-122"/>
                <a:cs typeface=".萍方-简" panose="020B0400000000000000" charset="-122"/>
              </a:rPr>
              <a:t>更新。</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smtClean="0">
                <a:latin typeface=".萍方-简" panose="020B0400000000000000" charset="-122"/>
                <a:ea typeface=".萍方-简" panose="020B0400000000000000" charset="-122"/>
                <a:cs typeface=".萍方-简" panose="020B0400000000000000" charset="-122"/>
              </a:rPr>
              <a:t>使用</a:t>
            </a:r>
            <a:r>
              <a:rPr lang="en-US" dirty="0" smtClean="0">
                <a:latin typeface=".萍方-简" panose="020B0400000000000000" charset="-122"/>
                <a:ea typeface=".萍方-简" panose="020B0400000000000000" charset="-122"/>
                <a:cs typeface=".萍方-简" panose="020B0400000000000000" charset="-122"/>
              </a:rPr>
              <a:t>三</a:t>
            </a:r>
            <a:r>
              <a:rPr lang="zh-CN" altLang="en-US" dirty="0" smtClean="0">
                <a:latin typeface=".萍方-简" panose="020B0400000000000000" charset="-122"/>
                <a:ea typeface=".萍方-简" panose="020B0400000000000000" charset="-122"/>
                <a:cs typeface=".萍方-简" panose="020B0400000000000000" charset="-122"/>
              </a:rPr>
              <a:t>个</a:t>
            </a:r>
            <a:r>
              <a:rPr lang="en-US" dirty="0" smtClean="0">
                <a:latin typeface=".萍方-简" panose="020B0400000000000000" charset="-122"/>
                <a:ea typeface=".萍方-简" panose="020B0400000000000000" charset="-122"/>
                <a:cs typeface=".萍方-简" panose="020B0400000000000000" charset="-122"/>
              </a:rPr>
              <a:t>门</a:t>
            </a:r>
            <a:r>
              <a:rPr lang="zh-CN" altLang="en-US" dirty="0" smtClean="0">
                <a:latin typeface=".萍方-简" panose="020B0400000000000000" charset="-122"/>
                <a:ea typeface=".萍方-简" panose="020B0400000000000000" charset="-122"/>
                <a:cs typeface=".萍方-简" panose="020B0400000000000000" charset="-122"/>
              </a:rPr>
              <a:t>对</a:t>
            </a:r>
            <a:r>
              <a:rPr lang="en-US" dirty="0" smtClean="0">
                <a:latin typeface=".萍方-简" panose="020B0400000000000000" charset="-122"/>
                <a:ea typeface=".萍方-简" panose="020B0400000000000000" charset="-122"/>
                <a:cs typeface=".萍方-简" panose="020B0400000000000000" charset="-122"/>
              </a:rPr>
              <a:t>进出</a:t>
            </a:r>
            <a:r>
              <a:rPr lang="zh-CN" altLang="en-US" dirty="0" smtClean="0">
                <a:latin typeface=".萍方-简" panose="020B0400000000000000" charset="-122"/>
                <a:ea typeface=".萍方-简" panose="020B0400000000000000" charset="-122"/>
                <a:cs typeface=".萍方-简" panose="020B0400000000000000" charset="-122"/>
              </a:rPr>
              <a:t>记忆</a:t>
            </a:r>
            <a:r>
              <a:rPr lang="en-US" dirty="0" smtClean="0">
                <a:latin typeface=".萍方-简" panose="020B0400000000000000" charset="-122"/>
                <a:ea typeface=".萍方-简" panose="020B0400000000000000" charset="-122"/>
                <a:cs typeface=".萍方-简" panose="020B0400000000000000" charset="-122"/>
              </a:rPr>
              <a:t>单元的信息流</a:t>
            </a:r>
            <a:r>
              <a:rPr lang="zh-CN" altLang="en-US" dirty="0" smtClean="0">
                <a:latin typeface=".萍方-简" panose="020B0400000000000000" charset="-122"/>
                <a:ea typeface=".萍方-简" panose="020B0400000000000000" charset="-122"/>
                <a:cs typeface=".萍方-简" panose="020B0400000000000000" charset="-122"/>
              </a:rPr>
              <a:t>进行控制</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输入门</a:t>
            </a:r>
            <a:r>
              <a:rPr lang="en-US" altLang="zh-CN" dirty="0" smtClean="0">
                <a:latin typeface=".萍方-简" panose="020B0400000000000000" charset="-122"/>
                <a:ea typeface=".萍方-简" panose="020B0400000000000000" charset="-122"/>
                <a:cs typeface=".萍方-简" panose="020B0400000000000000" charset="-122"/>
              </a:rPr>
              <a:t>(I</a:t>
            </a:r>
            <a:r>
              <a:rPr lang="en-US" dirty="0" smtClean="0">
                <a:latin typeface=".萍方-简" panose="020B0400000000000000" charset="-122"/>
                <a:ea typeface=".萍方-简" panose="020B0400000000000000" charset="-122"/>
                <a:cs typeface=".萍方-简" panose="020B0400000000000000" charset="-122"/>
              </a:rPr>
              <a:t>nput Gate</a:t>
            </a:r>
            <a:r>
              <a:rPr lang="en-US" altLang="en-US"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保护当前步骤不受无关输入的影响</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输出门</a:t>
            </a:r>
            <a:r>
              <a:rPr lang="en-US" altLang="zh-CN" dirty="0" smtClean="0">
                <a:latin typeface=".萍方-简" panose="020B0400000000000000" charset="-122"/>
                <a:ea typeface=".萍方-简" panose="020B0400000000000000" charset="-122"/>
                <a:cs typeface=".萍方-简" panose="020B0400000000000000" charset="-122"/>
              </a:rPr>
              <a:t>(O</a:t>
            </a:r>
            <a:r>
              <a:rPr lang="en-US" dirty="0" smtClean="0">
                <a:latin typeface=".萍方-简" panose="020B0400000000000000" charset="-122"/>
                <a:ea typeface=".萍方-简" panose="020B0400000000000000" charset="-122"/>
                <a:cs typeface=".萍方-简" panose="020B0400000000000000" charset="-122"/>
              </a:rPr>
              <a:t>utput Gate</a:t>
            </a:r>
            <a:r>
              <a:rPr lang="en-US" altLang="en-US"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防止当前步骤将不相关的信息传递给后续步骤。</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遗忘门</a:t>
            </a:r>
            <a:r>
              <a:rPr lang="en-US" altLang="zh-CN"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Forget Gate</a:t>
            </a:r>
            <a:r>
              <a:rPr lang="en-US" altLang="en-US"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限制从一个单元传递到下一个单元的信息。</a:t>
            </a:r>
            <a:endParaRPr lang="en-US" dirty="0" smtClean="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772400" cy="1143000"/>
          </a:xfrm>
        </p:spPr>
        <p:txBody>
          <a:bodyPr/>
          <a:lstStyle/>
          <a:p>
            <a:r>
              <a:rPr lang="en-US" dirty="0" smtClean="0"/>
              <a:t>LSTM</a:t>
            </a:r>
            <a:endParaRPr lang="en-US" dirty="0"/>
          </a:p>
        </p:txBody>
      </p:sp>
      <p:grpSp>
        <p:nvGrpSpPr>
          <p:cNvPr id="3" name="Group 2"/>
          <p:cNvGrpSpPr/>
          <p:nvPr/>
        </p:nvGrpSpPr>
        <p:grpSpPr>
          <a:xfrm>
            <a:off x="2133600" y="2234625"/>
            <a:ext cx="4263112" cy="2910501"/>
            <a:chOff x="609600" y="2234625"/>
            <a:chExt cx="4263112" cy="2910501"/>
          </a:xfrm>
        </p:grpSpPr>
        <p:grpSp>
          <p:nvGrpSpPr>
            <p:cNvPr id="19" name="Group 3"/>
            <p:cNvGrpSpPr/>
            <p:nvPr/>
          </p:nvGrpSpPr>
          <p:grpSpPr>
            <a:xfrm>
              <a:off x="685800" y="3352800"/>
              <a:ext cx="2707769" cy="1792326"/>
              <a:chOff x="734104" y="4062374"/>
              <a:chExt cx="2707769" cy="1792326"/>
            </a:xfrm>
          </p:grpSpPr>
          <p:sp>
            <p:nvSpPr>
              <p:cNvPr id="20" name="TextBox 4"/>
              <p:cNvSpPr txBox="1"/>
              <p:nvPr/>
            </p:nvSpPr>
            <p:spPr>
              <a:xfrm>
                <a:off x="1956566" y="5486400"/>
                <a:ext cx="528701" cy="368300"/>
              </a:xfrm>
              <a:prstGeom prst="rect">
                <a:avLst/>
              </a:prstGeom>
              <a:solidFill>
                <a:schemeClr val="bg1"/>
              </a:solidFill>
              <a:ln w="38100">
                <a:solidFill>
                  <a:srgbClr val="C00000"/>
                </a:solidFill>
              </a:ln>
            </p:spPr>
            <p:txBody>
              <a:bodyPr wrap="square" rtlCol="0">
                <a:spAutoFit/>
              </a:bodyPr>
              <a:p>
                <a:pPr algn="ctr"/>
                <a:r>
                  <a:rPr lang="en-US" sz="1800" dirty="0" smtClean="0"/>
                  <a:t>x1</a:t>
                </a:r>
                <a:endParaRPr lang="en-US" sz="1800" dirty="0"/>
              </a:p>
            </p:txBody>
          </p:sp>
          <p:sp>
            <p:nvSpPr>
              <p:cNvPr id="22" name="TextBox 5"/>
              <p:cNvSpPr txBox="1"/>
              <p:nvPr/>
            </p:nvSpPr>
            <p:spPr>
              <a:xfrm>
                <a:off x="734104" y="4337827"/>
                <a:ext cx="529312" cy="368300"/>
              </a:xfrm>
              <a:prstGeom prst="rect">
                <a:avLst/>
              </a:prstGeom>
              <a:solidFill>
                <a:schemeClr val="bg1"/>
              </a:solidFill>
              <a:ln w="38100">
                <a:solidFill>
                  <a:srgbClr val="C00000"/>
                </a:solidFill>
              </a:ln>
            </p:spPr>
            <p:txBody>
              <a:bodyPr wrap="square" rtlCol="0">
                <a:spAutoFit/>
              </a:bodyPr>
              <a:p>
                <a:pPr algn="ctr"/>
                <a:r>
                  <a:rPr lang="en-US" sz="1800" dirty="0" smtClean="0"/>
                  <a:t>h0</a:t>
                </a:r>
                <a:endParaRPr lang="en-US" sz="1800" dirty="0"/>
              </a:p>
            </p:txBody>
          </p:sp>
          <p:grpSp>
            <p:nvGrpSpPr>
              <p:cNvPr id="25" name="Group 6"/>
              <p:cNvGrpSpPr/>
              <p:nvPr/>
            </p:nvGrpSpPr>
            <p:grpSpPr>
              <a:xfrm>
                <a:off x="1905000" y="4247040"/>
                <a:ext cx="637445" cy="562051"/>
                <a:chOff x="3858302" y="3151589"/>
                <a:chExt cx="637445" cy="562051"/>
              </a:xfrm>
            </p:grpSpPr>
            <p:sp>
              <p:nvSpPr>
                <p:cNvPr id="26" name="Oval 13"/>
                <p:cNvSpPr/>
                <p:nvPr/>
              </p:nvSpPr>
              <p:spPr bwMode="auto">
                <a:xfrm>
                  <a:off x="3858302" y="3151589"/>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7" name="TextBox 14"/>
                    <p:cNvSpPr txBox="1"/>
                    <p:nvPr/>
                  </p:nvSpPr>
                  <p:spPr>
                    <a:xfrm>
                      <a:off x="3934555" y="3247949"/>
                      <a:ext cx="454025" cy="276860"/>
                    </a:xfrm>
                    <a:prstGeom prst="rect">
                      <a:avLst/>
                    </a:prstGeom>
                    <a:solidFill>
                      <a:srgbClr val="C00000"/>
                    </a:solidFill>
                  </p:spPr>
                  <p:txBody>
                    <a:bodyPr wrap="none" lIns="0" tIns="0" rIns="0" bIns="0" rtlCol="0">
                      <a:spAutoFit/>
                    </a:bodyPr>
                    <a:p>
                      <a14:m>
                        <m:oMath xmlns:m="http://schemas.openxmlformats.org/officeDocument/2006/math">
                          <m:sSub>
                            <m:sSubPr>
                              <m:ctrlPr>
                                <a:rPr lang="en-US" i="1" smtClean="0">
                                  <a:solidFill>
                                    <a:schemeClr val="bg1"/>
                                  </a:solidFill>
                                  <a:latin typeface="DejaVu Math TeX Gyre" panose="02000503000000000000" charset="0"/>
                                  <a:cs typeface="DejaVu Math TeX Gyre" panose="02000503000000000000" charset="0"/>
                                </a:rPr>
                              </m:ctrlPr>
                            </m:sSubPr>
                            <m:e>
                              <m:r>
                                <a:rPr lang="en-US" b="0" i="1" smtClean="0">
                                  <a:solidFill>
                                    <a:schemeClr val="bg1"/>
                                  </a:solidFill>
                                  <a:latin typeface="DejaVu Math TeX Gyre" panose="02000503000000000000" charset="0"/>
                                  <a:cs typeface="DejaVu Math TeX Gyre" panose="02000503000000000000" charset="0"/>
                                </a:rPr>
                                <m:t>𝑓</m:t>
                              </m:r>
                            </m:e>
                            <m:sub>
                              <m:r>
                                <a:rPr lang="en-US" b="0" i="1" smtClean="0">
                                  <a:solidFill>
                                    <a:schemeClr val="bg1"/>
                                  </a:solidFill>
                                  <a:latin typeface="DejaVu Math TeX Gyre" panose="02000503000000000000" charset="0"/>
                                  <a:cs typeface="DejaVu Math TeX Gyre" panose="02000503000000000000" charset="0"/>
                                </a:rPr>
                                <m:t>ℎ</m:t>
                              </m:r>
                            </m:sub>
                          </m:sSub>
                        </m:oMath>
                      </a14:m>
                      <a:r>
                        <a:rPr lang="en-US" dirty="0" smtClean="0">
                          <a:solidFill>
                            <a:schemeClr val="bg1"/>
                          </a:solidFill>
                        </a:rPr>
                        <a:t>()</a:t>
                      </a:r>
                      <a:endParaRPr lang="en-US" dirty="0">
                        <a:solidFill>
                          <a:schemeClr val="bg1"/>
                        </a:solidFill>
                      </a:endParaRPr>
                    </a:p>
                  </p:txBody>
                </p:sp>
              </mc:Choice>
              <mc:Fallback>
                <p:sp>
                  <p:nvSpPr>
                    <p:cNvPr id="27" name="TextBox 14"/>
                    <p:cNvSpPr txBox="1">
                      <a:spLocks noRot="1" noChangeAspect="1" noMove="1" noResize="1" noEditPoints="1" noAdjustHandles="1" noChangeArrowheads="1" noChangeShapeType="1" noTextEdit="1"/>
                    </p:cNvSpPr>
                    <p:nvPr/>
                  </p:nvSpPr>
                  <p:spPr>
                    <a:xfrm>
                      <a:off x="3934555" y="3247949"/>
                      <a:ext cx="454025" cy="276860"/>
                    </a:xfrm>
                    <a:prstGeom prst="rect">
                      <a:avLst/>
                    </a:prstGeom>
                    <a:blipFill rotWithShape="1">
                      <a:blip r:embed="rId1"/>
                    </a:blipFill>
                  </p:spPr>
                  <p:txBody>
                    <a:bodyPr/>
                    <a:lstStyle/>
                    <a:p>
                      <a:r>
                        <a:rPr lang="zh-CN" altLang="en-US">
                          <a:noFill/>
                        </a:rPr>
                        <a:t> </a:t>
                      </a:r>
                    </a:p>
                  </p:txBody>
                </p:sp>
              </mc:Fallback>
            </mc:AlternateContent>
          </p:grpSp>
          <p:cxnSp>
            <p:nvCxnSpPr>
              <p:cNvPr id="28" name="Straight Arrow Connector 7"/>
              <p:cNvCxnSpPr>
                <a:stCxn id="22" idx="3"/>
                <a:endCxn id="26" idx="2"/>
              </p:cNvCxnSpPr>
              <p:nvPr/>
            </p:nvCxnSpPr>
            <p:spPr bwMode="auto">
              <a:xfrm>
                <a:off x="1263416" y="4521858"/>
                <a:ext cx="641350" cy="63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8"/>
              <p:cNvCxnSpPr>
                <a:stCxn id="20" idx="0"/>
                <a:endCxn id="26" idx="4"/>
              </p:cNvCxnSpPr>
              <p:nvPr/>
            </p:nvCxnSpPr>
            <p:spPr bwMode="auto">
              <a:xfrm flipV="1">
                <a:off x="2221552" y="4808855"/>
                <a:ext cx="2540" cy="6775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1" name="TextBox 9"/>
                  <p:cNvSpPr txBox="1"/>
                  <p:nvPr/>
                </p:nvSpPr>
                <p:spPr>
                  <a:xfrm>
                    <a:off x="1339667" y="4062374"/>
                    <a:ext cx="403225" cy="276860"/>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i="1" smtClean="0">
                                  <a:latin typeface="DejaVu Math TeX Gyre" panose="02000503000000000000" charset="0"/>
                                  <a:cs typeface="DejaVu Math TeX Gyre" panose="02000503000000000000" charset="0"/>
                                </a:rPr>
                              </m:ctrlPr>
                            </m:sSubPr>
                            <m:e>
                              <m:r>
                                <a:rPr lang="en-US" b="0" i="1" smtClean="0">
                                  <a:latin typeface="DejaVu Math TeX Gyre" panose="02000503000000000000" charset="0"/>
                                  <a:cs typeface="DejaVu Math TeX Gyre" panose="02000503000000000000" charset="0"/>
                                </a:rPr>
                                <m:t>𝑤</m:t>
                              </m:r>
                            </m:e>
                            <m:sub>
                              <m:r>
                                <a:rPr lang="en-US" b="0" i="1" smtClean="0">
                                  <a:latin typeface="DejaVu Math TeX Gyre" panose="02000503000000000000" charset="0"/>
                                  <a:cs typeface="DejaVu Math TeX Gyre" panose="02000503000000000000" charset="0"/>
                                </a:rPr>
                                <m:t>ℎ</m:t>
                              </m:r>
                            </m:sub>
                          </m:sSub>
                        </m:oMath>
                      </m:oMathPara>
                    </a14:m>
                    <a:endParaRPr lang="en-US" dirty="0"/>
                  </a:p>
                </p:txBody>
              </p:sp>
            </mc:Choice>
            <mc:Fallback>
              <p:sp>
                <p:nvSpPr>
                  <p:cNvPr id="31" name="TextBox 9"/>
                  <p:cNvSpPr txBox="1">
                    <a:spLocks noRot="1" noChangeAspect="1" noMove="1" noResize="1" noEditPoints="1" noAdjustHandles="1" noChangeArrowheads="1" noChangeShapeType="1" noTextEdit="1"/>
                  </p:cNvSpPr>
                  <p:nvPr/>
                </p:nvSpPr>
                <p:spPr>
                  <a:xfrm>
                    <a:off x="1339667" y="4062374"/>
                    <a:ext cx="403225" cy="27686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10"/>
                  <p:cNvSpPr txBox="1"/>
                  <p:nvPr/>
                </p:nvSpPr>
                <p:spPr>
                  <a:xfrm>
                    <a:off x="1776051" y="4897398"/>
                    <a:ext cx="399415" cy="276860"/>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i="1" smtClean="0">
                                  <a:latin typeface="DejaVu Math TeX Gyre" panose="02000503000000000000" charset="0"/>
                                  <a:cs typeface="DejaVu Math TeX Gyre" panose="02000503000000000000" charset="0"/>
                                </a:rPr>
                              </m:ctrlPr>
                            </m:sSubPr>
                            <m:e>
                              <m:r>
                                <a:rPr lang="en-US" b="0" i="1" smtClean="0">
                                  <a:latin typeface="DejaVu Math TeX Gyre" panose="02000503000000000000" charset="0"/>
                                  <a:cs typeface="DejaVu Math TeX Gyre" panose="02000503000000000000" charset="0"/>
                                </a:rPr>
                                <m:t>𝑤</m:t>
                              </m:r>
                            </m:e>
                            <m:sub>
                              <m:r>
                                <a:rPr lang="en-US" b="0" i="1" smtClean="0">
                                  <a:latin typeface="DejaVu Math TeX Gyre" panose="02000503000000000000" charset="0"/>
                                  <a:cs typeface="DejaVu Math TeX Gyre" panose="02000503000000000000" charset="0"/>
                                </a:rPr>
                                <m:t>𝑥</m:t>
                              </m:r>
                            </m:sub>
                          </m:sSub>
                        </m:oMath>
                      </m:oMathPara>
                    </a14:m>
                    <a:endParaRPr lang="en-US" dirty="0"/>
                  </a:p>
                </p:txBody>
              </p:sp>
            </mc:Choice>
            <mc:Fallback>
              <p:sp>
                <p:nvSpPr>
                  <p:cNvPr id="32" name="TextBox 10"/>
                  <p:cNvSpPr txBox="1">
                    <a:spLocks noRot="1" noChangeAspect="1" noMove="1" noResize="1" noEditPoints="1" noAdjustHandles="1" noChangeArrowheads="1" noChangeShapeType="1" noTextEdit="1"/>
                  </p:cNvSpPr>
                  <p:nvPr/>
                </p:nvSpPr>
                <p:spPr>
                  <a:xfrm>
                    <a:off x="1776051" y="4897398"/>
                    <a:ext cx="399415" cy="276860"/>
                  </a:xfrm>
                  <a:prstGeom prst="rect">
                    <a:avLst/>
                  </a:prstGeom>
                  <a:blipFill rotWithShape="1">
                    <a:blip r:embed="rId3"/>
                  </a:blipFill>
                </p:spPr>
                <p:txBody>
                  <a:bodyPr/>
                  <a:lstStyle/>
                  <a:p>
                    <a:r>
                      <a:rPr lang="zh-CN" altLang="en-US">
                        <a:noFill/>
                      </a:rPr>
                      <a:t> </a:t>
                    </a:r>
                  </a:p>
                </p:txBody>
              </p:sp>
            </mc:Fallback>
          </mc:AlternateContent>
          <p:sp>
            <p:nvSpPr>
              <p:cNvPr id="33" name="TextBox 11"/>
              <p:cNvSpPr txBox="1"/>
              <p:nvPr/>
            </p:nvSpPr>
            <p:spPr>
              <a:xfrm>
                <a:off x="2895600" y="4337827"/>
                <a:ext cx="546273" cy="368300"/>
              </a:xfrm>
              <a:prstGeom prst="rect">
                <a:avLst/>
              </a:prstGeom>
              <a:solidFill>
                <a:schemeClr val="bg1"/>
              </a:solidFill>
              <a:ln w="38100">
                <a:solidFill>
                  <a:srgbClr val="C00000"/>
                </a:solidFill>
              </a:ln>
            </p:spPr>
            <p:txBody>
              <a:bodyPr wrap="square" rtlCol="0">
                <a:spAutoFit/>
              </a:bodyPr>
              <a:p>
                <a:pPr algn="ctr"/>
                <a:r>
                  <a:rPr lang="en-US" sz="1800" dirty="0" smtClean="0"/>
                  <a:t>h1</a:t>
                </a:r>
                <a:endParaRPr lang="en-US" sz="1800" dirty="0"/>
              </a:p>
            </p:txBody>
          </p:sp>
          <p:cxnSp>
            <p:nvCxnSpPr>
              <p:cNvPr id="34" name="Straight Arrow Connector 12"/>
              <p:cNvCxnSpPr>
                <a:stCxn id="26" idx="6"/>
                <a:endCxn id="33" idx="1"/>
              </p:cNvCxnSpPr>
              <p:nvPr/>
            </p:nvCxnSpPr>
            <p:spPr bwMode="auto">
              <a:xfrm flipV="1">
                <a:off x="2542445" y="4522351"/>
                <a:ext cx="353060" cy="63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35" name="TextBox 15"/>
            <p:cNvSpPr txBox="1"/>
            <p:nvPr/>
          </p:nvSpPr>
          <p:spPr>
            <a:xfrm>
              <a:off x="2886955" y="3654623"/>
              <a:ext cx="457200" cy="306705"/>
            </a:xfrm>
            <a:prstGeom prst="rect">
              <a:avLst/>
            </a:prstGeom>
            <a:solidFill>
              <a:schemeClr val="bg1"/>
            </a:solidFill>
          </p:spPr>
          <p:txBody>
            <a:bodyPr wrap="square" rtlCol="0">
              <a:spAutoFit/>
            </a:bodyPr>
            <a:p>
              <a:r>
                <a:rPr lang="en-US" sz="1400" dirty="0" smtClean="0"/>
                <a:t>u1</a:t>
              </a:r>
              <a:endParaRPr lang="en-US" sz="1400" dirty="0"/>
            </a:p>
          </p:txBody>
        </p:sp>
        <p:sp>
          <p:nvSpPr>
            <p:cNvPr id="36" name="TextBox 16"/>
            <p:cNvSpPr txBox="1"/>
            <p:nvPr/>
          </p:nvSpPr>
          <p:spPr>
            <a:xfrm>
              <a:off x="609600" y="2316938"/>
              <a:ext cx="529312" cy="368300"/>
            </a:xfrm>
            <a:prstGeom prst="rect">
              <a:avLst/>
            </a:prstGeom>
            <a:solidFill>
              <a:schemeClr val="bg1"/>
            </a:solidFill>
            <a:ln w="38100">
              <a:solidFill>
                <a:srgbClr val="008000"/>
              </a:solidFill>
            </a:ln>
          </p:spPr>
          <p:txBody>
            <a:bodyPr wrap="square" rtlCol="0">
              <a:spAutoFit/>
            </a:bodyPr>
            <a:p>
              <a:pPr algn="ctr"/>
              <a:r>
                <a:rPr lang="en-US" sz="1800" dirty="0"/>
                <a:t>c</a:t>
              </a:r>
              <a:r>
                <a:rPr lang="en-US" sz="1800" dirty="0" smtClean="0"/>
                <a:t>0</a:t>
              </a:r>
              <a:endParaRPr lang="en-US" sz="1800" dirty="0"/>
            </a:p>
          </p:txBody>
        </p:sp>
        <p:sp>
          <p:nvSpPr>
            <p:cNvPr id="37" name="TextBox 17"/>
            <p:cNvSpPr txBox="1"/>
            <p:nvPr/>
          </p:nvSpPr>
          <p:spPr>
            <a:xfrm>
              <a:off x="4343400" y="2318616"/>
              <a:ext cx="529312" cy="368300"/>
            </a:xfrm>
            <a:prstGeom prst="rect">
              <a:avLst/>
            </a:prstGeom>
            <a:solidFill>
              <a:schemeClr val="bg1"/>
            </a:solidFill>
            <a:ln w="38100">
              <a:solidFill>
                <a:srgbClr val="008000"/>
              </a:solidFill>
            </a:ln>
          </p:spPr>
          <p:txBody>
            <a:bodyPr wrap="square" rtlCol="0">
              <a:spAutoFit/>
            </a:bodyPr>
            <a:p>
              <a:pPr algn="ctr"/>
              <a:r>
                <a:rPr lang="en-US" sz="1800" dirty="0" smtClean="0"/>
                <a:t>c</a:t>
              </a:r>
              <a:r>
                <a:rPr lang="en-US" sz="1800" dirty="0"/>
                <a:t>1</a:t>
              </a:r>
              <a:endParaRPr lang="en-US" sz="1800" dirty="0"/>
            </a:p>
          </p:txBody>
        </p:sp>
        <p:sp>
          <p:nvSpPr>
            <p:cNvPr id="38" name="Oval 22"/>
            <p:cNvSpPr/>
            <p:nvPr/>
          </p:nvSpPr>
          <p:spPr bwMode="auto">
            <a:xfrm>
              <a:off x="2895600" y="2318118"/>
              <a:ext cx="381000" cy="392977"/>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p:sp>
          <p:nvSpPr>
            <p:cNvPr id="45" name="TextBox 23"/>
            <p:cNvSpPr txBox="1"/>
            <p:nvPr/>
          </p:nvSpPr>
          <p:spPr>
            <a:xfrm>
              <a:off x="2895600" y="2234625"/>
              <a:ext cx="228600" cy="583565"/>
            </a:xfrm>
            <a:prstGeom prst="rect">
              <a:avLst/>
            </a:prstGeom>
            <a:noFill/>
          </p:spPr>
          <p:txBody>
            <a:bodyPr wrap="square" rtlCol="0">
              <a:spAutoFit/>
            </a:bodyPr>
            <a:p>
              <a:r>
                <a:rPr lang="en-US" sz="3200" dirty="0" smtClean="0"/>
                <a:t>+</a:t>
              </a:r>
              <a:endParaRPr lang="en-US" sz="3200" dirty="0"/>
            </a:p>
          </p:txBody>
        </p:sp>
        <p:cxnSp>
          <p:nvCxnSpPr>
            <p:cNvPr id="46" name="Straight Arrow Connector 29"/>
            <p:cNvCxnSpPr>
              <a:stCxn id="33" idx="0"/>
            </p:cNvCxnSpPr>
            <p:nvPr/>
          </p:nvCxnSpPr>
          <p:spPr bwMode="auto">
            <a:xfrm flipH="1" flipV="1">
              <a:off x="3115555" y="2711095"/>
              <a:ext cx="4878" cy="9171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38"/>
            <p:cNvCxnSpPr>
              <a:stCxn id="38" idx="6"/>
              <a:endCxn id="37" idx="1"/>
            </p:cNvCxnSpPr>
            <p:nvPr/>
          </p:nvCxnSpPr>
          <p:spPr bwMode="auto">
            <a:xfrm flipV="1">
              <a:off x="3276600" y="2502542"/>
              <a:ext cx="1066800" cy="127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48" name="Group 41"/>
            <p:cNvGrpSpPr/>
            <p:nvPr/>
          </p:nvGrpSpPr>
          <p:grpSpPr>
            <a:xfrm>
              <a:off x="1138912" y="2316938"/>
              <a:ext cx="1756410" cy="306705"/>
              <a:chOff x="1138912" y="2316938"/>
              <a:chExt cx="1756410" cy="306705"/>
            </a:xfrm>
          </p:grpSpPr>
          <p:cxnSp>
            <p:nvCxnSpPr>
              <p:cNvPr id="49" name="Straight Arrow Connector 20"/>
              <p:cNvCxnSpPr>
                <a:stCxn id="36" idx="3"/>
                <a:endCxn id="38" idx="2"/>
              </p:cNvCxnSpPr>
              <p:nvPr/>
            </p:nvCxnSpPr>
            <p:spPr bwMode="auto">
              <a:xfrm>
                <a:off x="1138912" y="2500969"/>
                <a:ext cx="1756410" cy="139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TextBox 39"/>
              <p:cNvSpPr txBox="1"/>
              <p:nvPr/>
            </p:nvSpPr>
            <p:spPr>
              <a:xfrm>
                <a:off x="1676400" y="2316938"/>
                <a:ext cx="914400" cy="306705"/>
              </a:xfrm>
              <a:prstGeom prst="rect">
                <a:avLst/>
              </a:prstGeom>
              <a:solidFill>
                <a:srgbClr val="0070C0"/>
              </a:solidFill>
            </p:spPr>
            <p:txBody>
              <a:bodyPr wrap="square" rtlCol="0">
                <a:spAutoFit/>
              </a:bodyPr>
              <a:p>
                <a:r>
                  <a:rPr lang="en-US" sz="1400" dirty="0" smtClean="0">
                    <a:solidFill>
                      <a:schemeClr val="bg1"/>
                    </a:solidFill>
                  </a:rPr>
                  <a:t>Forget f1</a:t>
                </a:r>
                <a:endParaRPr lang="en-US" sz="1400" dirty="0">
                  <a:solidFill>
                    <a:schemeClr val="bg1"/>
                  </a:solidFill>
                </a:endParaRPr>
              </a:p>
            </p:txBody>
          </p:sp>
        </p:grpSp>
        <p:sp>
          <p:nvSpPr>
            <p:cNvPr id="51" name="TextBox 40"/>
            <p:cNvSpPr txBox="1"/>
            <p:nvPr/>
          </p:nvSpPr>
          <p:spPr>
            <a:xfrm>
              <a:off x="2670718" y="2971277"/>
              <a:ext cx="834482" cy="306705"/>
            </a:xfrm>
            <a:prstGeom prst="rect">
              <a:avLst/>
            </a:prstGeom>
            <a:solidFill>
              <a:srgbClr val="0070C0"/>
            </a:solidFill>
          </p:spPr>
          <p:txBody>
            <a:bodyPr wrap="square" rtlCol="0">
              <a:spAutoFit/>
            </a:bodyPr>
            <a:p>
              <a:pPr algn="ctr"/>
              <a:r>
                <a:rPr lang="en-US" sz="1400" dirty="0" smtClean="0">
                  <a:solidFill>
                    <a:schemeClr val="bg1"/>
                  </a:solidFill>
                </a:rPr>
                <a:t>Input i1</a:t>
              </a:r>
              <a:endParaRPr lang="en-US" sz="1400" dirty="0">
                <a:solidFill>
                  <a:schemeClr val="bg1"/>
                </a:solidFill>
              </a:endParaRPr>
            </a:p>
          </p:txBody>
        </p:sp>
      </p:grpSp>
      <p:cxnSp>
        <p:nvCxnSpPr>
          <p:cNvPr id="52" name="Straight Arrow Connector 19"/>
          <p:cNvCxnSpPr>
            <a:stCxn id="37" idx="2"/>
            <a:endCxn id="53" idx="0"/>
          </p:cNvCxnSpPr>
          <p:nvPr/>
        </p:nvCxnSpPr>
        <p:spPr bwMode="auto">
          <a:xfrm>
            <a:off x="6132195" y="2686685"/>
            <a:ext cx="1270" cy="2089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Oval 43"/>
          <p:cNvSpPr/>
          <p:nvPr/>
        </p:nvSpPr>
        <p:spPr bwMode="auto">
          <a:xfrm>
            <a:off x="5814790" y="2895600"/>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54" name="TextBox 44"/>
              <p:cNvSpPr txBox="1"/>
              <p:nvPr/>
            </p:nvSpPr>
            <p:spPr>
              <a:xfrm>
                <a:off x="5891043" y="2991960"/>
                <a:ext cx="456565" cy="277495"/>
              </a:xfrm>
              <a:prstGeom prst="rect">
                <a:avLst/>
              </a:prstGeom>
              <a:solidFill>
                <a:srgbClr val="C00000"/>
              </a:solidFill>
            </p:spPr>
            <p:txBody>
              <a:bodyPr wrap="none" lIns="0" tIns="0" rIns="0" bIns="0" rtlCol="0">
                <a:spAutoFit/>
              </a:bodyPr>
              <a:p>
                <a14:m>
                  <m:oMath xmlns:m="http://schemas.openxmlformats.org/officeDocument/2006/math">
                    <m:sSub>
                      <m:sSubPr>
                        <m:ctrlPr>
                          <a:rPr lang="en-US" i="1" smtClean="0">
                            <a:solidFill>
                              <a:schemeClr val="bg1"/>
                            </a:solidFill>
                            <a:latin typeface="DejaVu Math TeX Gyre" panose="02000503000000000000" charset="0"/>
                            <a:cs typeface="DejaVu Math TeX Gyre" panose="02000503000000000000" charset="0"/>
                          </a:rPr>
                        </m:ctrlPr>
                      </m:sSubPr>
                      <m:e>
                        <m:r>
                          <a:rPr lang="en-US" b="0" i="1" smtClean="0">
                            <a:solidFill>
                              <a:schemeClr val="bg1"/>
                            </a:solidFill>
                            <a:latin typeface="DejaVu Math TeX Gyre" panose="02000503000000000000" charset="0"/>
                            <a:cs typeface="DejaVu Math TeX Gyre" panose="02000503000000000000" charset="0"/>
                          </a:rPr>
                          <m:t>𝑓</m:t>
                        </m:r>
                      </m:e>
                      <m:sub>
                        <m:r>
                          <a:rPr lang="en-US" b="0" i="1" smtClean="0">
                            <a:solidFill>
                              <a:schemeClr val="bg1"/>
                            </a:solidFill>
                            <a:latin typeface="DejaVu Math TeX Gyre" panose="02000503000000000000" charset="0"/>
                            <a:cs typeface="DejaVu Math TeX Gyre" panose="02000503000000000000" charset="0"/>
                          </a:rPr>
                          <m:t>𝑜</m:t>
                        </m:r>
                      </m:sub>
                    </m:sSub>
                  </m:oMath>
                </a14:m>
                <a:r>
                  <a:rPr lang="en-US" dirty="0" smtClean="0">
                    <a:solidFill>
                      <a:schemeClr val="bg1"/>
                    </a:solidFill>
                  </a:rPr>
                  <a:t>()</a:t>
                </a:r>
                <a:endParaRPr lang="en-US" dirty="0">
                  <a:solidFill>
                    <a:schemeClr val="bg1"/>
                  </a:solidFill>
                </a:endParaRPr>
              </a:p>
            </p:txBody>
          </p:sp>
        </mc:Choice>
        <mc:Fallback>
          <p:sp>
            <p:nvSpPr>
              <p:cNvPr id="54" name="TextBox 44"/>
              <p:cNvSpPr txBox="1">
                <a:spLocks noRot="1" noChangeAspect="1" noMove="1" noResize="1" noEditPoints="1" noAdjustHandles="1" noChangeArrowheads="1" noChangeShapeType="1" noTextEdit="1"/>
              </p:cNvSpPr>
              <p:nvPr/>
            </p:nvSpPr>
            <p:spPr>
              <a:xfrm>
                <a:off x="5891043" y="2991960"/>
                <a:ext cx="456565" cy="277495"/>
              </a:xfrm>
              <a:prstGeom prst="rect">
                <a:avLst/>
              </a:prstGeom>
              <a:blipFill rotWithShape="1">
                <a:blip r:embed="rId4"/>
                <a:stretch>
                  <a:fillRect l="-32" t="-171" r="-13876" b="171"/>
                </a:stretch>
              </a:blipFill>
            </p:spPr>
            <p:txBody>
              <a:bodyPr/>
              <a:lstStyle/>
              <a:p>
                <a:r>
                  <a:rPr lang="zh-CN" altLang="en-US">
                    <a:noFill/>
                  </a:rPr>
                  <a:t> </a:t>
                </a:r>
              </a:p>
            </p:txBody>
          </p:sp>
        </mc:Fallback>
      </mc:AlternateContent>
      <p:sp>
        <p:nvSpPr>
          <p:cNvPr id="55" name="TextBox 50"/>
          <p:cNvSpPr txBox="1"/>
          <p:nvPr/>
        </p:nvSpPr>
        <p:spPr>
          <a:xfrm>
            <a:off x="7169936" y="3632334"/>
            <a:ext cx="546273" cy="368300"/>
          </a:xfrm>
          <a:prstGeom prst="rect">
            <a:avLst/>
          </a:prstGeom>
          <a:solidFill>
            <a:schemeClr val="bg1"/>
          </a:solidFill>
          <a:ln w="38100">
            <a:solidFill>
              <a:srgbClr val="C00000"/>
            </a:solidFill>
          </a:ln>
        </p:spPr>
        <p:txBody>
          <a:bodyPr wrap="square" rtlCol="0">
            <a:spAutoFit/>
          </a:bodyPr>
          <a:p>
            <a:pPr algn="ctr"/>
            <a:r>
              <a:rPr lang="en-US" sz="1800" dirty="0" smtClean="0"/>
              <a:t>h1</a:t>
            </a:r>
            <a:endParaRPr lang="en-US" sz="1800" dirty="0"/>
          </a:p>
        </p:txBody>
      </p:sp>
      <p:cxnSp>
        <p:nvCxnSpPr>
          <p:cNvPr id="56" name="Straight Arrow Connector 27"/>
          <p:cNvCxnSpPr>
            <a:stCxn id="53" idx="4"/>
          </p:cNvCxnSpPr>
          <p:nvPr/>
        </p:nvCxnSpPr>
        <p:spPr bwMode="auto">
          <a:xfrm flipH="1">
            <a:off x="6125257" y="3457651"/>
            <a:ext cx="1" cy="1814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5"/>
          <p:cNvSpPr txBox="1"/>
          <p:nvPr/>
        </p:nvSpPr>
        <p:spPr>
          <a:xfrm>
            <a:off x="5682300" y="3651119"/>
            <a:ext cx="997947" cy="306705"/>
          </a:xfrm>
          <a:prstGeom prst="rect">
            <a:avLst/>
          </a:prstGeom>
          <a:solidFill>
            <a:srgbClr val="0070C0"/>
          </a:solidFill>
        </p:spPr>
        <p:txBody>
          <a:bodyPr wrap="square" rtlCol="0">
            <a:spAutoFit/>
          </a:bodyPr>
          <a:p>
            <a:pPr algn="ctr"/>
            <a:r>
              <a:rPr lang="en-US" sz="1400" dirty="0" smtClean="0">
                <a:solidFill>
                  <a:schemeClr val="bg1"/>
                </a:solidFill>
              </a:rPr>
              <a:t>Output </a:t>
            </a:r>
            <a:r>
              <a:rPr lang="en-US" sz="1400" dirty="0">
                <a:solidFill>
                  <a:schemeClr val="bg1"/>
                </a:solidFill>
              </a:rPr>
              <a:t>o</a:t>
            </a:r>
            <a:r>
              <a:rPr lang="en-US" sz="1400" dirty="0" smtClean="0">
                <a:solidFill>
                  <a:schemeClr val="bg1"/>
                </a:solidFill>
              </a:rPr>
              <a:t>1</a:t>
            </a:r>
            <a:endParaRPr lang="en-US" sz="1400" dirty="0">
              <a:solidFill>
                <a:schemeClr val="bg1"/>
              </a:solidFill>
            </a:endParaRPr>
          </a:p>
        </p:txBody>
      </p:sp>
      <p:cxnSp>
        <p:nvCxnSpPr>
          <p:cNvPr id="58" name="Straight Arrow Connector 34"/>
          <p:cNvCxnSpPr>
            <a:stCxn id="57" idx="3"/>
            <a:endCxn id="55" idx="1"/>
          </p:cNvCxnSpPr>
          <p:nvPr/>
        </p:nvCxnSpPr>
        <p:spPr bwMode="auto">
          <a:xfrm>
            <a:off x="6672627" y="3805008"/>
            <a:ext cx="488950" cy="11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100" y="0"/>
            <a:ext cx="9253220" cy="1143000"/>
          </a:xfrm>
        </p:spPr>
        <p:txBody>
          <a:bodyPr>
            <a:normAutofit/>
          </a:bodyPr>
          <a:lstStyle/>
          <a:p>
            <a:r>
              <a:rPr lang="zh-CN" altLang="en-US" dirty="0" smtClean="0">
                <a:latin typeface=".萍方-简" panose="020B0400000000000000" charset="-122"/>
                <a:ea typeface=".萍方-简" panose="020B0400000000000000" charset="-122"/>
              </a:rPr>
              <a:t>集成</a:t>
            </a:r>
            <a:r>
              <a:rPr lang="en-US" altLang="zh-CN" dirty="0" smtClean="0"/>
              <a:t>CNN</a:t>
            </a:r>
            <a:r>
              <a:rPr lang="zh-CN" altLang="en-US" dirty="0" smtClean="0"/>
              <a:t>和</a:t>
            </a:r>
            <a:r>
              <a:rPr lang="en-US" altLang="zh-CN" dirty="0" smtClean="0"/>
              <a:t>LSTM</a:t>
            </a:r>
            <a:r>
              <a:rPr lang="zh-CN" altLang="en-US" dirty="0" smtClean="0"/>
              <a:t>：</a:t>
            </a:r>
            <a:r>
              <a:rPr lang="zh-CN" altLang="en-US" dirty="0" smtClean="0">
                <a:latin typeface=".萍方-简" panose="020B0400000000000000" charset="-122"/>
                <a:ea typeface=".萍方-简" panose="020B0400000000000000" charset="-122"/>
              </a:rPr>
              <a:t>可视化问题回答</a:t>
            </a:r>
            <a:endParaRPr lang="zh-CN" altLang="en-US" dirty="0" smtClean="0">
              <a:latin typeface=".萍方-简" panose="020B0400000000000000" charset="-122"/>
              <a:ea typeface=".萍方-简" panose="020B0400000000000000" charset="-122"/>
            </a:endParaRPr>
          </a:p>
        </p:txBody>
      </p:sp>
      <p:pic>
        <p:nvPicPr>
          <p:cNvPr id="3074" name="Picture 2" descr="Image result for visual Question answering cnn lst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9596" y="1447800"/>
            <a:ext cx="8697279" cy="3949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82880" y="182880"/>
            <a:ext cx="1195324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Seq2</a:t>
            </a:r>
            <a:r>
              <a:rPr lang="en-US" altLang="en-US" sz="3200" dirty="0" smtClean="0"/>
              <a:t>s</a:t>
            </a:r>
            <a:r>
              <a:rPr lang="en-US" sz="3200" dirty="0" smtClean="0"/>
              <a:t>eq </a:t>
            </a:r>
            <a:r>
              <a:rPr lang="zh-CN" altLang="en-US" sz="3200" dirty="0" smtClean="0">
                <a:latin typeface=".萍方-简" panose="020B0400000000000000" charset="-122"/>
                <a:ea typeface=".萍方-简" panose="020B0400000000000000" charset="-122"/>
              </a:rPr>
              <a:t>序列到序列的编码和解码器</a:t>
            </a:r>
            <a:endParaRPr lang="zh-CN" altLang="en-US" sz="3200" dirty="0" smtClean="0">
              <a:latin typeface=".萍方-简" panose="020B0400000000000000" charset="-122"/>
              <a:ea typeface=".萍方-简" panose="020B0400000000000000" charset="-122"/>
            </a:endParaRPr>
          </a:p>
        </p:txBody>
      </p:sp>
      <p:sp>
        <p:nvSpPr>
          <p:cNvPr id="2" name="文本框 1"/>
          <p:cNvSpPr txBox="1"/>
          <p:nvPr/>
        </p:nvSpPr>
        <p:spPr>
          <a:xfrm>
            <a:off x="7866380" y="2023110"/>
            <a:ext cx="3617595" cy="313817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Encoder把所有的输入序列都编码成一个统一的语义向量Context，然后再由Decoder解码。</a:t>
            </a:r>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在Decoder解码的过程中，不断地将前一个时刻的输出作为后一个时刻的输入，循环解码，直到输出停止符为止。</a:t>
            </a:r>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最常见用途：机器翻译、文本摘要、语音识别</a:t>
            </a:r>
            <a:r>
              <a:rPr lang="en-US" altLang="zh-CN">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altLang="zh-CN">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pic>
        <p:nvPicPr>
          <p:cNvPr id="3" name="图片 2"/>
          <p:cNvPicPr>
            <a:picLocks noChangeAspect="1"/>
          </p:cNvPicPr>
          <p:nvPr/>
        </p:nvPicPr>
        <p:blipFill>
          <a:blip r:embed="rId1"/>
          <a:stretch>
            <a:fillRect/>
          </a:stretch>
        </p:blipFill>
        <p:spPr>
          <a:xfrm>
            <a:off x="765175" y="2160270"/>
            <a:ext cx="6233795" cy="3446145"/>
          </a:xfrm>
          <a:prstGeom prst="rect">
            <a:avLst/>
          </a:prstGeom>
        </p:spPr>
      </p:pic>
      <p:sp>
        <p:nvSpPr>
          <p:cNvPr id="4" name="矩形 3"/>
          <p:cNvSpPr/>
          <p:nvPr/>
        </p:nvSpPr>
        <p:spPr>
          <a:xfrm>
            <a:off x="1959610" y="3512185"/>
            <a:ext cx="1210945" cy="379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Encoder</a:t>
            </a:r>
            <a:endParaRPr lang="en-US" altLang="zh-CN">
              <a:solidFill>
                <a:schemeClr val="tx1"/>
              </a:solidFill>
            </a:endParaRPr>
          </a:p>
        </p:txBody>
      </p:sp>
      <p:sp>
        <p:nvSpPr>
          <p:cNvPr id="5" name="矩形 4"/>
          <p:cNvSpPr/>
          <p:nvPr/>
        </p:nvSpPr>
        <p:spPr>
          <a:xfrm>
            <a:off x="5637530" y="4161155"/>
            <a:ext cx="1210945" cy="379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olidFill>
                  <a:schemeClr val="tx1"/>
                </a:solidFill>
              </a:rPr>
              <a:t>De</a:t>
            </a:r>
            <a:r>
              <a:rPr lang="en-US" altLang="zh-CN">
                <a:solidFill>
                  <a:schemeClr val="tx1"/>
                </a:solidFill>
              </a:rPr>
              <a:t>coder</a:t>
            </a:r>
            <a:endParaRPr lang="en-US" altLang="zh-CN">
              <a:solidFill>
                <a:schemeClr val="tx1"/>
              </a:solidFill>
            </a:endParaRPr>
          </a:p>
        </p:txBody>
      </p:sp>
      <p:sp>
        <p:nvSpPr>
          <p:cNvPr id="21" name="Ορθογώνιο 20"/>
          <p:cNvSpPr/>
          <p:nvPr/>
        </p:nvSpPr>
        <p:spPr>
          <a:xfrm>
            <a:off x="2527300" y="5808345"/>
            <a:ext cx="3022600" cy="275590"/>
          </a:xfrm>
          <a:prstGeom prst="rect">
            <a:avLst/>
          </a:prstGeom>
        </p:spPr>
        <p:txBody>
          <a:bodyPr wrap="square">
            <a:spAutoFit/>
          </a:bodyPr>
          <a:p>
            <a:r>
              <a:rPr lang="en-US" sz="1200" i="1" smtClean="0">
                <a:solidFill>
                  <a:srgbClr val="222222"/>
                </a:solidFill>
                <a:latin typeface="Arial" panose="02080604020202020204" pitchFamily="34" charset="0"/>
              </a:rPr>
              <a:t>https://zhuanlan.zhihu.com/p/28054589</a:t>
            </a:r>
            <a:endParaRPr lang="en-US" sz="1200" i="1" smtClean="0">
              <a:solidFill>
                <a:srgbClr val="222222"/>
              </a:solidFill>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eaLnBrk="0" hangingPunct="0">
              <a:spcBef>
                <a:spcPct val="50000"/>
              </a:spcBef>
            </a:pPr>
            <a:fld id="{9A0DB2DC-4C9A-4742-B13C-FB6460FD3503}" type="slidenum">
              <a:rPr lang="en-US" dirty="0">
                <a:latin typeface=".萍方-简" panose="020B0400000000000000" charset="-122"/>
                <a:ea typeface=".萍方-简" panose="020B0400000000000000" charset="-122"/>
              </a:rPr>
            </a:fld>
            <a:endParaRPr lang="en-US" dirty="0">
              <a:latin typeface=".萍方-简" panose="020B0400000000000000" charset="-122"/>
              <a:ea typeface=".萍方-简" panose="020B0400000000000000" charset="-122"/>
            </a:endParaRPr>
          </a:p>
        </p:txBody>
      </p:sp>
      <p:sp>
        <p:nvSpPr>
          <p:cNvPr id="37890" name="矩形 37889"/>
          <p:cNvSpPr/>
          <p:nvPr/>
        </p:nvSpPr>
        <p:spPr>
          <a:xfrm>
            <a:off x="4344988" y="2744788"/>
            <a:ext cx="4264025" cy="2282825"/>
          </a:xfrm>
          <a:prstGeom prst="rect">
            <a:avLst/>
          </a:prstGeom>
          <a:noFill/>
          <a:ln w="12700" cap="flat" cmpd="sng">
            <a:solidFill>
              <a:schemeClr val="tx1"/>
            </a:solidFill>
            <a:prstDash val="solid"/>
            <a:miter/>
            <a:headEnd type="none" w="med" len="med"/>
            <a:tailEnd type="none" w="med" len="med"/>
          </a:ln>
        </p:spPr>
        <p:txBody>
          <a:bodyPr/>
          <a:p>
            <a:endParaRPr lang="zh-CN" altLang="en-US">
              <a:latin typeface=".萍方-简" panose="020B0400000000000000" charset="-122"/>
              <a:ea typeface=".萍方-简" panose="020B0400000000000000" charset="-122"/>
            </a:endParaRPr>
          </a:p>
        </p:txBody>
      </p:sp>
      <p:sp>
        <p:nvSpPr>
          <p:cNvPr id="37891" name="标题 37890"/>
          <p:cNvSpPr>
            <a:spLocks noGrp="1"/>
          </p:cNvSpPr>
          <p:nvPr>
            <p:ph type="title"/>
          </p:nvPr>
        </p:nvSpPr>
        <p:spPr/>
        <p:txBody>
          <a:bodyPr vert="horz" wrap="square" lIns="92075" tIns="46038" rIns="92075" bIns="46038" anchor="ctr" anchorCtr="0"/>
          <a:p>
            <a:pPr algn="ctr"/>
            <a:r>
              <a:rPr lang="zh-CN" alt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rPr>
              <a:t>基于知识库的专家系统</a:t>
            </a:r>
            <a:endParaRPr lang="zh-CN" alt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endParaRPr>
          </a:p>
        </p:txBody>
      </p:sp>
      <p:sp>
        <p:nvSpPr>
          <p:cNvPr id="37892" name="矩形 37891"/>
          <p:cNvSpPr/>
          <p:nvPr/>
        </p:nvSpPr>
        <p:spPr>
          <a:xfrm>
            <a:off x="2514600" y="3124200"/>
            <a:ext cx="1600200" cy="368300"/>
          </a:xfrm>
          <a:prstGeom prst="rect">
            <a:avLst/>
          </a:prstGeom>
          <a:noFill/>
          <a:ln w="9525">
            <a:noFill/>
          </a:ln>
        </p:spPr>
        <p:txBody>
          <a:bodyPr lIns="92075" tIns="46038" rIns="92075" bIns="46038">
            <a:spAutoFit/>
          </a:bodyPr>
          <a:p>
            <a:pPr>
              <a:spcBef>
                <a:spcPct val="50000"/>
              </a:spcBef>
            </a:pPr>
            <a:r>
              <a:rPr lang="zh-CN" altLang="en-US" b="1">
                <a:latin typeface=".萍方-简" panose="020B0400000000000000" charset="-122"/>
                <a:ea typeface=".萍方-简" panose="020B0400000000000000" charset="-122"/>
              </a:rPr>
              <a:t>输入</a:t>
            </a:r>
            <a:endParaRPr lang="zh-CN" altLang="en-US" b="1">
              <a:latin typeface=".萍方-简" panose="020B0400000000000000" charset="-122"/>
              <a:ea typeface=".萍方-简" panose="020B0400000000000000" charset="-122"/>
            </a:endParaRPr>
          </a:p>
        </p:txBody>
      </p:sp>
      <p:sp>
        <p:nvSpPr>
          <p:cNvPr id="37893" name="矩形 37892"/>
          <p:cNvSpPr/>
          <p:nvPr/>
        </p:nvSpPr>
        <p:spPr>
          <a:xfrm>
            <a:off x="5715000" y="1905000"/>
            <a:ext cx="873760" cy="368300"/>
          </a:xfrm>
          <a:prstGeom prst="rect">
            <a:avLst/>
          </a:prstGeom>
          <a:noFill/>
          <a:ln w="9525">
            <a:noFill/>
          </a:ln>
        </p:spPr>
        <p:txBody>
          <a:bodyPr wrap="none" lIns="92075" tIns="46038" rIns="92075" bIns="46038">
            <a:spAutoFit/>
          </a:bodyPr>
          <a:p>
            <a:r>
              <a:rPr lang="zh-CN" altLang="en-US" b="1">
                <a:latin typeface=".萍方-简" panose="020B0400000000000000" charset="-122"/>
                <a:ea typeface=".萍方-简" panose="020B0400000000000000" charset="-122"/>
              </a:rPr>
              <a:t>计算机</a:t>
            </a:r>
            <a:endParaRPr lang="zh-CN" altLang="en-US" b="1">
              <a:latin typeface=".萍方-简" panose="020B0400000000000000" charset="-122"/>
              <a:ea typeface=".萍方-简" panose="020B0400000000000000" charset="-122"/>
            </a:endParaRPr>
          </a:p>
        </p:txBody>
      </p:sp>
      <p:sp>
        <p:nvSpPr>
          <p:cNvPr id="37894" name="矩形 37893"/>
          <p:cNvSpPr/>
          <p:nvPr/>
        </p:nvSpPr>
        <p:spPr>
          <a:xfrm>
            <a:off x="8915400" y="3124200"/>
            <a:ext cx="643890" cy="368300"/>
          </a:xfrm>
          <a:prstGeom prst="rect">
            <a:avLst/>
          </a:prstGeom>
          <a:noFill/>
          <a:ln w="9525">
            <a:noFill/>
          </a:ln>
        </p:spPr>
        <p:txBody>
          <a:bodyPr wrap="none" lIns="92075" tIns="46038" rIns="92075" bIns="46038">
            <a:spAutoFit/>
          </a:bodyPr>
          <a:p>
            <a:r>
              <a:rPr lang="zh-CN" altLang="en-US" b="1">
                <a:latin typeface=".萍方-简" panose="020B0400000000000000" charset="-122"/>
                <a:ea typeface=".萍方-简" panose="020B0400000000000000" charset="-122"/>
              </a:rPr>
              <a:t>输出</a:t>
            </a:r>
            <a:endParaRPr lang="zh-CN" altLang="en-US" b="1">
              <a:latin typeface=".萍方-简" panose="020B0400000000000000" charset="-122"/>
              <a:ea typeface=".萍方-简" panose="020B0400000000000000" charset="-122"/>
            </a:endParaRPr>
          </a:p>
        </p:txBody>
      </p:sp>
      <p:sp>
        <p:nvSpPr>
          <p:cNvPr id="37895" name="矩形 37894"/>
          <p:cNvSpPr/>
          <p:nvPr/>
        </p:nvSpPr>
        <p:spPr>
          <a:xfrm>
            <a:off x="4877435" y="3430905"/>
            <a:ext cx="1344295" cy="922020"/>
          </a:xfrm>
          <a:prstGeom prst="rect">
            <a:avLst/>
          </a:prstGeom>
          <a:noFill/>
          <a:ln w="12700" cap="flat" cmpd="sng">
            <a:solidFill>
              <a:schemeClr val="tx1"/>
            </a:solidFill>
            <a:prstDash val="solid"/>
            <a:miter/>
            <a:headEnd type="none" w="med" len="med"/>
            <a:tailEnd type="none" w="med" len="med"/>
          </a:ln>
        </p:spPr>
        <p:txBody>
          <a:bodyPr wrap="square" lIns="92075" tIns="46038" rIns="92075" bIns="46038">
            <a:spAutoFit/>
          </a:bodyPr>
          <a:p>
            <a:endParaRPr lang="zh-CN" altLang="en-US" b="1">
              <a:latin typeface=".萍方-简" panose="020B0400000000000000" charset="-122"/>
              <a:ea typeface=".萍方-简" panose="020B0400000000000000" charset="-122"/>
            </a:endParaRPr>
          </a:p>
          <a:p>
            <a:pPr algn="ctr"/>
            <a:r>
              <a:rPr lang="zh-CN" altLang="en-US" b="1">
                <a:latin typeface=".萍方-简" panose="020B0400000000000000" charset="-122"/>
                <a:ea typeface=".萍方-简" panose="020B0400000000000000" charset="-122"/>
              </a:rPr>
              <a:t>知识库</a:t>
            </a:r>
            <a:endParaRPr lang="zh-CN" altLang="en-US" b="1">
              <a:latin typeface=".萍方-简" panose="020B0400000000000000" charset="-122"/>
              <a:ea typeface=".萍方-简" panose="020B0400000000000000" charset="-122"/>
            </a:endParaRPr>
          </a:p>
          <a:p>
            <a:endParaRPr lang="zh-CN" altLang="en-US" b="1">
              <a:latin typeface=".萍方-简" panose="020B0400000000000000" charset="-122"/>
              <a:ea typeface=".萍方-简" panose="020B0400000000000000" charset="-122"/>
            </a:endParaRPr>
          </a:p>
        </p:txBody>
      </p:sp>
      <p:sp>
        <p:nvSpPr>
          <p:cNvPr id="37896" name="矩形 37895"/>
          <p:cNvSpPr/>
          <p:nvPr/>
        </p:nvSpPr>
        <p:spPr>
          <a:xfrm>
            <a:off x="6631305" y="3430905"/>
            <a:ext cx="1345565" cy="922020"/>
          </a:xfrm>
          <a:prstGeom prst="rect">
            <a:avLst/>
          </a:prstGeom>
          <a:noFill/>
          <a:ln w="12700" cap="flat" cmpd="sng">
            <a:solidFill>
              <a:schemeClr val="tx1"/>
            </a:solidFill>
            <a:prstDash val="solid"/>
            <a:miter/>
            <a:headEnd type="none" w="med" len="med"/>
            <a:tailEnd type="none" w="med" len="med"/>
          </a:ln>
        </p:spPr>
        <p:txBody>
          <a:bodyPr wrap="square" lIns="92075" tIns="46038" rIns="92075" bIns="46038">
            <a:spAutoFit/>
          </a:bodyPr>
          <a:p>
            <a:endParaRPr lang="zh-CN" altLang="en-US" b="1" err="1">
              <a:latin typeface=".萍方-简" panose="020B0400000000000000" charset="-122"/>
              <a:ea typeface=".萍方-简" panose="020B0400000000000000" charset="-122"/>
            </a:endParaRPr>
          </a:p>
          <a:p>
            <a:pPr algn="ctr"/>
            <a:r>
              <a:rPr lang="zh-CN" altLang="en-US" b="1" err="1">
                <a:latin typeface=".萍方-简" panose="020B0400000000000000" charset="-122"/>
                <a:ea typeface=".萍方-简" panose="020B0400000000000000" charset="-122"/>
              </a:rPr>
              <a:t>推理规则</a:t>
            </a:r>
            <a:endParaRPr lang="zh-CN" altLang="en-US" b="1" err="1">
              <a:latin typeface=".萍方-简" panose="020B0400000000000000" charset="-122"/>
              <a:ea typeface=".萍方-简" panose="020B0400000000000000" charset="-122"/>
            </a:endParaRPr>
          </a:p>
          <a:p>
            <a:endParaRPr lang="zh-CN" altLang="en-US" b="1">
              <a:latin typeface=".萍方-简" panose="020B0400000000000000" charset="-122"/>
              <a:ea typeface=".萍方-简" panose="020B0400000000000000" charset="-122"/>
            </a:endParaRPr>
          </a:p>
        </p:txBody>
      </p:sp>
      <p:sp>
        <p:nvSpPr>
          <p:cNvPr id="37897" name="直接连接符 37896"/>
          <p:cNvSpPr/>
          <p:nvPr/>
        </p:nvSpPr>
        <p:spPr>
          <a:xfrm>
            <a:off x="3127375" y="3886200"/>
            <a:ext cx="1216025" cy="0"/>
          </a:xfrm>
          <a:prstGeom prst="line">
            <a:avLst/>
          </a:prstGeom>
          <a:ln w="12700" cap="flat" cmpd="sng">
            <a:solidFill>
              <a:schemeClr val="tx1"/>
            </a:solidFill>
            <a:prstDash val="solid"/>
            <a:headEnd type="none" w="sm" len="sm"/>
            <a:tailEnd type="stealth" w="med" len="med"/>
          </a:ln>
        </p:spPr>
      </p:sp>
      <p:sp>
        <p:nvSpPr>
          <p:cNvPr id="37898" name="直接连接符 37897"/>
          <p:cNvSpPr/>
          <p:nvPr/>
        </p:nvSpPr>
        <p:spPr>
          <a:xfrm>
            <a:off x="8613775" y="3886200"/>
            <a:ext cx="1292225" cy="0"/>
          </a:xfrm>
          <a:prstGeom prst="line">
            <a:avLst/>
          </a:prstGeom>
          <a:ln w="12700" cap="flat" cmpd="sng">
            <a:solidFill>
              <a:schemeClr val="tx1"/>
            </a:solidFill>
            <a:prstDash val="solid"/>
            <a:headEnd type="none" w="sm" len="sm"/>
            <a:tailEnd type="stealth" w="med" len="med"/>
          </a:ln>
        </p:spPr>
      </p:sp>
      <p:sp>
        <p:nvSpPr>
          <p:cNvPr id="37899" name="矩形 37898"/>
          <p:cNvSpPr/>
          <p:nvPr/>
        </p:nvSpPr>
        <p:spPr>
          <a:xfrm>
            <a:off x="6072188" y="6457950"/>
            <a:ext cx="311150" cy="245110"/>
          </a:xfrm>
          <a:prstGeom prst="rect">
            <a:avLst/>
          </a:prstGeom>
          <a:noFill/>
          <a:ln w="9525">
            <a:noFill/>
          </a:ln>
        </p:spPr>
        <p:txBody>
          <a:bodyPr wrap="none" lIns="92075" tIns="46038" rIns="92075" bIns="46038">
            <a:spAutoFit/>
          </a:bodyPr>
          <a:p>
            <a:endParaRPr sz="10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1865095" y="1571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Attention</a:t>
            </a:r>
            <a:r>
              <a:rPr lang="zh-CN" altLang="en-US" sz="4000" dirty="0" smtClean="0">
                <a:latin typeface=".萍方-简" panose="020B0400000000000000" charset="-122"/>
                <a:ea typeface=".萍方-简" panose="020B0400000000000000" charset="-122"/>
              </a:rPr>
              <a:t>注意力机制</a:t>
            </a:r>
            <a:endParaRPr lang="zh-CN" altLang="en-US" sz="4000" dirty="0" smtClean="0">
              <a:latin typeface=".萍方-简" panose="020B0400000000000000" charset="-122"/>
              <a:ea typeface=".萍方-简" panose="020B0400000000000000" charset="-122"/>
            </a:endParaRPr>
          </a:p>
        </p:txBody>
      </p:sp>
      <p:sp>
        <p:nvSpPr>
          <p:cNvPr id="23" name="TextBox 22"/>
          <p:cNvSpPr txBox="1"/>
          <p:nvPr/>
        </p:nvSpPr>
        <p:spPr>
          <a:xfrm>
            <a:off x="1337310" y="1262816"/>
            <a:ext cx="8733155" cy="2030095"/>
          </a:xfrm>
          <a:prstGeom prst="rect">
            <a:avLst/>
          </a:prstGeom>
          <a:noFill/>
        </p:spPr>
        <p:txBody>
          <a:bodyPr wrap="none" rtlCol="0">
            <a:spAutoFit/>
          </a:bodyPr>
          <a:lstStyle/>
          <a:p>
            <a:pPr algn="l"/>
            <a:r>
              <a:rPr lang="en-US" altLang="en-US" dirty="0" smtClean="0">
                <a:solidFill>
                  <a:srgbClr val="FF0000"/>
                </a:solidFill>
                <a:latin typeface=".萍方-简" panose="020B0400000000000000" charset="-122"/>
                <a:ea typeface=".萍方-简" panose="020B0400000000000000" charset="-122"/>
                <a:cs typeface=".萍方-简" panose="020B0400000000000000" charset="-122"/>
              </a:rPr>
              <a:t>Seq2seq</a:t>
            </a:r>
            <a:r>
              <a:rPr lang="zh-CN" altLang="en-US" dirty="0" smtClean="0">
                <a:solidFill>
                  <a:srgbClr val="FF0000"/>
                </a:solidFill>
                <a:latin typeface=".萍方-简" panose="020B0400000000000000" charset="-122"/>
                <a:ea typeface=".萍方-简" panose="020B0400000000000000" charset="-122"/>
                <a:cs typeface=".萍方-简" panose="020B0400000000000000" charset="-122"/>
              </a:rPr>
              <a:t>的问题</a:t>
            </a:r>
            <a:r>
              <a:rPr lang="zh-CN" altLang="en-US" dirty="0" smtClean="0">
                <a:latin typeface=".萍方-简" panose="020B0400000000000000" charset="-122"/>
                <a:ea typeface=".萍方-简" panose="020B0400000000000000" charset="-122"/>
                <a:cs typeface=".萍方-简" panose="020B0400000000000000" charset="-122"/>
              </a:rPr>
              <a:t>：Encoder把所有的输入序列都编码成一个统一的语义特征c再解码，</a:t>
            </a:r>
            <a:endParaRPr lang="zh-CN" altLang="en-US" dirty="0" smtClean="0">
              <a:latin typeface=".萍方-简" panose="020B0400000000000000" charset="-122"/>
              <a:ea typeface=".萍方-简" panose="020B0400000000000000" charset="-122"/>
              <a:cs typeface=".萍方-简" panose="020B0400000000000000" charset="-122"/>
            </a:endParaRPr>
          </a:p>
          <a:p>
            <a:pPr algn="l"/>
            <a:r>
              <a:rPr lang="zh-CN" altLang="en-US" dirty="0" smtClean="0">
                <a:latin typeface=".萍方-简" panose="020B0400000000000000" charset="-122"/>
                <a:ea typeface=".萍方-简" panose="020B0400000000000000" charset="-122"/>
                <a:cs typeface=".萍方-简" panose="020B0400000000000000" charset="-122"/>
              </a:rPr>
              <a:t>因此， </a:t>
            </a:r>
            <a:r>
              <a:rPr lang="zh-CN" altLang="en-US" b="1" dirty="0" smtClean="0">
                <a:latin typeface=".萍方-简" panose="020B0400000000000000" charset="-122"/>
                <a:ea typeface=".萍方-简" panose="020B0400000000000000" charset="-122"/>
                <a:cs typeface=".萍方-简" panose="020B0400000000000000" charset="-122"/>
              </a:rPr>
              <a:t>c中必须包含原始序列中的所有信息，它的长度就成了限制模型性能的瓶颈。</a:t>
            </a:r>
            <a:endParaRPr lang="zh-CN" altLang="en-US" b="1" dirty="0" smtClean="0">
              <a:latin typeface=".萍方-简" panose="020B0400000000000000" charset="-122"/>
              <a:ea typeface=".萍方-简" panose="020B0400000000000000" charset="-122"/>
              <a:cs typeface=".萍方-简" panose="020B0400000000000000" charset="-122"/>
            </a:endParaRPr>
          </a:p>
          <a:p>
            <a:pPr algn="l"/>
            <a:endParaRPr lang="zh-CN" altLang="en-US" b="1" dirty="0" smtClean="0">
              <a:latin typeface=".萍方-简" panose="020B0400000000000000" charset="-122"/>
              <a:ea typeface=".萍方-简" panose="020B0400000000000000" charset="-122"/>
              <a:cs typeface=".萍方-简" panose="020B0400000000000000" charset="-122"/>
            </a:endParaRPr>
          </a:p>
          <a:p>
            <a:pPr algn="l"/>
            <a:r>
              <a:rPr lang="zh-CN" altLang="en-US" dirty="0" smtClean="0">
                <a:latin typeface=".萍方-简" panose="020B0400000000000000" charset="-122"/>
                <a:ea typeface=".萍方-简" panose="020B0400000000000000" charset="-122"/>
                <a:cs typeface=".萍方-简" panose="020B0400000000000000" charset="-122"/>
              </a:rPr>
              <a:t>主要思想：</a:t>
            </a:r>
            <a:endParaRPr lang="zh-CN" altLang="en-US" dirty="0" smtClean="0">
              <a:latin typeface=".萍方-简" panose="020B0400000000000000" charset="-122"/>
              <a:ea typeface=".萍方-简" panose="020B0400000000000000" charset="-122"/>
              <a:cs typeface=".萍方-简" panose="020B0400000000000000" charset="-122"/>
            </a:endParaRPr>
          </a:p>
          <a:p>
            <a:pPr marL="285750" indent="-285750" algn="l">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在每个时间输入不同的c</a:t>
            </a:r>
            <a:endParaRPr lang="zh-CN" altLang="en-US" dirty="0" smtClean="0">
              <a:latin typeface=".萍方-简" panose="020B0400000000000000" charset="-122"/>
              <a:ea typeface=".萍方-简" panose="020B0400000000000000" charset="-122"/>
              <a:cs typeface=".萍方-简" panose="020B0400000000000000" charset="-122"/>
            </a:endParaRPr>
          </a:p>
          <a:p>
            <a:pPr marL="285750" indent="-285750" algn="l">
              <a:buFont typeface="Arial" panose="02080604020202020204" pitchFamily="34" charset="0"/>
              <a:buChar char="•"/>
            </a:pPr>
            <a:r>
              <a:rPr lang="en-US" altLang="zh-CN" dirty="0" smtClean="0">
                <a:latin typeface=".萍方-简" panose="020B0400000000000000" charset="-122"/>
                <a:ea typeface=".萍方-简" panose="020B0400000000000000" charset="-122"/>
                <a:cs typeface=".萍方-简" panose="020B0400000000000000" charset="-122"/>
              </a:rPr>
              <a:t>每</a:t>
            </a:r>
            <a:r>
              <a:rPr lang="zh-CN" altLang="en-US" dirty="0" smtClean="0">
                <a:latin typeface=".萍方-简" panose="020B0400000000000000" charset="-122"/>
                <a:ea typeface=".萍方-简" panose="020B0400000000000000" charset="-122"/>
                <a:cs typeface=".萍方-简" panose="020B0400000000000000" charset="-122"/>
              </a:rPr>
              <a:t>个</a:t>
            </a:r>
            <a:r>
              <a:rPr lang="en-US" altLang="zh-CN" dirty="0" smtClean="0">
                <a:latin typeface=".萍方-简" panose="020B0400000000000000" charset="-122"/>
                <a:ea typeface=".萍方-简" panose="020B0400000000000000" charset="-122"/>
                <a:cs typeface=".萍方-简" panose="020B0400000000000000" charset="-122"/>
              </a:rPr>
              <a:t>c自动选取与当前输出的y最合适的上下文信息</a:t>
            </a:r>
            <a:r>
              <a:rPr lang="zh-CN" altLang="en-US" dirty="0" smtClean="0">
                <a:latin typeface=".萍方-简" panose="020B0400000000000000" charset="-122"/>
                <a:ea typeface=".萍方-简" panose="020B0400000000000000" charset="-122"/>
                <a:cs typeface=".萍方-简" panose="020B0400000000000000" charset="-122"/>
              </a:rPr>
              <a:t>，选取依据权重向量</a:t>
            </a:r>
            <a:r>
              <a:rPr lang="en-US" altLang="zh-CN" dirty="0" smtClean="0">
                <a:latin typeface=".萍方-简" panose="020B0400000000000000" charset="-122"/>
                <a:ea typeface=".萍方-简" panose="020B0400000000000000" charset="-122"/>
                <a:cs typeface=".萍方-简" panose="020B0400000000000000" charset="-122"/>
              </a:rPr>
              <a:t>a</a:t>
            </a:r>
            <a:endParaRPr lang="en-US" altLang="zh-CN" dirty="0" smtClean="0">
              <a:latin typeface=".萍方-简" panose="020B0400000000000000" charset="-122"/>
              <a:ea typeface=".萍方-简" panose="020B0400000000000000" charset="-122"/>
              <a:cs typeface=".萍方-简" panose="020B0400000000000000" charset="-122"/>
            </a:endParaRPr>
          </a:p>
          <a:p>
            <a:pPr marL="285750" indent="-285750" algn="l">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权重向量</a:t>
            </a:r>
            <a:r>
              <a:rPr lang="en-US" altLang="zh-CN" dirty="0" smtClean="0">
                <a:latin typeface=".萍方-简" panose="020B0400000000000000" charset="-122"/>
                <a:ea typeface=".萍方-简" panose="020B0400000000000000" charset="-122"/>
                <a:cs typeface=".萍方-简" panose="020B0400000000000000" charset="-122"/>
              </a:rPr>
              <a:t>a</a:t>
            </a:r>
            <a:r>
              <a:rPr lang="zh-CN" altLang="en-US" dirty="0" smtClean="0">
                <a:latin typeface=".萍方-简" panose="020B0400000000000000" charset="-122"/>
                <a:ea typeface=".萍方-简" panose="020B0400000000000000" charset="-122"/>
                <a:cs typeface=".萍方-简" panose="020B0400000000000000" charset="-122"/>
              </a:rPr>
              <a:t>通过训练获得</a:t>
            </a:r>
            <a:endParaRPr lang="zh-CN" altLang="en-US" dirty="0" smtClean="0">
              <a:latin typeface=".萍方-简" panose="020B0400000000000000" charset="-122"/>
              <a:ea typeface=".萍方-简" panose="020B0400000000000000" charset="-122"/>
              <a:cs typeface=".萍方-简" panose="020B0400000000000000" charset="-122"/>
            </a:endParaRPr>
          </a:p>
        </p:txBody>
      </p:sp>
      <p:sp>
        <p:nvSpPr>
          <p:cNvPr id="2" name="Ορθογώνιο 20"/>
          <p:cNvSpPr/>
          <p:nvPr/>
        </p:nvSpPr>
        <p:spPr>
          <a:xfrm>
            <a:off x="8500745" y="6489700"/>
            <a:ext cx="3022600" cy="275590"/>
          </a:xfrm>
          <a:prstGeom prst="rect">
            <a:avLst/>
          </a:prstGeom>
        </p:spPr>
        <p:txBody>
          <a:bodyPr wrap="square">
            <a:spAutoFit/>
          </a:bodyPr>
          <a:lstStyle/>
          <a:p>
            <a:r>
              <a:rPr lang="en-US" sz="1200" i="1" smtClean="0">
                <a:solidFill>
                  <a:srgbClr val="222222"/>
                </a:solidFill>
                <a:latin typeface="Arial" panose="02080604020202020204" pitchFamily="34" charset="0"/>
              </a:rPr>
              <a:t>https://zhuanlan.zhihu.com/p/28054589</a:t>
            </a:r>
            <a:endParaRPr lang="en-US" sz="1200" i="1" smtClean="0">
              <a:solidFill>
                <a:srgbClr val="222222"/>
              </a:solidFill>
              <a:latin typeface="Arial" panose="02080604020202020204" pitchFamily="34" charset="0"/>
            </a:endParaRPr>
          </a:p>
        </p:txBody>
      </p:sp>
      <p:pic>
        <p:nvPicPr>
          <p:cNvPr id="3" name="图片 2"/>
          <p:cNvPicPr>
            <a:picLocks noChangeAspect="1"/>
          </p:cNvPicPr>
          <p:nvPr/>
        </p:nvPicPr>
        <p:blipFill>
          <a:blip r:embed="rId1"/>
          <a:stretch>
            <a:fillRect/>
          </a:stretch>
        </p:blipFill>
        <p:spPr>
          <a:xfrm>
            <a:off x="1270000" y="3436620"/>
            <a:ext cx="2397125" cy="2514600"/>
          </a:xfrm>
          <a:prstGeom prst="rect">
            <a:avLst/>
          </a:prstGeom>
        </p:spPr>
      </p:pic>
      <p:pic>
        <p:nvPicPr>
          <p:cNvPr id="4" name="图片 3"/>
          <p:cNvPicPr>
            <a:picLocks noChangeAspect="1"/>
          </p:cNvPicPr>
          <p:nvPr/>
        </p:nvPicPr>
        <p:blipFill>
          <a:blip r:embed="rId2"/>
          <a:stretch>
            <a:fillRect/>
          </a:stretch>
        </p:blipFill>
        <p:spPr>
          <a:xfrm>
            <a:off x="4862195" y="3507105"/>
            <a:ext cx="6080125" cy="2372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7700" y="28575"/>
            <a:ext cx="10515600" cy="762635"/>
          </a:xfrm>
        </p:spPr>
        <p:txBody>
          <a:bodyPr/>
          <a:p>
            <a:r>
              <a:rPr lang="en-US" altLang="en-US">
                <a:latin typeface=".萍方-简" panose="020B0400000000000000" charset="-122"/>
                <a:ea typeface=".萍方-简" panose="020B0400000000000000" charset="-122"/>
                <a:cs typeface=".萍方-简" panose="020B0400000000000000" charset="-122"/>
              </a:rPr>
              <a:t>R</a:t>
            </a:r>
            <a:r>
              <a:rPr lang="en-US" altLang="zh-CN">
                <a:latin typeface=".萍方-简" panose="020B0400000000000000" charset="-122"/>
                <a:ea typeface=".萍方-简" panose="020B0400000000000000" charset="-122"/>
                <a:cs typeface=".萍方-简" panose="020B0400000000000000" charset="-122"/>
              </a:rPr>
              <a:t>NN - </a:t>
            </a:r>
            <a:r>
              <a:rPr lang="zh-CN" altLang="en-US">
                <a:latin typeface=".萍方-简" panose="020B0400000000000000" charset="-122"/>
                <a:ea typeface=".萍方-简" panose="020B0400000000000000" charset="-122"/>
                <a:cs typeface=".萍方-简" panose="020B0400000000000000" charset="-122"/>
              </a:rPr>
              <a:t>循环神经网络</a:t>
            </a:r>
            <a:endParaRPr lang="zh-CN" altLang="en-US">
              <a:latin typeface=".萍方-简" panose="020B0400000000000000" charset="-122"/>
              <a:ea typeface=".萍方-简" panose="020B0400000000000000" charset="-122"/>
              <a:cs typeface=".萍方-简" panose="020B0400000000000000" charset="-122"/>
            </a:endParaRPr>
          </a:p>
        </p:txBody>
      </p:sp>
      <p:sp>
        <p:nvSpPr>
          <p:cNvPr id="4" name="内容占位符 3"/>
          <p:cNvSpPr>
            <a:spLocks noGrp="1"/>
          </p:cNvSpPr>
          <p:nvPr>
            <p:ph idx="1"/>
          </p:nvPr>
        </p:nvSpPr>
        <p:spPr>
          <a:xfrm>
            <a:off x="647700" y="942340"/>
            <a:ext cx="10515600" cy="5504180"/>
          </a:xfrm>
        </p:spPr>
        <p:txBody>
          <a:bodyPr>
            <a:noAutofit/>
          </a:bodyPr>
          <a:p>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应用价值</a:t>
            </a:r>
            <a:endPar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能有效的处理序列数据，比如：文章内容、语音音频、股票价格走势…</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基本原理</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在序列中，前面的输入会影响到后面的输出，相当于有了“记忆功能”。但是 RNN 存在严重的短期记忆问题，对长期的数据影响很小（哪怕它是重要的信息）</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基于 RNN 出现了 LSTM 和 GRU 等变种算法。这些算法的特点：</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2"/>
            <a:r>
              <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长期信息可以有效的保留</a:t>
            </a:r>
            <a:endPar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2"/>
            <a:r>
              <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挑选重要信息保留，不重要的信息会选择“遗忘”</a:t>
            </a:r>
            <a:endPar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实际应用领域</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文本生成</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语音识别</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机器翻译</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生成图像描述、视屏标记</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latin typeface=".萍方-简" panose="020B0400000000000000" charset="-122"/>
                <a:ea typeface=".萍方-简" panose="020B0400000000000000" charset="-122"/>
              </a:rPr>
              <a:t>GAN </a:t>
            </a:r>
            <a:r>
              <a:rPr lang="zh-CN" altLang="en-US">
                <a:latin typeface=".萍方-简" panose="020B0400000000000000" charset="-122"/>
                <a:ea typeface=".萍方-简" panose="020B0400000000000000" charset="-122"/>
              </a:rPr>
              <a:t>生成式对抗网络</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997585" y="258445"/>
            <a:ext cx="894080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DCGAN</a:t>
            </a:r>
            <a:r>
              <a:rPr lang="en-US" altLang="en-US" sz="4000" dirty="0" smtClean="0">
                <a:latin typeface=".萍方-简" panose="020B0400000000000000" charset="-122"/>
                <a:ea typeface=".萍方-简" panose="020B0400000000000000" charset="-122"/>
                <a:cs typeface=".萍方-简" panose="020B0400000000000000" charset="-122"/>
              </a:rPr>
              <a:t> </a:t>
            </a:r>
            <a:r>
              <a:rPr lang="zh-CN" altLang="en-US" sz="4000" dirty="0" smtClean="0">
                <a:latin typeface=".萍方-简" panose="020B0400000000000000" charset="-122"/>
                <a:ea typeface=".萍方-简" panose="020B0400000000000000" charset="-122"/>
                <a:cs typeface=".萍方-简" panose="020B0400000000000000" charset="-122"/>
              </a:rPr>
              <a:t>深度卷积生成式对抗网络</a:t>
            </a:r>
            <a:endParaRPr lang="en-US" altLang="zh-CN" sz="4000" dirty="0" smtClean="0">
              <a:latin typeface=".萍方-简" panose="020B0400000000000000" charset="-122"/>
              <a:ea typeface=".萍方-简" panose="020B0400000000000000" charset="-122"/>
              <a:cs typeface=".萍方-简" panose="020B0400000000000000" charset="-122"/>
            </a:endParaRPr>
          </a:p>
        </p:txBody>
      </p:sp>
      <p:pic>
        <p:nvPicPr>
          <p:cNvPr id="2" name="图片 1"/>
          <p:cNvPicPr>
            <a:picLocks noChangeAspect="1"/>
          </p:cNvPicPr>
          <p:nvPr/>
        </p:nvPicPr>
        <p:blipFill>
          <a:blip r:embed="rId1"/>
          <a:stretch>
            <a:fillRect/>
          </a:stretch>
        </p:blipFill>
        <p:spPr>
          <a:xfrm>
            <a:off x="767080" y="1447165"/>
            <a:ext cx="10658475" cy="524827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826770" y="1447165"/>
            <a:ext cx="10706100" cy="5181600"/>
          </a:xfrm>
          <a:prstGeom prst="rect">
            <a:avLst/>
          </a:prstGeom>
        </p:spPr>
      </p:pic>
      <p:sp>
        <p:nvSpPr>
          <p:cNvPr id="5" name="Title 1"/>
          <p:cNvSpPr txBox="1"/>
          <p:nvPr/>
        </p:nvSpPr>
        <p:spPr>
          <a:xfrm>
            <a:off x="997585" y="258445"/>
            <a:ext cx="703199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DCGAN</a:t>
            </a:r>
            <a:r>
              <a:rPr lang="en-US" altLang="en-US" sz="4000" dirty="0" smtClean="0">
                <a:latin typeface=".萍方-简" panose="020B0400000000000000" charset="-122"/>
                <a:ea typeface=".萍方-简" panose="020B0400000000000000" charset="-122"/>
                <a:cs typeface=".萍方-简" panose="020B0400000000000000" charset="-122"/>
              </a:rPr>
              <a:t> </a:t>
            </a:r>
            <a:r>
              <a:rPr lang="zh-CN" altLang="en-US" sz="4000" dirty="0" smtClean="0">
                <a:latin typeface=".萍方-简" panose="020B0400000000000000" charset="-122"/>
                <a:ea typeface=".萍方-简" panose="020B0400000000000000" charset="-122"/>
                <a:cs typeface=".萍方-简" panose="020B0400000000000000" charset="-122"/>
              </a:rPr>
              <a:t>向量替换</a:t>
            </a:r>
            <a:endParaRPr lang="zh-CN" altLang="en-US" sz="4000" dirty="0" smtClean="0">
              <a:latin typeface=".萍方-简" panose="020B0400000000000000" charset="-122"/>
              <a:ea typeface=".萍方-简" panose="020B0400000000000000" charset="-122"/>
              <a:cs typeface=".萍方-简" panose="020B0400000000000000"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997585" y="258445"/>
            <a:ext cx="8435975"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Image-to-image </a:t>
            </a:r>
            <a:r>
              <a:rPr lang="zh-CN" altLang="en-US" sz="4000" dirty="0" smtClean="0">
                <a:latin typeface=".萍方-简" panose="020B0400000000000000" charset="-122"/>
                <a:ea typeface=".萍方-简" panose="020B0400000000000000" charset="-122"/>
              </a:rPr>
              <a:t>风格迁移</a:t>
            </a:r>
            <a:r>
              <a:rPr lang="en-US" altLang="zh-CN" sz="4000" dirty="0" smtClean="0">
                <a:latin typeface=".萍方-简" panose="020B0400000000000000" charset="-122"/>
                <a:ea typeface=".萍方-简" panose="020B0400000000000000" charset="-122"/>
              </a:rPr>
              <a:t>/</a:t>
            </a:r>
            <a:r>
              <a:rPr lang="zh-CN" altLang="en-US" sz="4000" dirty="0" smtClean="0">
                <a:latin typeface=".萍方-简" panose="020B0400000000000000" charset="-122"/>
                <a:ea typeface=".萍方-简" panose="020B0400000000000000" charset="-122"/>
              </a:rPr>
              <a:t>生成</a:t>
            </a:r>
            <a:endParaRPr lang="zh-CN" altLang="en-US" sz="4000" dirty="0" smtClean="0">
              <a:latin typeface=".萍方-简" panose="020B0400000000000000" charset="-122"/>
              <a:ea typeface=".萍方-简" panose="020B0400000000000000" charset="-122"/>
              <a:cs typeface=".萍方-简" panose="020B0400000000000000" charset="-122"/>
            </a:endParaRPr>
          </a:p>
        </p:txBody>
      </p:sp>
      <p:pic>
        <p:nvPicPr>
          <p:cNvPr id="4" name="图片 3"/>
          <p:cNvPicPr>
            <a:picLocks noChangeAspect="1"/>
          </p:cNvPicPr>
          <p:nvPr/>
        </p:nvPicPr>
        <p:blipFill>
          <a:blip r:embed="rId1"/>
          <a:stretch>
            <a:fillRect/>
          </a:stretch>
        </p:blipFill>
        <p:spPr>
          <a:xfrm>
            <a:off x="6036945" y="1786890"/>
            <a:ext cx="6146165" cy="3152775"/>
          </a:xfrm>
          <a:prstGeom prst="rect">
            <a:avLst/>
          </a:prstGeom>
        </p:spPr>
      </p:pic>
      <p:pic>
        <p:nvPicPr>
          <p:cNvPr id="2" name="图片 1"/>
          <p:cNvPicPr>
            <a:picLocks noChangeAspect="1"/>
          </p:cNvPicPr>
          <p:nvPr/>
        </p:nvPicPr>
        <p:blipFill>
          <a:blip r:embed="rId2"/>
          <a:stretch>
            <a:fillRect/>
          </a:stretch>
        </p:blipFill>
        <p:spPr>
          <a:xfrm>
            <a:off x="14605" y="1708785"/>
            <a:ext cx="6155055" cy="330200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26210" y="1640840"/>
            <a:ext cx="9533255" cy="4685030"/>
          </a:xfrm>
          <a:prstGeom prst="rect">
            <a:avLst/>
          </a:prstGeom>
        </p:spPr>
      </p:pic>
      <p:sp>
        <p:nvSpPr>
          <p:cNvPr id="12" name="Title 1"/>
          <p:cNvSpPr txBox="1"/>
          <p:nvPr/>
        </p:nvSpPr>
        <p:spPr>
          <a:xfrm>
            <a:off x="997585" y="258445"/>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GAN</a:t>
            </a:r>
            <a:r>
              <a:rPr lang="en-US" altLang="en-US" sz="4000" dirty="0" smtClean="0">
                <a:latin typeface=".萍方-简" panose="020B0400000000000000" charset="-122"/>
                <a:ea typeface=".萍方-简" panose="020B0400000000000000" charset="-122"/>
                <a:cs typeface=".萍方-简" panose="020B0400000000000000" charset="-122"/>
              </a:rPr>
              <a:t> </a:t>
            </a:r>
            <a:r>
              <a:rPr lang="zh-CN" altLang="en-US" sz="4000" dirty="0" smtClean="0">
                <a:latin typeface=".萍方-简" panose="020B0400000000000000" charset="-122"/>
                <a:ea typeface=".萍方-简" panose="020B0400000000000000" charset="-122"/>
                <a:cs typeface=".萍方-简" panose="020B0400000000000000" charset="-122"/>
              </a:rPr>
              <a:t>生成式对抗网络</a:t>
            </a:r>
            <a:endParaRPr lang="zh-CN" altLang="en-US" sz="4000" dirty="0" smtClean="0">
              <a:latin typeface=".萍方-简" panose="020B0400000000000000" charset="-122"/>
              <a:ea typeface=".萍方-简" panose="020B0400000000000000" charset="-122"/>
              <a:cs typeface=".萍方-简" panose="020B0400000000000000" charset="-122"/>
            </a:endParaRPr>
          </a:p>
        </p:txBody>
      </p:sp>
      <p:sp>
        <p:nvSpPr>
          <p:cNvPr id="10" name="文本框 9"/>
          <p:cNvSpPr txBox="1"/>
          <p:nvPr/>
        </p:nvSpPr>
        <p:spPr>
          <a:xfrm>
            <a:off x="6844665" y="3743960"/>
            <a:ext cx="1370965" cy="368300"/>
          </a:xfrm>
          <a:prstGeom prst="rect">
            <a:avLst/>
          </a:prstGeom>
          <a:noFill/>
        </p:spPr>
        <p:txBody>
          <a:bodyPr wrap="square" rtlCol="0">
            <a:spAutoFit/>
          </a:bodyPr>
          <a:p>
            <a:pPr algn="ctr"/>
            <a:r>
              <a:rPr lang="zh-CN">
                <a:latin typeface=".萍方-简" panose="020B0400000000000000" charset="-122"/>
                <a:ea typeface=".萍方-简" panose="020B0400000000000000" charset="-122"/>
              </a:rPr>
              <a:t>判别器</a:t>
            </a:r>
            <a:endParaRPr lang="zh-CN">
              <a:latin typeface=".萍方-简" panose="020B0400000000000000" charset="-122"/>
              <a:ea typeface=".萍方-简" panose="020B0400000000000000" charset="-122"/>
            </a:endParaRPr>
          </a:p>
        </p:txBody>
      </p:sp>
      <p:sp>
        <p:nvSpPr>
          <p:cNvPr id="2" name="文本框 1"/>
          <p:cNvSpPr txBox="1"/>
          <p:nvPr/>
        </p:nvSpPr>
        <p:spPr>
          <a:xfrm>
            <a:off x="3117850" y="488061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生成器</a:t>
            </a:r>
            <a:endParaRPr lang="zh-CN" altLang="en-US">
              <a:latin typeface=".萍方-简" panose="020B0400000000000000" charset="-122"/>
              <a:ea typeface=".萍方-简" panose="020B0400000000000000" charset="-122"/>
            </a:endParaRPr>
          </a:p>
        </p:txBody>
      </p:sp>
      <p:sp>
        <p:nvSpPr>
          <p:cNvPr id="3" name="文本框 2"/>
          <p:cNvSpPr txBox="1"/>
          <p:nvPr/>
        </p:nvSpPr>
        <p:spPr>
          <a:xfrm>
            <a:off x="400685" y="442722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随机向量</a:t>
            </a:r>
            <a:endParaRPr lang="zh-CN" altLang="en-US">
              <a:latin typeface=".萍方-简" panose="020B0400000000000000" charset="-122"/>
              <a:ea typeface=".萍方-简" panose="020B0400000000000000" charset="-122"/>
            </a:endParaRPr>
          </a:p>
        </p:txBody>
      </p:sp>
      <p:sp>
        <p:nvSpPr>
          <p:cNvPr id="5" name="文本框 4"/>
          <p:cNvSpPr txBox="1"/>
          <p:nvPr/>
        </p:nvSpPr>
        <p:spPr>
          <a:xfrm>
            <a:off x="3117850" y="302133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真实数据</a:t>
            </a:r>
            <a:endParaRPr lang="zh-CN" altLang="en-US">
              <a:latin typeface=".萍方-简" panose="020B0400000000000000" charset="-122"/>
              <a:ea typeface=".萍方-简" panose="020B0400000000000000" charset="-122"/>
            </a:endParaRPr>
          </a:p>
        </p:txBody>
      </p:sp>
      <p:sp>
        <p:nvSpPr>
          <p:cNvPr id="6" name="文本框 5"/>
          <p:cNvSpPr txBox="1"/>
          <p:nvPr/>
        </p:nvSpPr>
        <p:spPr>
          <a:xfrm>
            <a:off x="10363835" y="353568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损失值</a:t>
            </a:r>
            <a:endParaRPr lang="zh-CN" altLang="en-US">
              <a:latin typeface=".萍方-简" panose="020B0400000000000000" charset="-122"/>
              <a:ea typeface=".萍方-简" panose="020B0400000000000000"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5966460" y="277495"/>
            <a:ext cx="580390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GAN</a:t>
            </a:r>
            <a:r>
              <a:rPr lang="en-US" altLang="en-US" sz="4000" dirty="0" smtClean="0">
                <a:latin typeface=".萍方-简" panose="020B0400000000000000" charset="-122"/>
                <a:ea typeface=".萍方-简" panose="020B0400000000000000" charset="-122"/>
                <a:cs typeface=".萍方-简" panose="020B0400000000000000" charset="-122"/>
              </a:rPr>
              <a:t> </a:t>
            </a:r>
            <a:endParaRPr lang="zh-CN" altLang="en-US" sz="4000" dirty="0" smtClean="0">
              <a:latin typeface=".萍方-简" panose="020B0400000000000000" charset="-122"/>
              <a:ea typeface=".萍方-简" panose="020B0400000000000000" charset="-122"/>
              <a:cs typeface=".萍方-简" panose="020B0400000000000000" charset="-122"/>
            </a:endParaRPr>
          </a:p>
        </p:txBody>
      </p:sp>
      <p:pic>
        <p:nvPicPr>
          <p:cNvPr id="2" name="图片 1" descr="mnist_50"/>
          <p:cNvPicPr>
            <a:picLocks noChangeAspect="1"/>
          </p:cNvPicPr>
          <p:nvPr/>
        </p:nvPicPr>
        <p:blipFill>
          <a:blip r:embed="rId1"/>
          <a:stretch>
            <a:fillRect/>
          </a:stretch>
        </p:blipFill>
        <p:spPr>
          <a:xfrm>
            <a:off x="265430" y="3251200"/>
            <a:ext cx="3959225" cy="2969260"/>
          </a:xfrm>
          <a:prstGeom prst="rect">
            <a:avLst/>
          </a:prstGeom>
        </p:spPr>
      </p:pic>
      <p:pic>
        <p:nvPicPr>
          <p:cNvPr id="3" name="图片 2" descr="mnist_1000"/>
          <p:cNvPicPr>
            <a:picLocks noChangeAspect="1"/>
          </p:cNvPicPr>
          <p:nvPr/>
        </p:nvPicPr>
        <p:blipFill>
          <a:blip r:embed="rId2"/>
          <a:stretch>
            <a:fillRect/>
          </a:stretch>
        </p:blipFill>
        <p:spPr>
          <a:xfrm>
            <a:off x="4225290" y="3285490"/>
            <a:ext cx="3912235" cy="2934970"/>
          </a:xfrm>
          <a:prstGeom prst="rect">
            <a:avLst/>
          </a:prstGeom>
        </p:spPr>
      </p:pic>
      <p:pic>
        <p:nvPicPr>
          <p:cNvPr id="5" name="图片 4" descr="mnist_3950"/>
          <p:cNvPicPr>
            <a:picLocks noChangeAspect="1"/>
          </p:cNvPicPr>
          <p:nvPr/>
        </p:nvPicPr>
        <p:blipFill>
          <a:blip r:embed="rId3"/>
          <a:stretch>
            <a:fillRect/>
          </a:stretch>
        </p:blipFill>
        <p:spPr>
          <a:xfrm>
            <a:off x="8053070" y="3291205"/>
            <a:ext cx="3905885" cy="2929255"/>
          </a:xfrm>
          <a:prstGeom prst="rect">
            <a:avLst/>
          </a:prstGeom>
        </p:spPr>
      </p:pic>
      <p:pic>
        <p:nvPicPr>
          <p:cNvPr id="6" name="图片 5"/>
          <p:cNvPicPr>
            <a:picLocks noChangeAspect="1"/>
          </p:cNvPicPr>
          <p:nvPr/>
        </p:nvPicPr>
        <p:blipFill>
          <a:blip r:embed="rId4"/>
          <a:stretch>
            <a:fillRect/>
          </a:stretch>
        </p:blipFill>
        <p:spPr>
          <a:xfrm>
            <a:off x="1801495" y="277495"/>
            <a:ext cx="4562475" cy="2381250"/>
          </a:xfrm>
          <a:prstGeom prst="rect">
            <a:avLst/>
          </a:prstGeom>
        </p:spPr>
      </p:pic>
      <p:sp>
        <p:nvSpPr>
          <p:cNvPr id="7" name="文本框 6"/>
          <p:cNvSpPr txBox="1"/>
          <p:nvPr/>
        </p:nvSpPr>
        <p:spPr>
          <a:xfrm>
            <a:off x="1210945" y="6087110"/>
            <a:ext cx="1993900" cy="368300"/>
          </a:xfrm>
          <a:prstGeom prst="rect">
            <a:avLst/>
          </a:prstGeom>
          <a:noFill/>
        </p:spPr>
        <p:txBody>
          <a:bodyPr wrap="square" rtlCol="0">
            <a:spAutoFit/>
          </a:bodyPr>
          <a:p>
            <a:r>
              <a:rPr lang="en-US" altLang="zh-CN">
                <a:latin typeface=".萍方-简" panose="020B0400000000000000" charset="-122"/>
                <a:ea typeface=".萍方-简" panose="020B0400000000000000" charset="-122"/>
              </a:rPr>
              <a:t>epochs= 50</a:t>
            </a:r>
            <a:endParaRPr lang="en-US" altLang="zh-CN">
              <a:latin typeface=".萍方-简" panose="020B0400000000000000" charset="-122"/>
              <a:ea typeface=".萍方-简" panose="020B0400000000000000" charset="-122"/>
            </a:endParaRPr>
          </a:p>
        </p:txBody>
      </p:sp>
      <p:sp>
        <p:nvSpPr>
          <p:cNvPr id="8" name="文本框 7"/>
          <p:cNvSpPr txBox="1"/>
          <p:nvPr/>
        </p:nvSpPr>
        <p:spPr>
          <a:xfrm>
            <a:off x="5402580" y="6087110"/>
            <a:ext cx="1993900" cy="368300"/>
          </a:xfrm>
          <a:prstGeom prst="rect">
            <a:avLst/>
          </a:prstGeom>
          <a:noFill/>
        </p:spPr>
        <p:txBody>
          <a:bodyPr wrap="square" rtlCol="0">
            <a:spAutoFit/>
          </a:bodyPr>
          <a:p>
            <a:r>
              <a:rPr lang="en-US" altLang="zh-CN">
                <a:latin typeface=".萍方-简" panose="020B0400000000000000" charset="-122"/>
                <a:ea typeface=".萍方-简" panose="020B0400000000000000" charset="-122"/>
              </a:rPr>
              <a:t>epochs=</a:t>
            </a:r>
            <a:r>
              <a:rPr lang="en-US" altLang="en-US">
                <a:latin typeface=".萍方-简" panose="020B0400000000000000" charset="-122"/>
                <a:ea typeface=".萍方-简" panose="020B0400000000000000" charset="-122"/>
              </a:rPr>
              <a:t> 1000</a:t>
            </a:r>
            <a:endParaRPr lang="en-US" altLang="en-US">
              <a:latin typeface=".萍方-简" panose="020B0400000000000000" charset="-122"/>
              <a:ea typeface=".萍方-简" panose="020B0400000000000000" charset="-122"/>
            </a:endParaRPr>
          </a:p>
        </p:txBody>
      </p:sp>
      <p:sp>
        <p:nvSpPr>
          <p:cNvPr id="9" name="文本框 8"/>
          <p:cNvSpPr txBox="1"/>
          <p:nvPr/>
        </p:nvSpPr>
        <p:spPr>
          <a:xfrm>
            <a:off x="9122410" y="6087110"/>
            <a:ext cx="1993900" cy="368300"/>
          </a:xfrm>
          <a:prstGeom prst="rect">
            <a:avLst/>
          </a:prstGeom>
          <a:noFill/>
        </p:spPr>
        <p:txBody>
          <a:bodyPr wrap="square" rtlCol="0">
            <a:spAutoFit/>
          </a:bodyPr>
          <a:p>
            <a:r>
              <a:rPr lang="en-US" altLang="zh-CN">
                <a:latin typeface=".萍方-简" panose="020B0400000000000000" charset="-122"/>
                <a:ea typeface=".萍方-简" panose="020B0400000000000000" charset="-122"/>
              </a:rPr>
              <a:t>epochs=</a:t>
            </a:r>
            <a:r>
              <a:rPr lang="en-US" altLang="en-US">
                <a:latin typeface=".萍方-简" panose="020B0400000000000000" charset="-122"/>
                <a:ea typeface=".萍方-简" panose="020B0400000000000000" charset="-122"/>
              </a:rPr>
              <a:t> 4000</a:t>
            </a:r>
            <a:endParaRPr lang="en-US" altLang="en-US">
              <a:latin typeface=".萍方-简" panose="020B0400000000000000" charset="-122"/>
              <a:ea typeface=".萍方-简" panose="020B0400000000000000" charset="-122"/>
            </a:endParaRPr>
          </a:p>
        </p:txBody>
      </p:sp>
      <p:sp>
        <p:nvSpPr>
          <p:cNvPr id="10" name="文本框 9"/>
          <p:cNvSpPr txBox="1"/>
          <p:nvPr/>
        </p:nvSpPr>
        <p:spPr>
          <a:xfrm>
            <a:off x="424815" y="1497330"/>
            <a:ext cx="1160780" cy="368300"/>
          </a:xfrm>
          <a:prstGeom prst="rect">
            <a:avLst/>
          </a:prstGeom>
          <a:noFill/>
        </p:spPr>
        <p:txBody>
          <a:bodyPr wrap="square" rtlCol="0">
            <a:spAutoFit/>
          </a:bodyPr>
          <a:p>
            <a:r>
              <a:rPr lang="zh-CN" altLang="en-US">
                <a:latin typeface=".萍方-简" panose="020B0400000000000000" charset="-122"/>
                <a:ea typeface=".萍方-简" panose="020B0400000000000000" charset="-122"/>
              </a:rPr>
              <a:t>真实数据</a:t>
            </a:r>
            <a:r>
              <a:rPr lang="en-US" altLang="zh-CN">
                <a:latin typeface=".萍方-简" panose="020B0400000000000000" charset="-122"/>
                <a:ea typeface=".萍方-简" panose="020B0400000000000000" charset="-122"/>
              </a:rPr>
              <a:t>:</a:t>
            </a:r>
            <a:endParaRPr lang="en-US" altLang="zh-CN">
              <a:latin typeface=".萍方-简" panose="020B0400000000000000" charset="-122"/>
              <a:ea typeface=".萍方-简" panose="020B0400000000000000" charset="-122"/>
            </a:endParaRPr>
          </a:p>
        </p:txBody>
      </p:sp>
      <p:sp>
        <p:nvSpPr>
          <p:cNvPr id="11" name="文本框 10"/>
          <p:cNvSpPr txBox="1"/>
          <p:nvPr/>
        </p:nvSpPr>
        <p:spPr>
          <a:xfrm>
            <a:off x="424815" y="2987040"/>
            <a:ext cx="1160780" cy="368300"/>
          </a:xfrm>
          <a:prstGeom prst="rect">
            <a:avLst/>
          </a:prstGeom>
          <a:noFill/>
        </p:spPr>
        <p:txBody>
          <a:bodyPr wrap="square" rtlCol="0">
            <a:spAutoFit/>
          </a:bodyPr>
          <a:p>
            <a:r>
              <a:rPr lang="zh-CN" altLang="en-US">
                <a:latin typeface=".萍方-简" panose="020B0400000000000000" charset="-122"/>
                <a:ea typeface=".萍方-简" panose="020B0400000000000000" charset="-122"/>
              </a:rPr>
              <a:t>生成数据：</a:t>
            </a:r>
            <a:endParaRPr lang="zh-CN" altLang="en-US">
              <a:latin typeface=".萍方-简" panose="020B0400000000000000" charset="-122"/>
              <a:ea typeface=".萍方-简" panose="020B0400000000000000"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997585" y="258445"/>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GAN</a:t>
            </a:r>
            <a:r>
              <a:rPr lang="zh-CN" altLang="en-US" sz="4000" dirty="0" smtClean="0">
                <a:latin typeface=".萍方-简" panose="020B0400000000000000" charset="-122"/>
                <a:ea typeface=".萍方-简" panose="020B0400000000000000" charset="-122"/>
              </a:rPr>
              <a:t>的优缺点</a:t>
            </a:r>
            <a:endParaRPr lang="zh-CN" altLang="en-US" sz="4000" dirty="0" smtClean="0">
              <a:latin typeface=".萍方-简" panose="020B0400000000000000" charset="-122"/>
              <a:ea typeface=".萍方-简" panose="020B0400000000000000" charset="-122"/>
              <a:cs typeface=".萍方-简" panose="020B0400000000000000" charset="-122"/>
            </a:endParaRPr>
          </a:p>
        </p:txBody>
      </p:sp>
      <p:sp>
        <p:nvSpPr>
          <p:cNvPr id="3" name="文本框 2"/>
          <p:cNvSpPr txBox="1"/>
          <p:nvPr/>
        </p:nvSpPr>
        <p:spPr>
          <a:xfrm>
            <a:off x="1143635" y="1796415"/>
            <a:ext cx="9709785" cy="4276725"/>
          </a:xfrm>
          <a:prstGeom prst="rect">
            <a:avLst/>
          </a:prstGeom>
          <a:noFill/>
        </p:spPr>
        <p:txBody>
          <a:bodyPr wrap="square" rtlCol="0">
            <a:spAutoFit/>
          </a:bodyPr>
          <a:p>
            <a:r>
              <a:rPr lang="zh-CN" altLang="en-US" sz="3600">
                <a:latin typeface=".萍方-简" panose="020B0400000000000000" charset="-122"/>
                <a:ea typeface=".萍方-简" panose="020B0400000000000000" charset="-122"/>
              </a:rPr>
              <a:t>优点</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能更好建模数据分布（图像更锐利、清晰）。</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理论上，GANs 能训练任何一种生成器网络。</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无需利用马尔科夫链反复采样，无需在学习过程中进行推断，没有复杂的变分下界，避开近似计算棘手的概率的难题。</a:t>
            </a:r>
            <a:endParaRPr lang="zh-CN" altLang="en-US" sz="2000">
              <a:latin typeface=".萍方-简" panose="020B0400000000000000" charset="-122"/>
              <a:ea typeface=".萍方-简" panose="020B0400000000000000" charset="-122"/>
            </a:endParaRPr>
          </a:p>
          <a:p>
            <a:pPr marL="285750" indent="-285750"/>
            <a:endParaRPr lang="zh-CN" altLang="en-US" sz="2000">
              <a:latin typeface=".萍方-简" panose="020B0400000000000000" charset="-122"/>
              <a:ea typeface=".萍方-简" panose="020B0400000000000000" charset="-122"/>
            </a:endParaRPr>
          </a:p>
          <a:p>
            <a:r>
              <a:rPr lang="zh-CN" altLang="en-US" sz="3600">
                <a:latin typeface=".萍方-简" panose="020B0400000000000000" charset="-122"/>
                <a:ea typeface=".萍方-简" panose="020B0400000000000000" charset="-122"/>
              </a:rPr>
              <a:t>缺点</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难训练，不稳定。生成器和判别器之间需要很好的同步，但是在实际训练中很容易D收敛，G发散。D/G 的训练需要精心的设计。</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不适合处理离散形式的数据，比如文本。</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模式缺失（Mode Collapse）问题。GANs的学习过程可能出现模式缺失，生成器开始退化，总是生成同样的样本点，无法继续学习。</a:t>
            </a:r>
            <a:endParaRPr lang="zh-CN" altLang="en-US" sz="2000">
              <a:latin typeface=".萍方-简" panose="020B0400000000000000" charset="-122"/>
              <a:ea typeface=".萍方-简" panose="020B0400000000000000"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PLM - </a:t>
            </a:r>
            <a:r>
              <a:rPr lang="zh-CN" altLang="en-US">
                <a:latin typeface=".萍方-简" panose="020B0400000000000000" charset="-122"/>
                <a:ea typeface=".萍方-简" panose="020B0400000000000000" charset="-122"/>
              </a:rPr>
              <a:t>预训练语言模型</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标题 79873"/>
          <p:cNvSpPr>
            <a:spLocks noGrp="1"/>
          </p:cNvSpPr>
          <p:nvPr>
            <p:ph type="title"/>
          </p:nvPr>
        </p:nvSpPr>
        <p:spPr>
          <a:xfrm>
            <a:off x="2209800" y="609600"/>
            <a:ext cx="7772400" cy="533400"/>
          </a:xfrm>
        </p:spPr>
        <p:txBody>
          <a:bodyPr anchor="ctr" anchorCtr="0">
            <a:normAutofit fontScale="90000"/>
          </a:bodyPr>
          <a:p>
            <a:r>
              <a:rPr lang="zh-CN" altLang="en-US"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机器人</a:t>
            </a:r>
            <a:r>
              <a:rPr lang="en-US" altLang="zh-CN"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 Aibo</a:t>
            </a:r>
            <a:endParaRPr lang="en-US" altLang="zh-CN"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pic>
        <p:nvPicPr>
          <p:cNvPr id="79875" name="图片 79874" descr="robotAibo"/>
          <p:cNvPicPr>
            <a:picLocks noChangeAspect="1"/>
          </p:cNvPicPr>
          <p:nvPr/>
        </p:nvPicPr>
        <p:blipFill>
          <a:blip r:embed="rId1"/>
          <a:stretch>
            <a:fillRect/>
          </a:stretch>
        </p:blipFill>
        <p:spPr>
          <a:xfrm>
            <a:off x="6248400" y="1447800"/>
            <a:ext cx="3421063" cy="4333875"/>
          </a:xfrm>
          <a:prstGeom prst="rect">
            <a:avLst/>
          </a:prstGeom>
          <a:noFill/>
          <a:ln w="9525">
            <a:noFill/>
          </a:ln>
        </p:spPr>
      </p:pic>
      <p:sp>
        <p:nvSpPr>
          <p:cNvPr id="79876" name="文本框 79875"/>
          <p:cNvSpPr txBox="1"/>
          <p:nvPr/>
        </p:nvSpPr>
        <p:spPr>
          <a:xfrm>
            <a:off x="2133600" y="1524000"/>
            <a:ext cx="3048000" cy="368300"/>
          </a:xfrm>
          <a:prstGeom prst="rect">
            <a:avLst/>
          </a:prstGeom>
          <a:noFill/>
          <a:ln w="9525">
            <a:noFill/>
          </a:ln>
        </p:spPr>
        <p:txBody>
          <a:bodyPr>
            <a:spAutoFit/>
          </a:bodyPr>
          <a:p>
            <a:pPr>
              <a:spcBef>
                <a:spcPct val="50000"/>
              </a:spcBef>
            </a:pPr>
            <a:r>
              <a:rPr lang="en-US" altLang="zh-CN" dirty="0" err="1">
                <a:latin typeface=".萍方-简" panose="020B0400000000000000" charset="-122"/>
                <a:ea typeface=".萍方-简" panose="020B0400000000000000" charset="-122"/>
                <a:cs typeface=".萍方-简" panose="020B0400000000000000" charset="-122"/>
              </a:rPr>
              <a:t>1999</a:t>
            </a:r>
            <a:r>
              <a:rPr lang="zh-CN" altLang="en-US" dirty="0" err="1">
                <a:latin typeface=".萍方-简" panose="020B0400000000000000" charset="-122"/>
                <a:ea typeface=".萍方-简" panose="020B0400000000000000" charset="-122"/>
                <a:cs typeface=".萍方-简" panose="020B0400000000000000" charset="-122"/>
              </a:rPr>
              <a:t>年</a:t>
            </a:r>
            <a:r>
              <a:rPr lang="en-US" altLang="zh-CN" dirty="0" err="1">
                <a:latin typeface=".萍方-简" panose="020B0400000000000000" charset="-122"/>
                <a:ea typeface=".萍方-简" panose="020B0400000000000000" charset="-122"/>
                <a:cs typeface=".萍方-简" panose="020B0400000000000000" charset="-122"/>
              </a:rPr>
              <a:t> Sony</a:t>
            </a:r>
            <a:r>
              <a:rPr lang="zh-CN" altLang="en-US" dirty="0" err="1">
                <a:latin typeface=".萍方-简" panose="020B0400000000000000" charset="-122"/>
                <a:ea typeface=".萍方-简" panose="020B0400000000000000" charset="-122"/>
                <a:cs typeface=".萍方-简" panose="020B0400000000000000" charset="-122"/>
              </a:rPr>
              <a:t>发布的宠物狗</a:t>
            </a:r>
            <a:endParaRPr lang="en-US" altLang="zh-CN">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4020185" y="244475"/>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Transformer</a:t>
            </a:r>
            <a:endParaRPr lang="zh-CN" altLang="en-US" sz="4000" dirty="0" smtClean="0">
              <a:latin typeface=".萍方-简" panose="020B0400000000000000" charset="-122"/>
              <a:ea typeface=".萍方-简" panose="020B0400000000000000" charset="-122"/>
            </a:endParaRPr>
          </a:p>
        </p:txBody>
      </p:sp>
      <p:sp>
        <p:nvSpPr>
          <p:cNvPr id="23" name="TextBox 22"/>
          <p:cNvSpPr txBox="1"/>
          <p:nvPr/>
        </p:nvSpPr>
        <p:spPr>
          <a:xfrm>
            <a:off x="5421630" y="2228850"/>
            <a:ext cx="5831205" cy="2399665"/>
          </a:xfrm>
          <a:prstGeom prst="rect">
            <a:avLst/>
          </a:prstGeom>
          <a:noFill/>
        </p:spPr>
        <p:txBody>
          <a:bodyPr wrap="square" rtlCol="0">
            <a:spAutoFit/>
          </a:bodyPr>
          <a:lstStyle/>
          <a:p>
            <a:pPr algn="just">
              <a:lnSpc>
                <a:spcPct val="150000"/>
              </a:lnSpc>
            </a:pPr>
            <a:r>
              <a:rPr lang="zh-CN" altLang="en-US" sz="2000" dirty="0" smtClean="0">
                <a:latin typeface=".萍方-简" panose="020B0400000000000000" charset="-122"/>
                <a:ea typeface=".萍方-简" panose="020B0400000000000000" charset="-122"/>
                <a:cs typeface=".萍方-简" panose="020B0400000000000000" charset="-122"/>
              </a:rPr>
              <a:t>一种完全基于</a:t>
            </a:r>
            <a:r>
              <a:rPr lang="en-US" altLang="zh-CN" sz="2000" dirty="0" smtClean="0">
                <a:latin typeface=".萍方-简" panose="020B0400000000000000" charset="-122"/>
                <a:ea typeface=".萍方-简" panose="020B0400000000000000" charset="-122"/>
                <a:cs typeface=".萍方-简" panose="020B0400000000000000" charset="-122"/>
              </a:rPr>
              <a:t>A</a:t>
            </a:r>
            <a:r>
              <a:rPr lang="zh-CN" altLang="en-US" sz="2000" dirty="0" smtClean="0">
                <a:latin typeface=".萍方-简" panose="020B0400000000000000" charset="-122"/>
                <a:ea typeface=".萍方-简" panose="020B0400000000000000" charset="-122"/>
                <a:cs typeface=".萍方-简" panose="020B0400000000000000" charset="-122"/>
              </a:rPr>
              <a:t>ttention来对语言建模的模型。</a:t>
            </a:r>
            <a:r>
              <a:rPr lang="en-US" altLang="zh-CN" sz="2000" dirty="0" smtClean="0">
                <a:latin typeface=".萍方-简" panose="020B0400000000000000" charset="-122"/>
                <a:ea typeface=".萍方-简" panose="020B0400000000000000" charset="-122"/>
                <a:cs typeface=".萍方-简" panose="020B0400000000000000" charset="-122"/>
              </a:rPr>
              <a:t>T</a:t>
            </a:r>
            <a:r>
              <a:rPr lang="zh-CN" altLang="en-US" sz="2000" dirty="0" smtClean="0">
                <a:latin typeface=".萍方-简" panose="020B0400000000000000" charset="-122"/>
                <a:ea typeface=".萍方-简" panose="020B0400000000000000" charset="-122"/>
                <a:cs typeface=".萍方-简" panose="020B0400000000000000" charset="-122"/>
              </a:rPr>
              <a:t>ransformer摆脱了</a:t>
            </a:r>
            <a:r>
              <a:rPr lang="en-US" altLang="zh-CN" sz="2000" dirty="0" smtClean="0">
                <a:latin typeface=".萍方-简" panose="020B0400000000000000" charset="-122"/>
                <a:ea typeface=".萍方-简" panose="020B0400000000000000" charset="-122"/>
                <a:cs typeface=".萍方-简" panose="020B0400000000000000" charset="-122"/>
              </a:rPr>
              <a:t>NLP</a:t>
            </a:r>
            <a:r>
              <a:rPr lang="zh-CN" altLang="en-US" sz="2000" dirty="0" smtClean="0">
                <a:latin typeface=".萍方-简" panose="020B0400000000000000" charset="-122"/>
                <a:ea typeface=".萍方-简" panose="020B0400000000000000" charset="-122"/>
                <a:cs typeface=".萍方-简" panose="020B0400000000000000" charset="-122"/>
              </a:rPr>
              <a:t>任务对于</a:t>
            </a:r>
            <a:r>
              <a:rPr lang="en-US" altLang="zh-CN" sz="2000" dirty="0" smtClean="0">
                <a:latin typeface=".萍方-简" panose="020B0400000000000000" charset="-122"/>
                <a:ea typeface=".萍方-简" panose="020B0400000000000000" charset="-122"/>
                <a:cs typeface=".萍方-简" panose="020B0400000000000000" charset="-122"/>
              </a:rPr>
              <a:t>RNN</a:t>
            </a:r>
            <a:r>
              <a:rPr lang="zh-CN" altLang="en-US" sz="2000" dirty="0" smtClean="0">
                <a:latin typeface=".萍方-简" panose="020B0400000000000000" charset="-122"/>
                <a:ea typeface=".萍方-简" panose="020B0400000000000000" charset="-122"/>
                <a:cs typeface=".萍方-简" panose="020B0400000000000000" charset="-122"/>
              </a:rPr>
              <a:t>、</a:t>
            </a:r>
            <a:r>
              <a:rPr lang="en-US" altLang="zh-CN" sz="2000" dirty="0" smtClean="0">
                <a:latin typeface=".萍方-简" panose="020B0400000000000000" charset="-122"/>
                <a:ea typeface=".萍方-简" panose="020B0400000000000000" charset="-122"/>
                <a:cs typeface=".萍方-简" panose="020B0400000000000000" charset="-122"/>
              </a:rPr>
              <a:t>LSTM</a:t>
            </a:r>
            <a:r>
              <a:rPr lang="zh-CN" altLang="en-US" sz="2000" dirty="0" smtClean="0">
                <a:latin typeface=".萍方-简" panose="020B0400000000000000" charset="-122"/>
                <a:ea typeface=".萍方-简" panose="020B0400000000000000" charset="-122"/>
                <a:cs typeface=".萍方-简" panose="020B0400000000000000" charset="-122"/>
              </a:rPr>
              <a:t>的依赖，使用了</a:t>
            </a:r>
            <a:r>
              <a:rPr lang="en-US" altLang="zh-CN" sz="2000" dirty="0" smtClean="0">
                <a:latin typeface=".萍方-简" panose="020B0400000000000000" charset="-122"/>
                <a:ea typeface=".萍方-简" panose="020B0400000000000000" charset="-122"/>
                <a:cs typeface=".萍方-简" panose="020B0400000000000000" charset="-122"/>
              </a:rPr>
              <a:t>S</a:t>
            </a:r>
            <a:r>
              <a:rPr lang="zh-CN" altLang="en-US" sz="2000" dirty="0" smtClean="0">
                <a:latin typeface=".萍方-简" panose="020B0400000000000000" charset="-122"/>
                <a:ea typeface=".萍方-简" panose="020B0400000000000000" charset="-122"/>
                <a:cs typeface=".萍方-简" panose="020B0400000000000000" charset="-122"/>
              </a:rPr>
              <a:t>elf-attention的方式对上下文进行建模，提高了训练和推理的速度，</a:t>
            </a:r>
            <a:r>
              <a:rPr lang="en-US" altLang="zh-CN" sz="2000" dirty="0" smtClean="0">
                <a:latin typeface=".萍方-简" panose="020B0400000000000000" charset="-122"/>
                <a:ea typeface=".萍方-简" panose="020B0400000000000000" charset="-122"/>
                <a:cs typeface=".萍方-简" panose="020B0400000000000000" charset="-122"/>
              </a:rPr>
              <a:t>T</a:t>
            </a:r>
            <a:r>
              <a:rPr lang="zh-CN" altLang="en-US" sz="2000" dirty="0" smtClean="0">
                <a:latin typeface=".萍方-简" panose="020B0400000000000000" charset="-122"/>
                <a:ea typeface=".萍方-简" panose="020B0400000000000000" charset="-122"/>
                <a:cs typeface=".萍方-简" panose="020B0400000000000000" charset="-122"/>
              </a:rPr>
              <a:t>ransformer也是后续更强大的</a:t>
            </a:r>
            <a:r>
              <a:rPr lang="en-US" altLang="zh-CN" sz="2000" dirty="0" smtClean="0">
                <a:latin typeface=".萍方-简" panose="020B0400000000000000" charset="-122"/>
                <a:ea typeface=".萍方-简" panose="020B0400000000000000" charset="-122"/>
                <a:cs typeface=".萍方-简" panose="020B0400000000000000" charset="-122"/>
              </a:rPr>
              <a:t>NLP</a:t>
            </a:r>
            <a:r>
              <a:rPr lang="zh-CN" altLang="en-US" sz="2000" dirty="0" smtClean="0">
                <a:latin typeface=".萍方-简" panose="020B0400000000000000" charset="-122"/>
                <a:ea typeface=".萍方-简" panose="020B0400000000000000" charset="-122"/>
                <a:cs typeface=".萍方-简" panose="020B0400000000000000" charset="-122"/>
              </a:rPr>
              <a:t>预训练模型的基础。</a:t>
            </a:r>
            <a:endParaRPr lang="zh-CN" altLang="en-US" sz="2000" dirty="0" smtClean="0">
              <a:latin typeface=".萍方-简" panose="020B0400000000000000" charset="-122"/>
              <a:ea typeface=".萍方-简" panose="020B0400000000000000" charset="-122"/>
              <a:cs typeface=".萍方-简" panose="020B0400000000000000" charset="-122"/>
            </a:endParaRPr>
          </a:p>
        </p:txBody>
      </p:sp>
      <p:pic>
        <p:nvPicPr>
          <p:cNvPr id="5" name="图片 4"/>
          <p:cNvPicPr>
            <a:picLocks noChangeAspect="1"/>
          </p:cNvPicPr>
          <p:nvPr/>
        </p:nvPicPr>
        <p:blipFill>
          <a:blip r:embed="rId1"/>
          <a:stretch>
            <a:fillRect/>
          </a:stretch>
        </p:blipFill>
        <p:spPr>
          <a:xfrm>
            <a:off x="74295" y="22225"/>
            <a:ext cx="4838065" cy="6812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60500" y="1507490"/>
            <a:ext cx="3112770" cy="4669790"/>
          </a:xfrm>
          <a:prstGeom prst="rect">
            <a:avLst/>
          </a:prstGeom>
        </p:spPr>
      </p:pic>
      <p:pic>
        <p:nvPicPr>
          <p:cNvPr id="3" name="图片 2"/>
          <p:cNvPicPr>
            <a:picLocks noChangeAspect="1"/>
          </p:cNvPicPr>
          <p:nvPr/>
        </p:nvPicPr>
        <p:blipFill>
          <a:blip r:embed="rId2"/>
          <a:stretch>
            <a:fillRect/>
          </a:stretch>
        </p:blipFill>
        <p:spPr>
          <a:xfrm>
            <a:off x="6074410" y="754380"/>
            <a:ext cx="5335270" cy="555688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en-US" altLang="zh-CN" sz="2800">
                <a:solidFill>
                  <a:schemeClr val="tx1"/>
                </a:solidFill>
                <a:effectLst>
                  <a:outerShdw blurRad="38100" dist="19050" dir="2700000" algn="tl" rotWithShape="0">
                    <a:schemeClr val="dk1">
                      <a:alpha val="40000"/>
                    </a:schemeClr>
                  </a:outerShdw>
                </a:effectLst>
              </a:rPr>
              <a:t>Attention Is All You Need</a:t>
            </a:r>
            <a:endParaRPr lang="zh-CN" altLang="en-US"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92480" y="2914650"/>
            <a:ext cx="4650740" cy="3930015"/>
          </a:xfrm>
          <a:prstGeom prst="rect">
            <a:avLst/>
          </a:prstGeom>
        </p:spPr>
      </p:pic>
      <p:pic>
        <p:nvPicPr>
          <p:cNvPr id="4" name="图片 3"/>
          <p:cNvPicPr>
            <a:picLocks noChangeAspect="1"/>
          </p:cNvPicPr>
          <p:nvPr/>
        </p:nvPicPr>
        <p:blipFill>
          <a:blip r:embed="rId2"/>
          <a:stretch>
            <a:fillRect/>
          </a:stretch>
        </p:blipFill>
        <p:spPr>
          <a:xfrm>
            <a:off x="6142355" y="3246120"/>
            <a:ext cx="5692775" cy="3486785"/>
          </a:xfrm>
          <a:prstGeom prst="rect">
            <a:avLst/>
          </a:prstGeom>
        </p:spPr>
      </p:pic>
      <p:sp>
        <p:nvSpPr>
          <p:cNvPr id="12" name="Title 1"/>
          <p:cNvSpPr txBox="1"/>
          <p:nvPr/>
        </p:nvSpPr>
        <p:spPr>
          <a:xfrm>
            <a:off x="1026795" y="227965"/>
            <a:ext cx="3330575"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en-US" sz="4000" dirty="0" smtClean="0"/>
              <a:t>BERT</a:t>
            </a:r>
            <a:endParaRPr lang="en-US" altLang="en-US" sz="4000" dirty="0" smtClean="0">
              <a:latin typeface=".萍方-简" panose="020B0400000000000000" charset="-122"/>
              <a:ea typeface=".萍方-简" panose="020B0400000000000000" charset="-122"/>
            </a:endParaRPr>
          </a:p>
        </p:txBody>
      </p:sp>
      <p:sp>
        <p:nvSpPr>
          <p:cNvPr id="23" name="TextBox 22"/>
          <p:cNvSpPr txBox="1"/>
          <p:nvPr/>
        </p:nvSpPr>
        <p:spPr>
          <a:xfrm>
            <a:off x="3124200" y="633095"/>
            <a:ext cx="8394700" cy="1938020"/>
          </a:xfrm>
          <a:prstGeom prst="rect">
            <a:avLst/>
          </a:prstGeom>
          <a:noFill/>
        </p:spPr>
        <p:txBody>
          <a:bodyPr wrap="square" rtlCol="0">
            <a:spAutoFit/>
          </a:bodyPr>
          <a:lstStyle/>
          <a:p>
            <a:pPr algn="just">
              <a:lnSpc>
                <a:spcPct val="150000"/>
              </a:lnSpc>
            </a:pPr>
            <a:r>
              <a:rPr lang="en-US" altLang="en-US" sz="2000">
                <a:effectLst/>
                <a:latin typeface=".萍方-简" panose="020B0400000000000000" charset="-122"/>
                <a:ea typeface=".萍方-简" panose="020B0400000000000000" charset="-122"/>
                <a:sym typeface="+mn-ea"/>
              </a:rPr>
              <a:t>BERT</a:t>
            </a:r>
            <a:r>
              <a:rPr lang="zh-CN" altLang="en-US" sz="2000">
                <a:effectLst/>
                <a:latin typeface=".萍方-简" panose="020B0400000000000000" charset="-122"/>
                <a:ea typeface=".萍方-简" panose="020B0400000000000000" charset="-122"/>
                <a:sym typeface="+mn-ea"/>
              </a:rPr>
              <a:t>：</a:t>
            </a:r>
            <a:r>
              <a:rPr lang="en-US" altLang="en-US" sz="2000">
                <a:effectLst/>
                <a:latin typeface=".萍方-简" panose="020B0400000000000000" charset="-122"/>
                <a:ea typeface=".萍方-简" panose="020B0400000000000000" charset="-122"/>
                <a:sym typeface="+mn-ea"/>
              </a:rPr>
              <a:t>双向Transformer的Encoder</a:t>
            </a:r>
            <a:r>
              <a:rPr lang="zh-CN" altLang="en-US" sz="2000">
                <a:effectLst/>
                <a:latin typeface=".萍方-简" panose="020B0400000000000000" charset="-122"/>
                <a:ea typeface=".萍方-简" panose="020B0400000000000000" charset="-122"/>
                <a:sym typeface="+mn-ea"/>
              </a:rPr>
              <a:t>。</a:t>
            </a:r>
            <a:endParaRPr lang="zh-CN" altLang="en-US" sz="2000">
              <a:effectLst/>
              <a:latin typeface=".萍方-简" panose="020B0400000000000000" charset="-122"/>
              <a:ea typeface=".萍方-简" panose="020B0400000000000000" charset="-122"/>
              <a:sym typeface="+mn-ea"/>
            </a:endParaRPr>
          </a:p>
          <a:p>
            <a:pPr algn="just">
              <a:lnSpc>
                <a:spcPct val="150000"/>
              </a:lnSpc>
            </a:pP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a:p>
            <a:pPr algn="just">
              <a:lnSpc>
                <a:spcPct val="100000"/>
              </a:lnSpc>
            </a:pPr>
            <a:r>
              <a:rPr lang="en-US" altLang="zh-CN" sz="2000" dirty="0" smtClean="0">
                <a:effectLst/>
                <a:latin typeface=".萍方-简" panose="020B0400000000000000" charset="-122"/>
                <a:ea typeface=".萍方-简" panose="020B0400000000000000" charset="-122"/>
                <a:cs typeface=".萍方-简" panose="020B0400000000000000" charset="-122"/>
                <a:sym typeface="+mn-ea"/>
              </a:rPr>
              <a:t>B</a:t>
            </a:r>
            <a:r>
              <a:rPr lang="zh-CN" altLang="en-US" sz="2000" dirty="0" smtClean="0">
                <a:effectLst/>
                <a:latin typeface=".萍方-简" panose="020B0400000000000000" charset="-122"/>
                <a:ea typeface=".萍方-简" panose="020B0400000000000000" charset="-122"/>
                <a:cs typeface=".萍方-简" panose="020B0400000000000000" charset="-122"/>
                <a:sym typeface="+mn-ea"/>
              </a:rPr>
              <a:t>ert是在</a:t>
            </a:r>
            <a:r>
              <a:rPr lang="en-US" altLang="zh-CN" sz="2000" dirty="0" smtClean="0">
                <a:effectLst/>
                <a:latin typeface=".萍方-简" panose="020B0400000000000000" charset="-122"/>
                <a:ea typeface=".萍方-简" panose="020B0400000000000000" charset="-122"/>
                <a:cs typeface=".萍方-简" panose="020B0400000000000000" charset="-122"/>
                <a:sym typeface="+mn-ea"/>
              </a:rPr>
              <a:t>T</a:t>
            </a:r>
            <a:r>
              <a:rPr lang="zh-CN" altLang="en-US" sz="2000" dirty="0" smtClean="0">
                <a:effectLst/>
                <a:latin typeface=".萍方-简" panose="020B0400000000000000" charset="-122"/>
                <a:ea typeface=".萍方-简" panose="020B0400000000000000" charset="-122"/>
                <a:cs typeface=".萍方-简" panose="020B0400000000000000" charset="-122"/>
                <a:sym typeface="+mn-ea"/>
              </a:rPr>
              <a:t>ransformer encoder的基础之上进行改进的，因此在整个流程上与</a:t>
            </a:r>
            <a:r>
              <a:rPr lang="en-US" altLang="zh-CN" sz="2000" dirty="0" smtClean="0">
                <a:effectLst/>
                <a:latin typeface=".萍方-简" panose="020B0400000000000000" charset="-122"/>
                <a:ea typeface=".萍方-简" panose="020B0400000000000000" charset="-122"/>
                <a:cs typeface=".萍方-简" panose="020B0400000000000000" charset="-122"/>
                <a:sym typeface="+mn-ea"/>
              </a:rPr>
              <a:t>T</a:t>
            </a:r>
            <a:r>
              <a:rPr lang="zh-CN" altLang="en-US" sz="2000" dirty="0" smtClean="0">
                <a:effectLst/>
                <a:latin typeface=".萍方-简" panose="020B0400000000000000" charset="-122"/>
                <a:ea typeface=".萍方-简" panose="020B0400000000000000" charset="-122"/>
                <a:cs typeface=".萍方-简" panose="020B0400000000000000" charset="-122"/>
                <a:sym typeface="+mn-ea"/>
              </a:rPr>
              <a:t>ransformer encoder没有大的差别，只是在embedding，multi-head attention，loss上有所差别。</a:t>
            </a: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2453640" y="250190"/>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ALBERT</a:t>
            </a:r>
            <a:endParaRPr lang="en-US" altLang="en-US" sz="4000" dirty="0" smtClean="0">
              <a:latin typeface=".萍方-简" panose="020B0400000000000000" charset="-122"/>
              <a:ea typeface=".萍方-简" panose="020B0400000000000000" charset="-122"/>
            </a:endParaRPr>
          </a:p>
        </p:txBody>
      </p:sp>
      <p:sp>
        <p:nvSpPr>
          <p:cNvPr id="23" name="TextBox 22"/>
          <p:cNvSpPr txBox="1"/>
          <p:nvPr/>
        </p:nvSpPr>
        <p:spPr>
          <a:xfrm>
            <a:off x="655955" y="1716405"/>
            <a:ext cx="10276205" cy="1938020"/>
          </a:xfrm>
          <a:prstGeom prst="rect">
            <a:avLst/>
          </a:prstGeom>
          <a:noFill/>
        </p:spPr>
        <p:txBody>
          <a:bodyPr wrap="square" rtlCol="0">
            <a:spAutoFit/>
          </a:bodyPr>
          <a:lstStyle/>
          <a:p>
            <a:pPr algn="just">
              <a:lnSpc>
                <a:spcPct val="150000"/>
              </a:lnSpc>
            </a:pPr>
            <a:r>
              <a:rPr lang="en-US" altLang="zh-CN" sz="2000" dirty="0" smtClean="0">
                <a:effectLst/>
                <a:latin typeface=".萍方-简" panose="020B0400000000000000" charset="-122"/>
                <a:ea typeface=".萍方-简" panose="020B0400000000000000" charset="-122"/>
                <a:cs typeface=".萍方-简" panose="020B0400000000000000" charset="-122"/>
                <a:sym typeface="+mn-ea"/>
              </a:rPr>
              <a:t>A Lite BERT</a:t>
            </a:r>
            <a:r>
              <a:rPr lang="zh-CN" altLang="en-US" sz="2000" dirty="0" smtClean="0">
                <a:effectLst/>
                <a:latin typeface=".萍方-简" panose="020B0400000000000000" charset="-122"/>
                <a:ea typeface=".萍方-简" panose="020B0400000000000000" charset="-122"/>
                <a:cs typeface=".萍方-简" panose="020B0400000000000000" charset="-122"/>
                <a:sym typeface="+mn-ea"/>
              </a:rPr>
              <a:t>：</a:t>
            </a:r>
            <a:r>
              <a:rPr lang="en-US" altLang="zh-CN" sz="2000" dirty="0" smtClean="0">
                <a:effectLst/>
                <a:latin typeface=".萍方-简" panose="020B0400000000000000" charset="-122"/>
                <a:ea typeface=".萍方-简" panose="020B0400000000000000" charset="-122"/>
                <a:cs typeface=".萍方-简" panose="020B0400000000000000" charset="-122"/>
                <a:sym typeface="+mn-ea"/>
              </a:rPr>
              <a:t> </a:t>
            </a:r>
            <a:r>
              <a:rPr lang="zh-CN" altLang="en-US" sz="2000" dirty="0" smtClean="0">
                <a:effectLst/>
                <a:latin typeface=".萍方-简" panose="020B0400000000000000" charset="-122"/>
                <a:ea typeface=".萍方-简" panose="020B0400000000000000" charset="-122"/>
                <a:cs typeface=".萍方-简" panose="020B0400000000000000" charset="-122"/>
                <a:sym typeface="+mn-ea"/>
              </a:rPr>
              <a:t>一个轻量的</a:t>
            </a:r>
            <a:r>
              <a:rPr lang="en-US" altLang="zh-CN" sz="2000" dirty="0" smtClean="0">
                <a:effectLst/>
                <a:latin typeface=".萍方-简" panose="020B0400000000000000" charset="-122"/>
                <a:ea typeface=".萍方-简" panose="020B0400000000000000" charset="-122"/>
                <a:cs typeface=".萍方-简" panose="020B0400000000000000" charset="-122"/>
                <a:sym typeface="+mn-ea"/>
              </a:rPr>
              <a:t>BERT</a:t>
            </a:r>
            <a:endParaRPr lang="en-US" altLang="zh-CN" sz="2000" dirty="0" smtClean="0">
              <a:effectLst/>
              <a:latin typeface=".萍方-简" panose="020B0400000000000000" charset="-122"/>
              <a:ea typeface=".萍方-简" panose="020B0400000000000000" charset="-122"/>
              <a:cs typeface=".萍方-简" panose="020B0400000000000000" charset="-122"/>
              <a:sym typeface="+mn-ea"/>
            </a:endParaRPr>
          </a:p>
          <a:p>
            <a:pPr algn="just">
              <a:lnSpc>
                <a:spcPct val="150000"/>
              </a:lnSpc>
            </a:pP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a:p>
            <a:pPr algn="just">
              <a:lnSpc>
                <a:spcPct val="150000"/>
              </a:lnSpc>
            </a:pPr>
            <a:r>
              <a:rPr lang="en-US" sz="2000" dirty="0" smtClean="0">
                <a:effectLst/>
                <a:latin typeface=".萍方-简" panose="020B0400000000000000" charset="-122"/>
                <a:ea typeface=".萍方-简" panose="020B0400000000000000" charset="-122"/>
                <a:cs typeface=".萍方-简" panose="020B0400000000000000" charset="-122"/>
                <a:sym typeface="+mn-ea"/>
              </a:rPr>
              <a:t>ALBERT</a:t>
            </a:r>
            <a:r>
              <a:rPr sz="2000" dirty="0" smtClean="0">
                <a:effectLst/>
                <a:latin typeface=".萍方-简" panose="020B0400000000000000" charset="-122"/>
                <a:ea typeface=".萍方-简" panose="020B0400000000000000" charset="-122"/>
                <a:cs typeface=".萍方-简" panose="020B0400000000000000" charset="-122"/>
                <a:sym typeface="+mn-ea"/>
              </a:rPr>
              <a:t>虽然减少参数量，但是并不会减少推理时间。</a:t>
            </a:r>
            <a:r>
              <a:rPr lang="en-US" sz="2000" dirty="0" smtClean="0">
                <a:effectLst/>
                <a:latin typeface=".萍方-简" panose="020B0400000000000000" charset="-122"/>
                <a:ea typeface=".萍方-简" panose="020B0400000000000000" charset="-122"/>
                <a:cs typeface=".萍方-简" panose="020B0400000000000000" charset="-122"/>
                <a:sym typeface="+mn-ea"/>
              </a:rPr>
              <a:t>ALBERT</a:t>
            </a:r>
            <a:r>
              <a:rPr sz="2000" dirty="0" smtClean="0">
                <a:effectLst/>
                <a:latin typeface=".萍方-简" panose="020B0400000000000000" charset="-122"/>
                <a:ea typeface=".萍方-简" panose="020B0400000000000000" charset="-122"/>
                <a:cs typeface=".萍方-简" panose="020B0400000000000000" charset="-122"/>
                <a:sym typeface="+mn-ea"/>
              </a:rPr>
              <a:t>最大的贡献在于使模型具备了比原始的</a:t>
            </a:r>
            <a:r>
              <a:rPr lang="en-US" sz="2000" dirty="0" smtClean="0">
                <a:effectLst/>
                <a:latin typeface=".萍方-简" panose="020B0400000000000000" charset="-122"/>
                <a:ea typeface=".萍方-简" panose="020B0400000000000000" charset="-122"/>
                <a:cs typeface=".萍方-简" panose="020B0400000000000000" charset="-122"/>
                <a:sym typeface="+mn-ea"/>
              </a:rPr>
              <a:t>BERT</a:t>
            </a:r>
            <a:r>
              <a:rPr sz="2000" dirty="0" smtClean="0">
                <a:effectLst/>
                <a:latin typeface=".萍方-简" panose="020B0400000000000000" charset="-122"/>
                <a:ea typeface=".萍方-简" panose="020B0400000000000000" charset="-122"/>
                <a:cs typeface=".萍方-简" panose="020B0400000000000000" charset="-122"/>
                <a:sym typeface="+mn-ea"/>
              </a:rPr>
              <a:t>更强的成长性，在模型变向更大的时候，推理能力还能够得到提高。</a:t>
            </a:r>
            <a:endParaRPr sz="2000" dirty="0" smtClean="0">
              <a:effectLst/>
              <a:latin typeface=".萍方-简" panose="020B0400000000000000" charset="-122"/>
              <a:ea typeface=".萍方-简" panose="020B0400000000000000" charset="-122"/>
              <a:cs typeface=".萍方-简" panose="020B0400000000000000" charset="-122"/>
              <a:sym typeface="+mn-ea"/>
            </a:endParaRPr>
          </a:p>
        </p:txBody>
      </p:sp>
      <p:pic>
        <p:nvPicPr>
          <p:cNvPr id="2" name="图片 1"/>
          <p:cNvPicPr>
            <a:picLocks noChangeAspect="1"/>
          </p:cNvPicPr>
          <p:nvPr/>
        </p:nvPicPr>
        <p:blipFill>
          <a:blip r:embed="rId1"/>
          <a:stretch>
            <a:fillRect/>
          </a:stretch>
        </p:blipFill>
        <p:spPr>
          <a:xfrm>
            <a:off x="2075180" y="4098290"/>
            <a:ext cx="9738360" cy="22967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2747645" y="166370"/>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sym typeface="+mn-ea"/>
              </a:rPr>
              <a:t>XLNet</a:t>
            </a:r>
            <a:endParaRPr lang="en-US" altLang="en-US" sz="4000" dirty="0" smtClean="0">
              <a:latin typeface=".萍方-简" panose="020B0400000000000000" charset="-122"/>
              <a:ea typeface=".萍方-简" panose="020B0400000000000000" charset="-122"/>
              <a:sym typeface="+mn-ea"/>
            </a:endParaRPr>
          </a:p>
        </p:txBody>
      </p:sp>
      <p:sp>
        <p:nvSpPr>
          <p:cNvPr id="23" name="TextBox 22"/>
          <p:cNvSpPr txBox="1"/>
          <p:nvPr/>
        </p:nvSpPr>
        <p:spPr>
          <a:xfrm>
            <a:off x="901065" y="1262380"/>
            <a:ext cx="9063990" cy="706755"/>
          </a:xfrm>
          <a:prstGeom prst="rect">
            <a:avLst/>
          </a:prstGeom>
          <a:noFill/>
        </p:spPr>
        <p:txBody>
          <a:bodyPr wrap="square" rtlCol="0">
            <a:spAutoFit/>
          </a:bodyPr>
          <a:lstStyle/>
          <a:p>
            <a:pPr>
              <a:lnSpc>
                <a:spcPct val="100000"/>
              </a:lnSpc>
            </a:pPr>
            <a:r>
              <a:rPr lang="en-US" altLang="en-US" sz="2000">
                <a:effectLst/>
                <a:latin typeface=".萍方-简" panose="020B0400000000000000" charset="-122"/>
                <a:ea typeface=".萍方-简" panose="020B0400000000000000" charset="-122"/>
                <a:sym typeface="+mn-ea"/>
              </a:rPr>
              <a:t>XLNet: 基于Transformer-XL的融合了auto-regressive模型和auto-encoder模型优势的auto-regressive模型</a:t>
            </a:r>
            <a:r>
              <a:rPr lang="zh-CN" altLang="en-US" sz="2000">
                <a:effectLst/>
                <a:latin typeface=".萍方-简" panose="020B0400000000000000" charset="-122"/>
                <a:ea typeface=".萍方-简" panose="020B0400000000000000" charset="-122"/>
                <a:sym typeface="+mn-ea"/>
              </a:rPr>
              <a:t>，并使用了双流自注意力机制。</a:t>
            </a: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p:txBody>
      </p:sp>
      <p:pic>
        <p:nvPicPr>
          <p:cNvPr id="5" name="图片 4"/>
          <p:cNvPicPr>
            <a:picLocks noChangeAspect="1"/>
          </p:cNvPicPr>
          <p:nvPr/>
        </p:nvPicPr>
        <p:blipFill>
          <a:blip r:embed="rId1"/>
          <a:stretch>
            <a:fillRect/>
          </a:stretch>
        </p:blipFill>
        <p:spPr>
          <a:xfrm>
            <a:off x="962660" y="1969135"/>
            <a:ext cx="10140315" cy="481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2453640" y="250190"/>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GPT-1/2</a:t>
            </a:r>
            <a:endParaRPr lang="en-US" altLang="en-US" sz="4000" dirty="0" smtClean="0">
              <a:latin typeface=".萍方-简" panose="020B0400000000000000" charset="-122"/>
              <a:ea typeface=".萍方-简" panose="020B0400000000000000" charset="-122"/>
            </a:endParaRPr>
          </a:p>
        </p:txBody>
      </p:sp>
      <p:sp>
        <p:nvSpPr>
          <p:cNvPr id="23" name="TextBox 22"/>
          <p:cNvSpPr txBox="1"/>
          <p:nvPr/>
        </p:nvSpPr>
        <p:spPr>
          <a:xfrm>
            <a:off x="655955" y="1716405"/>
            <a:ext cx="10276205" cy="553085"/>
          </a:xfrm>
          <a:prstGeom prst="rect">
            <a:avLst/>
          </a:prstGeom>
          <a:noFill/>
        </p:spPr>
        <p:txBody>
          <a:bodyPr wrap="square" rtlCol="0">
            <a:spAutoFit/>
          </a:bodyPr>
          <a:lstStyle/>
          <a:p>
            <a:pPr algn="just">
              <a:lnSpc>
                <a:spcPct val="150000"/>
              </a:lnSpc>
            </a:pPr>
            <a:r>
              <a:rPr sz="2000" dirty="0" smtClean="0">
                <a:effectLst/>
                <a:latin typeface=".萍方-简" panose="020B0400000000000000" charset="-122"/>
                <a:ea typeface=".萍方-简" panose="020B0400000000000000" charset="-122"/>
                <a:cs typeface=".萍方-简" panose="020B0400000000000000" charset="-122"/>
                <a:sym typeface="+mn-ea"/>
              </a:rPr>
              <a:t>GPT的底层架构是</a:t>
            </a:r>
            <a:r>
              <a:rPr lang="en-US" sz="2000" dirty="0" smtClean="0">
                <a:effectLst/>
                <a:latin typeface=".萍方-简" panose="020B0400000000000000" charset="-122"/>
                <a:ea typeface=".萍方-简" panose="020B0400000000000000" charset="-122"/>
                <a:cs typeface=".萍方-简" panose="020B0400000000000000" charset="-122"/>
                <a:sym typeface="+mn-ea"/>
              </a:rPr>
              <a:t>T</a:t>
            </a:r>
            <a:r>
              <a:rPr sz="2000" dirty="0" smtClean="0">
                <a:effectLst/>
                <a:latin typeface=".萍方-简" panose="020B0400000000000000" charset="-122"/>
                <a:ea typeface=".萍方-简" panose="020B0400000000000000" charset="-122"/>
                <a:cs typeface=".萍方-简" panose="020B0400000000000000" charset="-122"/>
                <a:sym typeface="+mn-ea"/>
              </a:rPr>
              <a:t>ransformer</a:t>
            </a:r>
            <a:r>
              <a:rPr lang="zh-CN" sz="2000" dirty="0" smtClean="0">
                <a:effectLst/>
                <a:latin typeface=".萍方-简" panose="020B0400000000000000" charset="-122"/>
                <a:ea typeface=".萍方-简" panose="020B0400000000000000" charset="-122"/>
                <a:cs typeface=".萍方-简" panose="020B0400000000000000" charset="-122"/>
                <a:sym typeface="+mn-ea"/>
              </a:rPr>
              <a:t>的</a:t>
            </a:r>
            <a:r>
              <a:rPr lang="en-US" altLang="zh-CN" sz="2000" dirty="0" smtClean="0">
                <a:effectLst/>
                <a:latin typeface=".萍方-简" panose="020B0400000000000000" charset="-122"/>
                <a:ea typeface=".萍方-简" panose="020B0400000000000000" charset="-122"/>
                <a:cs typeface=".萍方-简" panose="020B0400000000000000" charset="-122"/>
                <a:sym typeface="+mn-ea"/>
              </a:rPr>
              <a:t>decoder</a:t>
            </a:r>
            <a:r>
              <a:rPr sz="2000" dirty="0" smtClean="0">
                <a:effectLst/>
                <a:latin typeface=".萍方-简" panose="020B0400000000000000" charset="-122"/>
                <a:ea typeface=".萍方-简" panose="020B0400000000000000" charset="-122"/>
                <a:cs typeface=".萍方-简" panose="020B0400000000000000" charset="-122"/>
                <a:sym typeface="+mn-ea"/>
              </a:rPr>
              <a:t>，由pre-training和fine-tuning两部分构成的。</a:t>
            </a:r>
            <a:endParaRPr sz="2000" dirty="0" smtClean="0">
              <a:effectLst/>
              <a:latin typeface=".萍方-简" panose="020B0400000000000000" charset="-122"/>
              <a:ea typeface=".萍方-简" panose="020B0400000000000000" charset="-122"/>
              <a:cs typeface=".萍方-简" panose="020B0400000000000000" charset="-122"/>
              <a:sym typeface="+mn-ea"/>
            </a:endParaRPr>
          </a:p>
        </p:txBody>
      </p:sp>
      <p:pic>
        <p:nvPicPr>
          <p:cNvPr id="3" name="图片 2"/>
          <p:cNvPicPr>
            <a:picLocks noChangeAspect="1"/>
          </p:cNvPicPr>
          <p:nvPr/>
        </p:nvPicPr>
        <p:blipFill>
          <a:blip r:embed="rId1"/>
          <a:stretch>
            <a:fillRect/>
          </a:stretch>
        </p:blipFill>
        <p:spPr>
          <a:xfrm>
            <a:off x="1419860" y="2635885"/>
            <a:ext cx="8749030" cy="36150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a:latin typeface=".萍方-简" panose="020B0400000000000000" charset="-122"/>
                <a:ea typeface=".萍方-简" panose="020B0400000000000000" charset="-122"/>
              </a:rPr>
              <a:t>性能比较</a:t>
            </a:r>
            <a:endParaRPr lang="zh-CN" altLang="en-US">
              <a:latin typeface=".萍方-简" panose="020B0400000000000000" charset="-122"/>
              <a:ea typeface=".萍方-简" panose="020B0400000000000000" charset="-122"/>
            </a:endParaRPr>
          </a:p>
        </p:txBody>
      </p:sp>
      <p:pic>
        <p:nvPicPr>
          <p:cNvPr id="7" name="图片 6"/>
          <p:cNvPicPr>
            <a:picLocks noChangeAspect="1"/>
          </p:cNvPicPr>
          <p:nvPr/>
        </p:nvPicPr>
        <p:blipFill>
          <a:blip r:embed="rId1"/>
          <a:stretch>
            <a:fillRect/>
          </a:stretch>
        </p:blipFill>
        <p:spPr>
          <a:xfrm>
            <a:off x="1476375" y="1214120"/>
            <a:ext cx="9239250" cy="4429125"/>
          </a:xfrm>
          <a:prstGeom prst="rect">
            <a:avLst/>
          </a:prstGeom>
        </p:spPr>
      </p:pic>
      <p:sp>
        <p:nvSpPr>
          <p:cNvPr id="8" name="矩形 7"/>
          <p:cNvSpPr/>
          <p:nvPr/>
        </p:nvSpPr>
        <p:spPr>
          <a:xfrm>
            <a:off x="4727575" y="5868035"/>
            <a:ext cx="2581910" cy="386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阅读理解问答性能对比</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LLM - </a:t>
            </a:r>
            <a:r>
              <a:rPr lang="zh-CN" altLang="en-US">
                <a:latin typeface=".萍方-简" panose="020B0400000000000000" charset="-122"/>
                <a:ea typeface=".萍方-简" panose="020B0400000000000000" charset="-122"/>
              </a:rPr>
              <a:t>大语言模型</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97635" y="0"/>
            <a:ext cx="8808720" cy="6785610"/>
          </a:xfrm>
          <a:prstGeom prst="rect">
            <a:avLst/>
          </a:prstGeom>
        </p:spPr>
      </p:pic>
      <p:sp>
        <p:nvSpPr>
          <p:cNvPr id="12" name="矩形 11"/>
          <p:cNvSpPr/>
          <p:nvPr/>
        </p:nvSpPr>
        <p:spPr>
          <a:xfrm>
            <a:off x="5247005" y="1087120"/>
            <a:ext cx="816610" cy="45529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6560820" y="4177665"/>
            <a:ext cx="816610" cy="45529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2763520" y="5434965"/>
            <a:ext cx="640715" cy="40957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345305" y="4681220"/>
            <a:ext cx="640715" cy="40957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a:latin typeface=".萍方-简" panose="020B0400000000000000" charset="-122"/>
                <a:ea typeface=".萍方-简" panose="020B0400000000000000" charset="-122"/>
              </a:rPr>
              <a:t>自然语言处理</a:t>
            </a:r>
            <a:r>
              <a:rPr lang="en-US" altLang="zh-CN">
                <a:latin typeface=".萍方-简" panose="020B0400000000000000" charset="-122"/>
                <a:ea typeface=".萍方-简" panose="020B0400000000000000" charset="-122"/>
              </a:rPr>
              <a:t> </a:t>
            </a:r>
            <a:r>
              <a:rPr lang="en-US" altLang="en-US">
                <a:latin typeface=".萍方-简" panose="020B0400000000000000" charset="-122"/>
                <a:ea typeface=".萍方-简" panose="020B0400000000000000" charset="-122"/>
              </a:rPr>
              <a:t>GPT-3</a:t>
            </a:r>
            <a:endParaRPr lang="en-US" altLang="en-US">
              <a:latin typeface=".萍方-简" panose="020B0400000000000000" charset="-122"/>
              <a:ea typeface=".萍方-简" panose="020B0400000000000000" charset="-122"/>
            </a:endParaRPr>
          </a:p>
        </p:txBody>
      </p:sp>
      <p:pic>
        <p:nvPicPr>
          <p:cNvPr id="8" name="图片 7"/>
          <p:cNvPicPr>
            <a:picLocks noChangeAspect="1"/>
          </p:cNvPicPr>
          <p:nvPr/>
        </p:nvPicPr>
        <p:blipFill>
          <a:blip r:embed="rId1"/>
          <a:stretch>
            <a:fillRect/>
          </a:stretch>
        </p:blipFill>
        <p:spPr>
          <a:xfrm>
            <a:off x="534035" y="3167380"/>
            <a:ext cx="9744075" cy="3400425"/>
          </a:xfrm>
          <a:prstGeom prst="rect">
            <a:avLst/>
          </a:prstGeom>
        </p:spPr>
      </p:pic>
      <p:pic>
        <p:nvPicPr>
          <p:cNvPr id="2" name="图片 1"/>
          <p:cNvPicPr>
            <a:picLocks noChangeAspect="1"/>
          </p:cNvPicPr>
          <p:nvPr/>
        </p:nvPicPr>
        <p:blipFill>
          <a:blip r:embed="rId2"/>
          <a:stretch>
            <a:fillRect/>
          </a:stretch>
        </p:blipFill>
        <p:spPr>
          <a:xfrm>
            <a:off x="6957695" y="534035"/>
            <a:ext cx="4650740" cy="2539365"/>
          </a:xfrm>
          <a:prstGeom prst="rect">
            <a:avLst/>
          </a:prstGeom>
        </p:spPr>
      </p:pic>
      <p:pic>
        <p:nvPicPr>
          <p:cNvPr id="4" name="图片 3"/>
          <p:cNvPicPr>
            <a:picLocks noChangeAspect="1"/>
          </p:cNvPicPr>
          <p:nvPr/>
        </p:nvPicPr>
        <p:blipFill>
          <a:blip r:embed="rId3"/>
          <a:stretch>
            <a:fillRect/>
          </a:stretch>
        </p:blipFill>
        <p:spPr>
          <a:xfrm>
            <a:off x="621030" y="1209040"/>
            <a:ext cx="6336665" cy="1753235"/>
          </a:xfrm>
          <a:prstGeom prst="rect">
            <a:avLst/>
          </a:prstGeom>
        </p:spPr>
      </p:pic>
      <p:sp>
        <p:nvSpPr>
          <p:cNvPr id="6" name="矩形 5"/>
          <p:cNvSpPr/>
          <p:nvPr/>
        </p:nvSpPr>
        <p:spPr>
          <a:xfrm>
            <a:off x="8373110" y="408940"/>
            <a:ext cx="1703070" cy="37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算力使用</a:t>
            </a:r>
            <a:endParaRPr lang="zh-CN" altLang="en-US">
              <a:latin typeface=".萍方-简" panose="020B0400000000000000" charset="-122"/>
              <a:ea typeface=".萍方-简" panose="020B0400000000000000" charset="-122"/>
            </a:endParaRPr>
          </a:p>
        </p:txBody>
      </p:sp>
      <p:sp>
        <p:nvSpPr>
          <p:cNvPr id="9" name="矩形 8"/>
          <p:cNvSpPr/>
          <p:nvPr/>
        </p:nvSpPr>
        <p:spPr>
          <a:xfrm>
            <a:off x="876300" y="1393825"/>
            <a:ext cx="1412875" cy="37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训练数据集</a:t>
            </a:r>
            <a:endParaRPr lang="zh-CN" altLang="en-US">
              <a:latin typeface=".萍方-简" panose="020B0400000000000000" charset="-122"/>
              <a:ea typeface=".萍方-简" panose="020B0400000000000000" charset="-122"/>
            </a:endParaRPr>
          </a:p>
        </p:txBody>
      </p:sp>
      <p:sp>
        <p:nvSpPr>
          <p:cNvPr id="10" name="矩形 9"/>
          <p:cNvSpPr/>
          <p:nvPr/>
        </p:nvSpPr>
        <p:spPr>
          <a:xfrm>
            <a:off x="9888220" y="5208270"/>
            <a:ext cx="1210945" cy="37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模型规模</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标题 90113"/>
          <p:cNvSpPr>
            <a:spLocks noGrp="1"/>
          </p:cNvSpPr>
          <p:nvPr>
            <p:ph type="title"/>
          </p:nvPr>
        </p:nvSpPr>
        <p:spPr>
          <a:xfrm>
            <a:off x="2209800" y="609600"/>
            <a:ext cx="7772400" cy="533400"/>
          </a:xfrm>
        </p:spPr>
        <p:txBody>
          <a:bodyPr anchor="ctr" anchorCtr="0">
            <a:normAutofit fontScale="90000"/>
          </a:bodyPr>
          <a:p>
            <a:r>
              <a:rPr lang="zh-CN" altLang="en-US"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你家也许就有机器人</a:t>
            </a:r>
            <a:endParaRPr lang="zh-CN" altLang="en-US"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pic>
        <p:nvPicPr>
          <p:cNvPr id="90116" name="图片 90115" descr="robotRoomba"/>
          <p:cNvPicPr>
            <a:picLocks noChangeAspect="1"/>
          </p:cNvPicPr>
          <p:nvPr/>
        </p:nvPicPr>
        <p:blipFill>
          <a:blip r:embed="rId1"/>
          <a:stretch>
            <a:fillRect/>
          </a:stretch>
        </p:blipFill>
        <p:spPr>
          <a:xfrm>
            <a:off x="5029200" y="2438400"/>
            <a:ext cx="4114800" cy="3429000"/>
          </a:xfrm>
          <a:prstGeom prst="rect">
            <a:avLst/>
          </a:prstGeom>
          <a:noFill/>
          <a:ln w="9525">
            <a:noFill/>
          </a:ln>
        </p:spPr>
      </p:pic>
      <p:sp>
        <p:nvSpPr>
          <p:cNvPr id="90117" name="文本框 90116"/>
          <p:cNvSpPr txBox="1"/>
          <p:nvPr/>
        </p:nvSpPr>
        <p:spPr>
          <a:xfrm>
            <a:off x="1633855" y="2567940"/>
            <a:ext cx="3297555" cy="368300"/>
          </a:xfrm>
          <a:prstGeom prst="rect">
            <a:avLst/>
          </a:prstGeom>
          <a:noFill/>
          <a:ln w="9525">
            <a:noFill/>
          </a:ln>
        </p:spPr>
        <p:txBody>
          <a:bodyPr wrap="square">
            <a:spAutoFit/>
          </a:bodyPr>
          <a:p>
            <a:pPr>
              <a:spcBef>
                <a:spcPct val="50000"/>
              </a:spcBef>
            </a:pPr>
            <a:r>
              <a:rPr lang="en-US" altLang="zh-CN">
                <a:latin typeface=".萍方-简" panose="020B0400000000000000" charset="-122"/>
                <a:ea typeface=".萍方-简" panose="020B0400000000000000" charset="-122"/>
                <a:cs typeface=".萍方-简" panose="020B0400000000000000" charset="-122"/>
              </a:rPr>
              <a:t>2001</a:t>
            </a:r>
            <a:r>
              <a:rPr lang="zh-CN" altLang="en-US">
                <a:latin typeface=".萍方-简" panose="020B0400000000000000" charset="-122"/>
                <a:ea typeface=".萍方-简" panose="020B0400000000000000" charset="-122"/>
                <a:cs typeface=".萍方-简" panose="020B0400000000000000" charset="-122"/>
              </a:rPr>
              <a:t>开始出现的扫地机器人</a:t>
            </a:r>
            <a:endParaRPr lang="en-US" altLang="zh-CN">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a:latin typeface=".萍方-简" panose="020B0400000000000000" charset="-122"/>
                <a:ea typeface=".萍方-简" panose="020B0400000000000000" charset="-122"/>
              </a:rPr>
              <a:t>“神奇”的</a:t>
            </a:r>
            <a:r>
              <a:rPr lang="en-US" altLang="zh-CN">
                <a:latin typeface=".萍方-简" panose="020B0400000000000000" charset="-122"/>
                <a:ea typeface=".萍方-简" panose="020B0400000000000000" charset="-122"/>
              </a:rPr>
              <a:t> </a:t>
            </a:r>
            <a:r>
              <a:rPr lang="en-US" altLang="en-US">
                <a:latin typeface=".萍方-简" panose="020B0400000000000000" charset="-122"/>
                <a:ea typeface=".萍方-简" panose="020B0400000000000000" charset="-122"/>
              </a:rPr>
              <a:t>GPT-3</a:t>
            </a:r>
            <a:endParaRPr lang="en-US" altLang="en-US">
              <a:latin typeface=".萍方-简" panose="020B0400000000000000" charset="-122"/>
              <a:ea typeface=".萍方-简" panose="020B0400000000000000" charset="-122"/>
            </a:endParaRPr>
          </a:p>
        </p:txBody>
      </p:sp>
      <p:pic>
        <p:nvPicPr>
          <p:cNvPr id="3" name="图片 2"/>
          <p:cNvPicPr>
            <a:picLocks noChangeAspect="1"/>
          </p:cNvPicPr>
          <p:nvPr/>
        </p:nvPicPr>
        <p:blipFill>
          <a:blip r:embed="rId1"/>
          <a:stretch>
            <a:fillRect/>
          </a:stretch>
        </p:blipFill>
        <p:spPr>
          <a:xfrm>
            <a:off x="548640" y="1082040"/>
            <a:ext cx="4372610" cy="759460"/>
          </a:xfrm>
          <a:prstGeom prst="rect">
            <a:avLst/>
          </a:prstGeom>
        </p:spPr>
      </p:pic>
      <p:pic>
        <p:nvPicPr>
          <p:cNvPr id="6" name="图片 5"/>
          <p:cNvPicPr>
            <a:picLocks noChangeAspect="1"/>
          </p:cNvPicPr>
          <p:nvPr/>
        </p:nvPicPr>
        <p:blipFill>
          <a:blip r:embed="rId2"/>
          <a:stretch>
            <a:fillRect/>
          </a:stretch>
        </p:blipFill>
        <p:spPr>
          <a:xfrm>
            <a:off x="394335" y="1711960"/>
            <a:ext cx="4832985" cy="1009650"/>
          </a:xfrm>
          <a:prstGeom prst="rect">
            <a:avLst/>
          </a:prstGeom>
        </p:spPr>
      </p:pic>
      <p:pic>
        <p:nvPicPr>
          <p:cNvPr id="7" name="图片 6"/>
          <p:cNvPicPr>
            <a:picLocks noChangeAspect="1"/>
          </p:cNvPicPr>
          <p:nvPr/>
        </p:nvPicPr>
        <p:blipFill>
          <a:blip r:embed="rId3"/>
          <a:stretch>
            <a:fillRect/>
          </a:stretch>
        </p:blipFill>
        <p:spPr>
          <a:xfrm>
            <a:off x="5539105" y="347980"/>
            <a:ext cx="4380230" cy="3065145"/>
          </a:xfrm>
          <a:prstGeom prst="rect">
            <a:avLst/>
          </a:prstGeom>
        </p:spPr>
      </p:pic>
      <p:pic>
        <p:nvPicPr>
          <p:cNvPr id="9" name="图片 8"/>
          <p:cNvPicPr>
            <a:picLocks noChangeAspect="1"/>
          </p:cNvPicPr>
          <p:nvPr/>
        </p:nvPicPr>
        <p:blipFill>
          <a:blip r:embed="rId4"/>
          <a:stretch>
            <a:fillRect/>
          </a:stretch>
        </p:blipFill>
        <p:spPr>
          <a:xfrm>
            <a:off x="394335" y="2361565"/>
            <a:ext cx="4483100" cy="2449830"/>
          </a:xfrm>
          <a:prstGeom prst="rect">
            <a:avLst/>
          </a:prstGeom>
        </p:spPr>
      </p:pic>
      <p:pic>
        <p:nvPicPr>
          <p:cNvPr id="10" name="图片 9"/>
          <p:cNvPicPr>
            <a:picLocks noChangeAspect="1"/>
          </p:cNvPicPr>
          <p:nvPr/>
        </p:nvPicPr>
        <p:blipFill>
          <a:blip r:embed="rId5"/>
          <a:stretch>
            <a:fillRect/>
          </a:stretch>
        </p:blipFill>
        <p:spPr>
          <a:xfrm>
            <a:off x="7116445" y="1711960"/>
            <a:ext cx="4942840" cy="1701165"/>
          </a:xfrm>
          <a:prstGeom prst="rect">
            <a:avLst/>
          </a:prstGeom>
        </p:spPr>
      </p:pic>
      <p:pic>
        <p:nvPicPr>
          <p:cNvPr id="11" name="图片 10"/>
          <p:cNvPicPr>
            <a:picLocks noChangeAspect="1"/>
          </p:cNvPicPr>
          <p:nvPr/>
        </p:nvPicPr>
        <p:blipFill>
          <a:blip r:embed="rId6"/>
          <a:stretch>
            <a:fillRect/>
          </a:stretch>
        </p:blipFill>
        <p:spPr>
          <a:xfrm>
            <a:off x="5225415" y="3195955"/>
            <a:ext cx="4432300" cy="3629660"/>
          </a:xfrm>
          <a:prstGeom prst="rect">
            <a:avLst/>
          </a:prstGeom>
        </p:spPr>
      </p:pic>
      <p:pic>
        <p:nvPicPr>
          <p:cNvPr id="12" name="图片 11"/>
          <p:cNvPicPr>
            <a:picLocks noChangeAspect="1"/>
          </p:cNvPicPr>
          <p:nvPr/>
        </p:nvPicPr>
        <p:blipFill>
          <a:blip r:embed="rId7"/>
          <a:stretch>
            <a:fillRect/>
          </a:stretch>
        </p:blipFill>
        <p:spPr>
          <a:xfrm>
            <a:off x="347980" y="3527425"/>
            <a:ext cx="4773295" cy="2966720"/>
          </a:xfrm>
          <a:prstGeom prst="rect">
            <a:avLst/>
          </a:prstGeom>
        </p:spPr>
      </p:pic>
      <p:pic>
        <p:nvPicPr>
          <p:cNvPr id="13" name="图片 12"/>
          <p:cNvPicPr>
            <a:picLocks noChangeAspect="1"/>
          </p:cNvPicPr>
          <p:nvPr/>
        </p:nvPicPr>
        <p:blipFill>
          <a:blip r:embed="rId8"/>
          <a:stretch>
            <a:fillRect/>
          </a:stretch>
        </p:blipFill>
        <p:spPr>
          <a:xfrm>
            <a:off x="6652260" y="5154930"/>
            <a:ext cx="5520690" cy="1705610"/>
          </a:xfrm>
          <a:prstGeom prst="rect">
            <a:avLst/>
          </a:prstGeom>
        </p:spPr>
      </p:pic>
      <p:pic>
        <p:nvPicPr>
          <p:cNvPr id="14" name="图片 13"/>
          <p:cNvPicPr>
            <a:picLocks noChangeAspect="1"/>
          </p:cNvPicPr>
          <p:nvPr/>
        </p:nvPicPr>
        <p:blipFill>
          <a:blip r:embed="rId9"/>
          <a:stretch>
            <a:fillRect/>
          </a:stretch>
        </p:blipFill>
        <p:spPr>
          <a:xfrm>
            <a:off x="1322705" y="5046345"/>
            <a:ext cx="4420235" cy="1703070"/>
          </a:xfrm>
          <a:prstGeom prst="rect">
            <a:avLst/>
          </a:prstGeom>
        </p:spPr>
      </p:pic>
      <p:sp>
        <p:nvSpPr>
          <p:cNvPr id="17" name="矩形 16"/>
          <p:cNvSpPr/>
          <p:nvPr/>
        </p:nvSpPr>
        <p:spPr>
          <a:xfrm>
            <a:off x="3086735" y="1323340"/>
            <a:ext cx="1253490" cy="22288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2906395" y="1930400"/>
            <a:ext cx="1076960" cy="25717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2097405" y="2433955"/>
            <a:ext cx="1514475" cy="28765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1122045" y="3806190"/>
            <a:ext cx="1964055" cy="25400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1322705" y="5447665"/>
            <a:ext cx="3486785" cy="24511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4579620" y="5210810"/>
            <a:ext cx="1097915" cy="23749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8559800" y="415925"/>
            <a:ext cx="1156335" cy="22987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7980045" y="2187575"/>
            <a:ext cx="2183130" cy="22987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6823710" y="3195955"/>
            <a:ext cx="2477135" cy="33083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8953500" y="5210810"/>
            <a:ext cx="2157730" cy="33083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745490"/>
            <a:ext cx="12198350" cy="570738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28370" y="981075"/>
            <a:ext cx="10335895" cy="527494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295650" y="2118995"/>
            <a:ext cx="5600700" cy="261937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词表和</a:t>
            </a:r>
            <a:r>
              <a:rPr lang="en-US" altLang="zh-CN" sz="2800">
                <a:solidFill>
                  <a:schemeClr val="tx1"/>
                </a:solidFill>
                <a:effectLst>
                  <a:outerShdw blurRad="38100" dist="19050" dir="2700000" algn="tl" rotWithShape="0">
                    <a:schemeClr val="dk1">
                      <a:alpha val="40000"/>
                    </a:schemeClr>
                  </a:outerShdw>
                </a:effectLst>
              </a:rPr>
              <a:t>token</a:t>
            </a:r>
            <a:endParaRPr lang="en-US" alt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485515" y="95885"/>
            <a:ext cx="6304280" cy="666559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en-US" altLang="zh-CN" sz="2800">
                <a:solidFill>
                  <a:schemeClr val="tx1"/>
                </a:solidFill>
                <a:effectLst>
                  <a:outerShdw blurRad="38100" dist="19050" dir="2700000" algn="tl" rotWithShape="0">
                    <a:schemeClr val="dk1">
                      <a:alpha val="40000"/>
                    </a:schemeClr>
                  </a:outerShdw>
                </a:effectLst>
              </a:rPr>
              <a:t>token</a:t>
            </a:r>
            <a:r>
              <a:rPr lang="zh-CN" altLang="en-US" sz="2800">
                <a:solidFill>
                  <a:schemeClr val="tx1"/>
                </a:solidFill>
                <a:effectLst>
                  <a:outerShdw blurRad="38100" dist="19050" dir="2700000" algn="tl" rotWithShape="0">
                    <a:schemeClr val="dk1">
                      <a:alpha val="40000"/>
                    </a:schemeClr>
                  </a:outerShdw>
                </a:effectLst>
              </a:rPr>
              <a:t>转换</a:t>
            </a:r>
            <a:endParaRPr lang="zh-CN" altLang="en-US"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11225" y="1395730"/>
            <a:ext cx="10671810" cy="3784600"/>
          </a:xfrm>
          <a:prstGeom prst="rect">
            <a:avLst/>
          </a:prstGeom>
          <a:noFill/>
        </p:spPr>
        <p:txBody>
          <a:bodyPr wrap="square" rtlCol="0">
            <a:spAutoFit/>
          </a:bodyPr>
          <a:p>
            <a:pPr marL="285750" indent="-285750">
              <a:lnSpc>
                <a:spcPct val="150000"/>
              </a:lnSpc>
              <a:buFont typeface="Arial" panose="02080604020202020204" pitchFamily="34" charset="0"/>
              <a:buChar char="•"/>
            </a:pPr>
            <a:r>
              <a:rPr lang="zh-CN" altLang="en-US" sz="2000"/>
              <a:t>“男儿何不带吴钩，收取关山五十州。”共有16字。</a:t>
            </a:r>
            <a:endParaRPr lang="zh-CN" altLang="en-US" sz="2000"/>
          </a:p>
          <a:p>
            <a:pPr lvl="1" indent="0">
              <a:lnSpc>
                <a:spcPct val="150000"/>
              </a:lnSpc>
              <a:buFont typeface="Arial" panose="02080604020202020204" pitchFamily="34" charset="0"/>
              <a:buNone/>
            </a:pPr>
            <a:r>
              <a:rPr lang="zh-CN" altLang="en-US" sz="2000"/>
              <a:t>Chinese</a:t>
            </a:r>
            <a:r>
              <a:rPr lang="en-US" altLang="zh-CN" sz="2000"/>
              <a:t>-</a:t>
            </a:r>
            <a:r>
              <a:rPr lang="zh-CN" altLang="en-US" sz="2000"/>
              <a:t>LLaMA分词为14个token：</a:t>
            </a:r>
            <a:endParaRPr lang="zh-CN" altLang="en-US" sz="2000"/>
          </a:p>
          <a:p>
            <a:pPr lvl="1" indent="0">
              <a:lnSpc>
                <a:spcPct val="150000"/>
              </a:lnSpc>
              <a:buFont typeface="Arial" panose="02080604020202020204" pitchFamily="34" charset="0"/>
              <a:buNone/>
            </a:pPr>
            <a:r>
              <a:rPr lang="zh-CN" altLang="en-US" sz="2000"/>
              <a:t>[ '男', '儿', '何', '不', '带', '吴', '钩', '，', '收取', '关', '山', '五十', '州', '。']</a:t>
            </a:r>
            <a:endParaRPr lang="zh-CN" altLang="en-US" sz="2000"/>
          </a:p>
          <a:p>
            <a:pPr>
              <a:lnSpc>
                <a:spcPct val="150000"/>
              </a:lnSpc>
            </a:pPr>
            <a:endParaRPr lang="zh-CN" altLang="en-US" sz="2000"/>
          </a:p>
          <a:p>
            <a:pPr marL="285750" indent="-285750">
              <a:lnSpc>
                <a:spcPct val="150000"/>
              </a:lnSpc>
              <a:buFont typeface="Arial" panose="02080604020202020204" pitchFamily="34" charset="0"/>
              <a:buChar char="•"/>
            </a:pPr>
            <a:r>
              <a:rPr lang="zh-CN" altLang="en-US" sz="2000"/>
              <a:t>“杂申椒与菌桂兮，岂维纫夫蕙茝。”有15字。</a:t>
            </a:r>
            <a:endParaRPr lang="zh-CN" altLang="en-US" sz="2000"/>
          </a:p>
          <a:p>
            <a:pPr lvl="1" indent="0">
              <a:lnSpc>
                <a:spcPct val="150000"/>
              </a:lnSpc>
              <a:buFont typeface="Arial" panose="02080604020202020204" pitchFamily="34" charset="0"/>
              <a:buNone/>
            </a:pPr>
            <a:r>
              <a:rPr lang="zh-CN" altLang="en-US" sz="2000"/>
              <a:t>Chinese</a:t>
            </a:r>
            <a:r>
              <a:rPr lang="en-US" altLang="zh-CN" sz="2000"/>
              <a:t>-</a:t>
            </a:r>
            <a:r>
              <a:rPr lang="zh-CN" altLang="en-US" sz="2000"/>
              <a:t>LLaMA分词为17个token：</a:t>
            </a:r>
            <a:endParaRPr lang="zh-CN" altLang="en-US" sz="2000"/>
          </a:p>
          <a:p>
            <a:pPr lvl="1" indent="0">
              <a:lnSpc>
                <a:spcPct val="150000"/>
              </a:lnSpc>
              <a:buFont typeface="Arial" panose="02080604020202020204" pitchFamily="34" charset="0"/>
              <a:buNone/>
            </a:pPr>
            <a:r>
              <a:rPr lang="zh-CN" altLang="en-US" sz="2000"/>
              <a:t>[ '杂', '申', '椒', '与', '菌', '桂', '兮', '，', '岂', '维', '纫', '夫', '蕙', '&lt;0xE8&gt;', '&lt;0x8C&gt;', '&lt;0x9D&gt;', '。'] </a:t>
            </a:r>
            <a:endParaRPr lang="zh-CN" altLang="en-US" sz="2000"/>
          </a:p>
          <a:p>
            <a:pPr>
              <a:lnSpc>
                <a:spcPct val="150000"/>
              </a:lnSpc>
            </a:pPr>
            <a:endParaRPr lang="zh-CN" altLang="en-US" sz="2000"/>
          </a:p>
        </p:txBody>
      </p:sp>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中文的</a:t>
            </a:r>
            <a:r>
              <a:rPr lang="en-US" altLang="zh-CN" sz="2800">
                <a:solidFill>
                  <a:schemeClr val="tx1"/>
                </a:solidFill>
                <a:effectLst>
                  <a:outerShdw blurRad="38100" dist="19050" dir="2700000" algn="tl" rotWithShape="0">
                    <a:schemeClr val="dk1">
                      <a:alpha val="40000"/>
                    </a:schemeClr>
                  </a:outerShdw>
                </a:effectLst>
              </a:rPr>
              <a:t>token</a:t>
            </a:r>
            <a:endParaRPr lang="en-US" alt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9720" y="1609725"/>
            <a:ext cx="11591925" cy="3638550"/>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sz="2800">
                <a:solidFill>
                  <a:schemeClr val="tx1"/>
                </a:solidFill>
                <a:effectLst>
                  <a:outerShdw blurRad="38100" dist="19050" dir="2700000" algn="tl" rotWithShape="0">
                    <a:schemeClr val="dk1">
                      <a:alpha val="40000"/>
                    </a:schemeClr>
                  </a:outerShdw>
                </a:effectLst>
              </a:rPr>
              <a:t>如何训练</a:t>
            </a:r>
            <a:endParaRPr 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04495" y="1729740"/>
            <a:ext cx="11382375" cy="2524125"/>
          </a:xfrm>
          <a:prstGeom prst="rect">
            <a:avLst/>
          </a:prstGeom>
        </p:spPr>
      </p:pic>
      <p:pic>
        <p:nvPicPr>
          <p:cNvPr id="2" name="图片 1"/>
          <p:cNvPicPr>
            <a:picLocks noChangeAspect="1"/>
          </p:cNvPicPr>
          <p:nvPr/>
        </p:nvPicPr>
        <p:blipFill>
          <a:blip r:embed="rId2"/>
          <a:stretch>
            <a:fillRect/>
          </a:stretch>
        </p:blipFill>
        <p:spPr>
          <a:xfrm>
            <a:off x="7452995" y="4846955"/>
            <a:ext cx="4333875" cy="111442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sz="2800">
                <a:solidFill>
                  <a:schemeClr val="tx1"/>
                </a:solidFill>
                <a:effectLst>
                  <a:outerShdw blurRad="38100" dist="19050" dir="2700000" algn="tl" rotWithShape="0">
                    <a:schemeClr val="dk1">
                      <a:alpha val="40000"/>
                    </a:schemeClr>
                  </a:outerShdw>
                </a:effectLst>
              </a:rPr>
              <a:t>如何训练</a:t>
            </a:r>
            <a:endParaRPr 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98780" y="0"/>
            <a:ext cx="10898505" cy="685863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980565" y="461010"/>
            <a:ext cx="7623175" cy="61842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Shape 192"/>
          <p:cNvSpPr txBox="1"/>
          <p:nvPr/>
        </p:nvSpPr>
        <p:spPr>
          <a:xfrm>
            <a:off x="592600" y="294867"/>
            <a:ext cx="11006799" cy="673100"/>
          </a:xfrm>
          <a:prstGeom prst="rect">
            <a:avLst/>
          </a:prstGeom>
          <a:noFill/>
          <a:ln>
            <a:noFill/>
          </a:ln>
        </p:spPr>
        <p:txBody>
          <a:bodyPr lIns="121900" tIns="121900" rIns="121900" bIns="121900" anchor="t" anchorCtr="0">
            <a:spAutoFit/>
          </a:bodyPr>
          <a:lstStyle/>
          <a:p>
            <a:pPr lvl="0" rtl="0">
              <a:spcBef>
                <a:spcPts val="0"/>
              </a:spcBef>
              <a:buNone/>
            </a:pPr>
            <a:r>
              <a:rPr lang="en-US" altLang="zh-CN"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GoogLeNet</a:t>
            </a:r>
            <a:endParaRPr lang="en-US" altLang="zh-CN"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pic>
        <p:nvPicPr>
          <p:cNvPr id="193" name="Shape 193"/>
          <p:cNvPicPr preferRelativeResize="0"/>
          <p:nvPr/>
        </p:nvPicPr>
        <p:blipFill>
          <a:blip r:embed="rId1"/>
          <a:stretch>
            <a:fillRect/>
          </a:stretch>
        </p:blipFill>
        <p:spPr>
          <a:xfrm>
            <a:off x="0" y="1275715"/>
            <a:ext cx="12087860" cy="3594100"/>
          </a:xfrm>
          <a:prstGeom prst="rect">
            <a:avLst/>
          </a:prstGeom>
          <a:noFill/>
          <a:ln>
            <a:noFill/>
          </a:ln>
        </p:spPr>
      </p:pic>
      <p:sp>
        <p:nvSpPr>
          <p:cNvPr id="194" name="Shape 194"/>
          <p:cNvSpPr txBox="1"/>
          <p:nvPr/>
        </p:nvSpPr>
        <p:spPr>
          <a:xfrm>
            <a:off x="9470357" y="4869878"/>
            <a:ext cx="2129199" cy="1719580"/>
          </a:xfrm>
          <a:prstGeom prst="rect">
            <a:avLst/>
          </a:prstGeom>
          <a:noFill/>
          <a:ln w="38100" cap="flat">
            <a:solidFill>
              <a:srgbClr val="B7B7B7"/>
            </a:solidFill>
            <a:prstDash val="solid"/>
            <a:round/>
            <a:headEnd type="none" w="med" len="med"/>
            <a:tailEnd type="none" w="med" len="med"/>
          </a:ln>
        </p:spPr>
        <p:txBody>
          <a:bodyPr lIns="121900" tIns="121900" rIns="121900" bIns="121900" anchor="t" anchorCtr="0">
            <a:spAutoFit/>
          </a:bodyPr>
          <a:lstStyle/>
          <a:p>
            <a:pPr lvl="0" rtl="0">
              <a:spcBef>
                <a:spcPts val="0"/>
              </a:spcBef>
              <a:buNone/>
            </a:pPr>
            <a:r>
              <a:rPr lang="zh-CN" altLang="en-GB" sz="2400" b="1">
                <a:solidFill>
                  <a:srgbClr val="0000FF"/>
                </a:solidFill>
              </a:rPr>
              <a:t>卷积层</a:t>
            </a:r>
            <a:endParaRPr lang="en-GB" sz="2400" b="1">
              <a:solidFill>
                <a:srgbClr val="0000FF"/>
              </a:solidFill>
            </a:endParaRPr>
          </a:p>
          <a:p>
            <a:pPr lvl="0" rtl="0">
              <a:spcBef>
                <a:spcPts val="0"/>
              </a:spcBef>
              <a:buNone/>
            </a:pPr>
            <a:r>
              <a:rPr lang="zh-CN" altLang="en-GB" sz="2400" b="1">
                <a:solidFill>
                  <a:srgbClr val="FF0000"/>
                </a:solidFill>
              </a:rPr>
              <a:t>池化层</a:t>
            </a:r>
            <a:endParaRPr lang="en-GB" sz="2400" b="1">
              <a:solidFill>
                <a:srgbClr val="FF0000"/>
              </a:solidFill>
            </a:endParaRPr>
          </a:p>
          <a:p>
            <a:pPr lvl="0" rtl="0">
              <a:spcBef>
                <a:spcPts val="0"/>
              </a:spcBef>
              <a:buNone/>
            </a:pPr>
            <a:r>
              <a:rPr lang="en-GB" sz="2400" b="1">
                <a:solidFill>
                  <a:srgbClr val="F1C232"/>
                </a:solidFill>
              </a:rPr>
              <a:t>Softmax</a:t>
            </a:r>
            <a:endParaRPr lang="en-GB" sz="2400" b="1">
              <a:solidFill>
                <a:srgbClr val="F1C232"/>
              </a:solidFill>
            </a:endParaRPr>
          </a:p>
          <a:p>
            <a:pPr lvl="0" rtl="0">
              <a:spcBef>
                <a:spcPts val="0"/>
              </a:spcBef>
              <a:buNone/>
            </a:pPr>
            <a:r>
              <a:rPr lang="zh-CN" altLang="en-GB" sz="2400" b="1">
                <a:solidFill>
                  <a:srgbClr val="38761D"/>
                </a:solidFill>
              </a:rPr>
              <a:t>其他</a:t>
            </a:r>
            <a:endParaRPr lang="zh-CN" altLang="en-GB" sz="2400" b="1">
              <a:solidFill>
                <a:srgbClr val="38761D"/>
              </a:solidFill>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41805" y="1538605"/>
            <a:ext cx="8821420" cy="4523105"/>
          </a:xfrm>
          <a:prstGeom prst="rect">
            <a:avLst/>
          </a:prstGeom>
          <a:noFill/>
        </p:spPr>
        <p:txBody>
          <a:bodyPr wrap="square" rtlCol="0">
            <a:spAutoFit/>
          </a:bodyPr>
          <a:p>
            <a:pPr>
              <a:lnSpc>
                <a:spcPct val="120000"/>
              </a:lnSpc>
              <a:spcBef>
                <a:spcPts val="0"/>
              </a:spcBef>
              <a:spcAft>
                <a:spcPts val="0"/>
              </a:spcAft>
            </a:pPr>
            <a:r>
              <a:rPr lang="zh-CN" altLang="en-US" sz="2000"/>
              <a:t>GPT-3 在共计 300B 的 token 上进行训练，其中 60% 来自经过筛选的 Common Crawl，其它则来自：webtext2（用于训练 GPT-2 的语料库），Books1，Books2 和维基百科。</a:t>
            </a:r>
            <a:endParaRPr lang="zh-CN" altLang="en-US" sz="2000"/>
          </a:p>
          <a:p>
            <a:pPr>
              <a:lnSpc>
                <a:spcPct val="120000"/>
              </a:lnSpc>
              <a:spcBef>
                <a:spcPts val="0"/>
              </a:spcBef>
              <a:spcAft>
                <a:spcPts val="0"/>
              </a:spcAft>
            </a:pPr>
            <a:endParaRPr lang="zh-CN" altLang="en-US" sz="2000"/>
          </a:p>
          <a:p>
            <a:pPr>
              <a:lnSpc>
                <a:spcPct val="120000"/>
              </a:lnSpc>
              <a:spcBef>
                <a:spcPts val="0"/>
              </a:spcBef>
              <a:spcAft>
                <a:spcPts val="0"/>
              </a:spcAft>
            </a:pPr>
            <a:r>
              <a:rPr lang="zh-CN" altLang="en-US" sz="2000"/>
              <a:t>数据处理的三个难点：</a:t>
            </a:r>
            <a:endParaRPr lang="zh-CN" altLang="en-US" sz="2000"/>
          </a:p>
          <a:p>
            <a:pPr marL="342900" indent="-342900">
              <a:lnSpc>
                <a:spcPct val="120000"/>
              </a:lnSpc>
              <a:spcBef>
                <a:spcPts val="0"/>
              </a:spcBef>
              <a:spcAft>
                <a:spcPts val="0"/>
              </a:spcAft>
              <a:buAutoNum type="arabicPeriod"/>
            </a:pPr>
            <a:r>
              <a:rPr lang="en-US" altLang="zh-CN" sz="2000"/>
              <a:t>一个具有良好性能的用于</a:t>
            </a:r>
            <a:r>
              <a:rPr lang="en-US" altLang="zh-CN" sz="2000" b="1"/>
              <a:t>筛选低质量数据</a:t>
            </a:r>
            <a:r>
              <a:rPr lang="en-US" altLang="zh-CN" sz="2000"/>
              <a:t>的分类器。一个用更少但质量更高的数据集训练的预训练模型，可以在性能上超过另一个用更多的混合质量数据集训练的模型。</a:t>
            </a:r>
            <a:endParaRPr lang="en-US" altLang="zh-CN" sz="2000"/>
          </a:p>
          <a:p>
            <a:pPr marL="342900" indent="-342900">
              <a:lnSpc>
                <a:spcPct val="120000"/>
              </a:lnSpc>
              <a:spcBef>
                <a:spcPts val="0"/>
              </a:spcBef>
              <a:spcAft>
                <a:spcPts val="0"/>
              </a:spcAft>
              <a:buAutoNum type="arabicPeriod"/>
            </a:pPr>
            <a:r>
              <a:rPr lang="en-US" altLang="zh-CN" sz="2000" b="1"/>
              <a:t>预训练数据集的去重</a:t>
            </a:r>
            <a:r>
              <a:rPr lang="en-US" altLang="zh-CN" sz="2000"/>
              <a:t>。去重有助于避免预训练模型多次面对相同的数据后记住它们或者在其上过拟合，因此有助于提高模型的泛化能力。</a:t>
            </a:r>
            <a:endParaRPr lang="en-US" altLang="zh-CN" sz="2000"/>
          </a:p>
          <a:p>
            <a:pPr marL="342900" indent="-342900">
              <a:lnSpc>
                <a:spcPct val="120000"/>
              </a:lnSpc>
              <a:spcBef>
                <a:spcPts val="0"/>
              </a:spcBef>
              <a:spcAft>
                <a:spcPts val="0"/>
              </a:spcAft>
              <a:buAutoNum type="arabicPeriod"/>
            </a:pPr>
            <a:r>
              <a:rPr lang="en-US" altLang="zh-CN" sz="2000" b="1"/>
              <a:t>预训练数据集的多样性</a:t>
            </a:r>
            <a:r>
              <a:rPr lang="en-US" altLang="zh-CN" sz="2000"/>
              <a:t>，包括领域多样性、格式多样性（例如：文本、代码和表格）和语言多样性。</a:t>
            </a:r>
            <a:endParaRPr lang="en-US" altLang="zh-CN" sz="2000"/>
          </a:p>
        </p:txBody>
      </p:sp>
      <p:sp>
        <p:nvSpPr>
          <p:cNvPr id="8" name="文本框 7"/>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数据集很重要！</a:t>
            </a:r>
            <a:endParaRPr lang="zh-CN" altLang="en-US" sz="2800">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8821420" y="6551295"/>
            <a:ext cx="3370580" cy="306705"/>
          </a:xfrm>
          <a:prstGeom prst="rect">
            <a:avLst/>
          </a:prstGeom>
          <a:noFill/>
        </p:spPr>
        <p:txBody>
          <a:bodyPr wrap="square" rtlCol="0">
            <a:spAutoFit/>
          </a:bodyPr>
          <a:p>
            <a:pPr algn="r"/>
            <a:r>
              <a:rPr lang="zh-CN" altLang="en-US" sz="1400" i="1">
                <a:solidFill>
                  <a:schemeClr val="bg1">
                    <a:lumMod val="50000"/>
                  </a:schemeClr>
                </a:solidFill>
              </a:rPr>
              <a:t>原文：https://jingfengyang.github.io/gpt</a:t>
            </a:r>
            <a:endParaRPr lang="zh-CN" altLang="en-US" sz="1400" i="1">
              <a:solidFill>
                <a:schemeClr val="bg1">
                  <a:lumMod val="50000"/>
                </a:schemeClr>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62025" y="0"/>
            <a:ext cx="8907780" cy="685863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14680" y="592455"/>
            <a:ext cx="10022840" cy="601408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940435" y="0"/>
            <a:ext cx="9199245" cy="6873875"/>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221865" y="0"/>
            <a:ext cx="7400925" cy="685800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标题 1"/>
          <p:cNvSpPr>
            <a:spLocks noGrp="1"/>
          </p:cNvSpPr>
          <p:nvPr/>
        </p:nvSpPr>
        <p:spPr>
          <a:xfrm>
            <a:off x="717630" y="295910"/>
            <a:ext cx="107542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LLM </a:t>
            </a:r>
            <a:r>
              <a:rPr lang="zh-CN" altLang="en-US" sz="3600" dirty="0"/>
              <a:t>的应用</a:t>
            </a:r>
            <a:endParaRPr lang="zh-CN" altLang="en-US" sz="3600" dirty="0"/>
          </a:p>
        </p:txBody>
      </p:sp>
      <p:pic>
        <p:nvPicPr>
          <p:cNvPr id="3" name="图片 2"/>
          <p:cNvPicPr>
            <a:picLocks noChangeAspect="1"/>
          </p:cNvPicPr>
          <p:nvPr/>
        </p:nvPicPr>
        <p:blipFill>
          <a:blip r:embed="rId1"/>
          <a:stretch>
            <a:fillRect/>
          </a:stretch>
        </p:blipFill>
        <p:spPr>
          <a:xfrm>
            <a:off x="1833245" y="2135505"/>
            <a:ext cx="8524875" cy="387667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717630" y="295910"/>
            <a:ext cx="107542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t>ChatGPT</a:t>
            </a:r>
            <a:r>
              <a:rPr lang="en-US" altLang="zh-CN" sz="3600" dirty="0"/>
              <a:t>: RLHF </a:t>
            </a:r>
            <a:r>
              <a:rPr lang="zh-CN" altLang="en-US" sz="3600" dirty="0"/>
              <a:t>使用人类反馈的强化学习</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endParaRPr lang="en-US" altLang="zh-CN" sz="2800" dirty="0"/>
          </a:p>
        </p:txBody>
      </p:sp>
      <p:pic>
        <p:nvPicPr>
          <p:cNvPr id="4" name="图片 3"/>
          <p:cNvPicPr>
            <a:picLocks noChangeAspect="1"/>
          </p:cNvPicPr>
          <p:nvPr>
            <p:custDataLst>
              <p:tags r:id="rId1"/>
            </p:custDataLst>
          </p:nvPr>
        </p:nvPicPr>
        <p:blipFill>
          <a:blip r:embed="rId2"/>
          <a:stretch>
            <a:fillRect/>
          </a:stretch>
        </p:blipFill>
        <p:spPr>
          <a:xfrm>
            <a:off x="1600525" y="1381760"/>
            <a:ext cx="8739344" cy="4974847"/>
          </a:xfrm>
          <a:prstGeom prst="rect">
            <a:avLst/>
          </a:prstGeom>
        </p:spPr>
      </p:pic>
    </p:spTree>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356076" y="1702506"/>
            <a:ext cx="6690449" cy="1803667"/>
          </a:xfrm>
          <a:prstGeom prst="rect">
            <a:avLst/>
          </a:prstGeom>
        </p:spPr>
      </p:pic>
      <p:pic>
        <p:nvPicPr>
          <p:cNvPr id="11" name="Picture 10"/>
          <p:cNvPicPr>
            <a:picLocks noChangeAspect="1"/>
          </p:cNvPicPr>
          <p:nvPr/>
        </p:nvPicPr>
        <p:blipFill>
          <a:blip r:embed="rId2"/>
          <a:stretch>
            <a:fillRect/>
          </a:stretch>
        </p:blipFill>
        <p:spPr>
          <a:xfrm>
            <a:off x="356076" y="3506173"/>
            <a:ext cx="6627406" cy="1780893"/>
          </a:xfrm>
          <a:prstGeom prst="rect">
            <a:avLst/>
          </a:prstGeom>
        </p:spPr>
      </p:pic>
      <p:pic>
        <p:nvPicPr>
          <p:cNvPr id="22" name="Picture 21"/>
          <p:cNvPicPr>
            <a:picLocks noChangeAspect="1"/>
          </p:cNvPicPr>
          <p:nvPr/>
        </p:nvPicPr>
        <p:blipFill>
          <a:blip r:embed="rId3"/>
          <a:stretch>
            <a:fillRect/>
          </a:stretch>
        </p:blipFill>
        <p:spPr>
          <a:xfrm>
            <a:off x="6048251" y="1887701"/>
            <a:ext cx="5664836" cy="2869416"/>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10590" y="330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Kosmos-1: </a:t>
            </a:r>
            <a:r>
              <a:rPr lang="zh-CN" altLang="en-US" sz="3600" dirty="0"/>
              <a:t>多模态大语言模型</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7" name="图片 6"/>
          <p:cNvPicPr>
            <a:picLocks noChangeAspect="1"/>
          </p:cNvPicPr>
          <p:nvPr>
            <p:custDataLst>
              <p:tags r:id="rId1"/>
            </p:custDataLst>
          </p:nvPr>
        </p:nvPicPr>
        <p:blipFill>
          <a:blip r:embed="rId2"/>
          <a:stretch>
            <a:fillRect/>
          </a:stretch>
        </p:blipFill>
        <p:spPr>
          <a:xfrm>
            <a:off x="3163570" y="1384935"/>
            <a:ext cx="5865495" cy="5235575"/>
          </a:xfrm>
          <a:prstGeom prst="rect">
            <a:avLst/>
          </a:prstGeom>
        </p:spPr>
      </p:pic>
    </p:spTree>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330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t>PaLM</a:t>
            </a:r>
            <a:r>
              <a:rPr lang="en-US" altLang="zh-CN" sz="3600" dirty="0"/>
              <a:t>-E: </a:t>
            </a:r>
            <a:r>
              <a:rPr lang="zh-CN" altLang="en-US" sz="3600" dirty="0"/>
              <a:t>多模态可视化语言模型</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6" name="图片 5"/>
          <p:cNvPicPr>
            <a:picLocks noChangeAspect="1"/>
          </p:cNvPicPr>
          <p:nvPr>
            <p:custDataLst>
              <p:tags r:id="rId1"/>
            </p:custDataLst>
          </p:nvPr>
        </p:nvPicPr>
        <p:blipFill>
          <a:blip r:embed="rId2"/>
          <a:stretch>
            <a:fillRect/>
          </a:stretch>
        </p:blipFill>
        <p:spPr>
          <a:xfrm>
            <a:off x="2057400" y="1417320"/>
            <a:ext cx="8077200" cy="4701540"/>
          </a:xfrm>
          <a:prstGeom prst="rect">
            <a:avLst/>
          </a:prstGeom>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09750" y="1971675"/>
            <a:ext cx="8572500" cy="2914650"/>
          </a:xfrm>
          <a:prstGeom prst="rect">
            <a:avLst/>
          </a:prstGeom>
        </p:spPr>
      </p:pic>
      <p:sp>
        <p:nvSpPr>
          <p:cNvPr id="192" name="Shape 192"/>
          <p:cNvSpPr txBox="1"/>
          <p:nvPr/>
        </p:nvSpPr>
        <p:spPr>
          <a:xfrm>
            <a:off x="592600" y="294867"/>
            <a:ext cx="11006799" cy="673100"/>
          </a:xfrm>
          <a:prstGeom prst="rect">
            <a:avLst/>
          </a:prstGeom>
          <a:noFill/>
          <a:ln>
            <a:noFill/>
          </a:ln>
        </p:spPr>
        <p:txBody>
          <a:bodyPr lIns="121900" tIns="121900" rIns="121900" bIns="121900" anchor="t" anchorCtr="0">
            <a:spAutoFit/>
          </a:bodyPr>
          <a:p>
            <a:pPr lvl="0" rtl="0">
              <a:spcBef>
                <a:spcPts val="0"/>
              </a:spcBef>
              <a:buNone/>
            </a:pPr>
            <a:r>
              <a:rPr lang="zh-CN" altLang="en-GB"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目前还是初级阶段</a:t>
            </a:r>
            <a:endParaRPr lang="zh-CN" altLang="en-GB"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46785" y="3689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Visual </a:t>
            </a:r>
            <a:r>
              <a:rPr lang="en-US" altLang="zh-CN" sz="3600" dirty="0" err="1"/>
              <a:t>ChatGPT</a:t>
            </a:r>
            <a:r>
              <a:rPr lang="en-US" altLang="zh-CN" sz="3600" dirty="0"/>
              <a:t>: </a:t>
            </a:r>
            <a:r>
              <a:rPr lang="zh-CN" altLang="en-US" sz="3600" dirty="0"/>
              <a:t>大语言模型</a:t>
            </a:r>
            <a:r>
              <a:rPr lang="en-US" altLang="zh-CN" sz="3600" dirty="0"/>
              <a:t> + </a:t>
            </a:r>
            <a:r>
              <a:rPr lang="zh-CN" altLang="en-US" sz="3600" dirty="0"/>
              <a:t>视觉模型</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7" name="图片 6"/>
          <p:cNvPicPr>
            <a:picLocks noChangeAspect="1"/>
          </p:cNvPicPr>
          <p:nvPr>
            <p:custDataLst>
              <p:tags r:id="rId1"/>
            </p:custDataLst>
          </p:nvPr>
        </p:nvPicPr>
        <p:blipFill>
          <a:blip r:embed="rId2"/>
          <a:stretch>
            <a:fillRect/>
          </a:stretch>
        </p:blipFill>
        <p:spPr>
          <a:xfrm>
            <a:off x="2939415" y="1472565"/>
            <a:ext cx="6125845" cy="5049520"/>
          </a:xfrm>
          <a:prstGeom prst="rect">
            <a:avLst/>
          </a:prstGeom>
        </p:spPr>
      </p:pic>
    </p:spTree>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3968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Galactica: </a:t>
            </a:r>
            <a:r>
              <a:rPr lang="zh-CN" altLang="en-US" sz="3600" dirty="0"/>
              <a:t>语言模型</a:t>
            </a:r>
            <a:r>
              <a:rPr lang="en-US" altLang="zh-CN" sz="3600" dirty="0"/>
              <a:t> + </a:t>
            </a:r>
            <a:r>
              <a:rPr lang="zh-CN" altLang="en-US" sz="3600" dirty="0"/>
              <a:t>科研数据</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6" name="图片 5"/>
          <p:cNvPicPr>
            <a:picLocks noChangeAspect="1"/>
          </p:cNvPicPr>
          <p:nvPr>
            <p:custDataLst>
              <p:tags r:id="rId1"/>
            </p:custDataLst>
          </p:nvPr>
        </p:nvPicPr>
        <p:blipFill>
          <a:blip r:embed="rId2"/>
          <a:stretch>
            <a:fillRect/>
          </a:stretch>
        </p:blipFill>
        <p:spPr>
          <a:xfrm>
            <a:off x="2132965" y="1722755"/>
            <a:ext cx="8162290" cy="4138930"/>
          </a:xfrm>
          <a:prstGeom prst="rect">
            <a:avLst/>
          </a:prstGeom>
        </p:spPr>
      </p:pic>
    </p:spTree>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10600" y="5558155"/>
            <a:ext cx="2743200" cy="365125"/>
          </a:xfrm>
        </p:spPr>
        <p:txBody>
          <a:bodyPr/>
          <a:lstStyle/>
          <a:p>
            <a:fld id="{49AE70B2-8BF9-45C0-BB95-33D1B9D3A854}" type="slidenum">
              <a:rPr lang="zh-CN" altLang="en-US" smtClean="0"/>
            </a:fld>
            <a:endParaRPr lang="zh-CN" altLang="en-US"/>
          </a:p>
        </p:txBody>
      </p:sp>
      <p:sp>
        <p:nvSpPr>
          <p:cNvPr id="5" name="标题 1"/>
          <p:cNvSpPr>
            <a:spLocks noGrp="1"/>
          </p:cNvSpPr>
          <p:nvPr/>
        </p:nvSpPr>
        <p:spPr>
          <a:xfrm>
            <a:off x="829310" y="4470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3" name="文本框 2"/>
          <p:cNvSpPr txBox="1"/>
          <p:nvPr/>
        </p:nvSpPr>
        <p:spPr>
          <a:xfrm>
            <a:off x="956310" y="855980"/>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10" name="Picture 9"/>
          <p:cNvPicPr>
            <a:picLocks noChangeAspect="1"/>
          </p:cNvPicPr>
          <p:nvPr/>
        </p:nvPicPr>
        <p:blipFill>
          <a:blip r:embed="rId1"/>
          <a:stretch>
            <a:fillRect/>
          </a:stretch>
        </p:blipFill>
        <p:spPr>
          <a:xfrm>
            <a:off x="7581580" y="1017810"/>
            <a:ext cx="3775773" cy="2756314"/>
          </a:xfrm>
          <a:prstGeom prst="rect">
            <a:avLst/>
          </a:prstGeom>
        </p:spPr>
      </p:pic>
      <p:pic>
        <p:nvPicPr>
          <p:cNvPr id="12" name="Picture 11"/>
          <p:cNvPicPr>
            <a:picLocks noChangeAspect="1"/>
          </p:cNvPicPr>
          <p:nvPr/>
        </p:nvPicPr>
        <p:blipFill>
          <a:blip r:embed="rId2"/>
          <a:stretch>
            <a:fillRect/>
          </a:stretch>
        </p:blipFill>
        <p:spPr>
          <a:xfrm>
            <a:off x="4213938" y="974262"/>
            <a:ext cx="3476647" cy="2756314"/>
          </a:xfrm>
          <a:prstGeom prst="rect">
            <a:avLst/>
          </a:prstGeom>
        </p:spPr>
      </p:pic>
      <p:pic>
        <p:nvPicPr>
          <p:cNvPr id="16" name="Picture 15"/>
          <p:cNvPicPr>
            <a:picLocks noChangeAspect="1"/>
          </p:cNvPicPr>
          <p:nvPr/>
        </p:nvPicPr>
        <p:blipFill>
          <a:blip r:embed="rId3"/>
          <a:stretch>
            <a:fillRect/>
          </a:stretch>
        </p:blipFill>
        <p:spPr>
          <a:xfrm>
            <a:off x="699498" y="974262"/>
            <a:ext cx="3514833" cy="5085543"/>
          </a:xfrm>
          <a:prstGeom prst="rect">
            <a:avLst/>
          </a:prstGeom>
        </p:spPr>
      </p:pic>
      <p:pic>
        <p:nvPicPr>
          <p:cNvPr id="18" name="Picture 17"/>
          <p:cNvPicPr>
            <a:picLocks noChangeAspect="1"/>
          </p:cNvPicPr>
          <p:nvPr/>
        </p:nvPicPr>
        <p:blipFill>
          <a:blip r:embed="rId4"/>
          <a:stretch>
            <a:fillRect/>
          </a:stretch>
        </p:blipFill>
        <p:spPr>
          <a:xfrm>
            <a:off x="4213938" y="3704327"/>
            <a:ext cx="7102827" cy="2336333"/>
          </a:xfrm>
          <a:prstGeom prst="rect">
            <a:avLst/>
          </a:prstGeom>
        </p:spPr>
      </p:pic>
    </p:spTree>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16735" y="701675"/>
            <a:ext cx="8714105" cy="5187315"/>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82470" y="639445"/>
            <a:ext cx="8806180" cy="572071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27835" y="764540"/>
            <a:ext cx="8867775" cy="3543300"/>
          </a:xfrm>
          <a:prstGeom prst="rect">
            <a:avLst/>
          </a:prstGeom>
        </p:spPr>
      </p:pic>
      <p:pic>
        <p:nvPicPr>
          <p:cNvPr id="4" name="图片 3"/>
          <p:cNvPicPr>
            <a:picLocks noChangeAspect="1"/>
          </p:cNvPicPr>
          <p:nvPr/>
        </p:nvPicPr>
        <p:blipFill>
          <a:blip r:embed="rId2"/>
          <a:stretch>
            <a:fillRect/>
          </a:stretch>
        </p:blipFill>
        <p:spPr>
          <a:xfrm>
            <a:off x="1818005" y="4307840"/>
            <a:ext cx="5840095" cy="2153920"/>
          </a:xfrm>
          <a:prstGeom prst="rect">
            <a:avLst/>
          </a:prstGeom>
        </p:spPr>
      </p:pic>
      <p:sp>
        <p:nvSpPr>
          <p:cNvPr id="9" name="标题 1"/>
          <p:cNvSpPr>
            <a:spLocks noGrp="1"/>
          </p:cNvSpPr>
          <p:nvPr/>
        </p:nvSpPr>
        <p:spPr>
          <a:xfrm>
            <a:off x="956310" y="568325"/>
            <a:ext cx="10022205" cy="126936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t>多轮对话</a:t>
            </a:r>
            <a:endParaRPr lang="zh-CN" altLang="en-US" sz="32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568325"/>
            <a:ext cx="427736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a:t>潜在应用领域</a:t>
            </a:r>
            <a:endParaRPr lang="zh-CN" altLang="en-US" sz="3600"/>
          </a:p>
        </p:txBody>
      </p:sp>
      <p:sp>
        <p:nvSpPr>
          <p:cNvPr id="3" name="文本框 2"/>
          <p:cNvSpPr txBox="1"/>
          <p:nvPr/>
        </p:nvSpPr>
        <p:spPr>
          <a:xfrm>
            <a:off x="4032250" y="1694815"/>
            <a:ext cx="5178425" cy="4424045"/>
          </a:xfrm>
          <a:prstGeom prst="rect">
            <a:avLst/>
          </a:prstGeom>
          <a:noFill/>
        </p:spPr>
        <p:txBody>
          <a:bodyPr wrap="square" rtlCol="0">
            <a:noAutofit/>
          </a:bodyPr>
          <a:lstStyle/>
          <a:p>
            <a:pPr marL="457200" indent="-457200">
              <a:lnSpc>
                <a:spcPct val="150000"/>
              </a:lnSpc>
              <a:buFont typeface="Arial" panose="02080604020202020204" pitchFamily="34" charset="0"/>
              <a:buChar char="•"/>
            </a:pPr>
            <a:r>
              <a:rPr lang="zh-CN" altLang="en-US" sz="2800" dirty="0"/>
              <a:t>教育</a:t>
            </a:r>
            <a:endParaRPr lang="en-US" altLang="zh-CN" sz="2800" dirty="0"/>
          </a:p>
          <a:p>
            <a:pPr marL="457200" indent="-457200">
              <a:lnSpc>
                <a:spcPct val="150000"/>
              </a:lnSpc>
              <a:buFont typeface="Arial" panose="02080604020202020204" pitchFamily="34" charset="0"/>
              <a:buChar char="•"/>
            </a:pPr>
            <a:r>
              <a:rPr lang="zh-CN" altLang="en-US" sz="2800" dirty="0"/>
              <a:t>客服</a:t>
            </a:r>
            <a:r>
              <a:rPr lang="en-US" altLang="zh-CN" sz="2800" dirty="0"/>
              <a:t> / </a:t>
            </a:r>
            <a:r>
              <a:rPr lang="zh-CN" altLang="en-US" sz="2800" dirty="0"/>
              <a:t>咨询</a:t>
            </a:r>
            <a:endParaRPr lang="en-US" altLang="zh-CN" sz="2800" dirty="0"/>
          </a:p>
          <a:p>
            <a:pPr marL="457200" indent="-457200">
              <a:lnSpc>
                <a:spcPct val="150000"/>
              </a:lnSpc>
              <a:buFont typeface="Arial" panose="02080604020202020204" pitchFamily="34" charset="0"/>
              <a:buChar char="•"/>
            </a:pPr>
            <a:r>
              <a:rPr lang="zh-CN" altLang="en-US" sz="2800" dirty="0"/>
              <a:t>知识管理</a:t>
            </a:r>
            <a:endParaRPr lang="en-US" altLang="zh-CN" sz="2800" dirty="0"/>
          </a:p>
          <a:p>
            <a:pPr marL="457200" indent="-457200">
              <a:lnSpc>
                <a:spcPct val="150000"/>
              </a:lnSpc>
              <a:buFont typeface="Arial" panose="02080604020202020204" pitchFamily="34" charset="0"/>
              <a:buChar char="•"/>
            </a:pPr>
            <a:r>
              <a:rPr lang="zh-CN" altLang="en-US" sz="2800" dirty="0"/>
              <a:t>推荐系统</a:t>
            </a:r>
            <a:endParaRPr lang="en-US" altLang="zh-CN" sz="2800" dirty="0"/>
          </a:p>
          <a:p>
            <a:pPr marL="457200" indent="-457200">
              <a:lnSpc>
                <a:spcPct val="150000"/>
              </a:lnSpc>
              <a:buFont typeface="Arial" panose="02080604020202020204" pitchFamily="34" charset="0"/>
              <a:buChar char="•"/>
            </a:pPr>
            <a:r>
              <a:rPr lang="zh-CN" altLang="en-US" sz="2800" dirty="0"/>
              <a:t>虚拟助手</a:t>
            </a:r>
            <a:endParaRPr lang="en-US" altLang="zh-CN" sz="2800" dirty="0"/>
          </a:p>
          <a:p>
            <a:pPr marL="457200" indent="-457200">
              <a:lnSpc>
                <a:spcPct val="150000"/>
              </a:lnSpc>
              <a:buFont typeface="Arial" panose="02080604020202020204" pitchFamily="34" charset="0"/>
              <a:buChar char="•"/>
            </a:pPr>
            <a:r>
              <a:rPr lang="zh-CN" altLang="en-US" sz="2800" dirty="0"/>
              <a:t>其他内容生成的场景</a:t>
            </a:r>
            <a:endParaRPr lang="en-US" altLang="zh-CN" sz="2800" dirty="0"/>
          </a:p>
          <a:p>
            <a:pPr marL="457200" indent="-457200">
              <a:lnSpc>
                <a:spcPct val="150000"/>
              </a:lnSpc>
              <a:buFont typeface="Arial" panose="02080604020202020204" pitchFamily="34" charset="0"/>
              <a:buChar char="•"/>
            </a:pPr>
            <a:endParaRPr lang="en-US" altLang="zh-CN" sz="2800" dirty="0"/>
          </a:p>
          <a:p>
            <a:pPr marL="457200" indent="-457200">
              <a:lnSpc>
                <a:spcPct val="150000"/>
              </a:lnSpc>
              <a:buFont typeface="Arial" panose="02080604020202020204" pitchFamily="34" charset="0"/>
              <a:buChar char="•"/>
            </a:pPr>
            <a:endParaRPr lang="en-US" altLang="zh-CN" sz="2800" dirty="0"/>
          </a:p>
          <a:p>
            <a:pPr marL="457200" indent="-457200">
              <a:lnSpc>
                <a:spcPct val="150000"/>
              </a:lnSpc>
              <a:buFont typeface="Arial" panose="02080604020202020204" pitchFamily="34" charset="0"/>
              <a:buChar char="•"/>
            </a:pPr>
            <a:endParaRPr lang="en-US" altLang="zh-CN" sz="2800" dirty="0"/>
          </a:p>
          <a:p>
            <a:pPr marL="457200" indent="-457200">
              <a:buFont typeface="Arial" panose="02080604020202020204" pitchFamily="34" charset="0"/>
              <a:buChar char="•"/>
            </a:pPr>
            <a:endParaRPr lang="en-US" altLang="zh-CN" sz="2800" dirty="0"/>
          </a:p>
        </p:txBody>
      </p:sp>
    </p:spTree>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46810" y="1110615"/>
            <a:ext cx="9898380" cy="463613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81050" y="550545"/>
            <a:ext cx="9947275" cy="1522730"/>
          </a:xfrm>
          <a:prstGeom prst="rect">
            <a:avLst/>
          </a:prstGeom>
          <a:noFill/>
        </p:spPr>
      </p:pic>
      <p:pic>
        <p:nvPicPr>
          <p:cNvPr id="3" name="图片 2"/>
          <p:cNvPicPr>
            <a:picLocks noChangeAspect="1"/>
          </p:cNvPicPr>
          <p:nvPr/>
        </p:nvPicPr>
        <p:blipFill>
          <a:blip r:embed="rId2"/>
          <a:stretch>
            <a:fillRect/>
          </a:stretch>
        </p:blipFill>
        <p:spPr>
          <a:xfrm>
            <a:off x="120015" y="1776095"/>
            <a:ext cx="6459855" cy="2687955"/>
          </a:xfrm>
          <a:prstGeom prst="rect">
            <a:avLst/>
          </a:prstGeom>
        </p:spPr>
      </p:pic>
      <p:pic>
        <p:nvPicPr>
          <p:cNvPr id="5" name="图片 4"/>
          <p:cNvPicPr>
            <a:picLocks noChangeAspect="1"/>
          </p:cNvPicPr>
          <p:nvPr/>
        </p:nvPicPr>
        <p:blipFill>
          <a:blip r:embed="rId3"/>
          <a:stretch>
            <a:fillRect/>
          </a:stretch>
        </p:blipFill>
        <p:spPr>
          <a:xfrm>
            <a:off x="6364605" y="2927350"/>
            <a:ext cx="5827395" cy="350901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13485" y="619760"/>
            <a:ext cx="9460865" cy="1799590"/>
          </a:xfrm>
          <a:prstGeom prst="rect">
            <a:avLst/>
          </a:prstGeom>
        </p:spPr>
      </p:pic>
      <p:pic>
        <p:nvPicPr>
          <p:cNvPr id="3" name="图片 2"/>
          <p:cNvPicPr>
            <a:picLocks noChangeAspect="1"/>
          </p:cNvPicPr>
          <p:nvPr/>
        </p:nvPicPr>
        <p:blipFill>
          <a:blip r:embed="rId2"/>
          <a:stretch>
            <a:fillRect/>
          </a:stretch>
        </p:blipFill>
        <p:spPr>
          <a:xfrm>
            <a:off x="1590675" y="2419350"/>
            <a:ext cx="8591550" cy="38385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深度学习简介</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46810" y="466725"/>
            <a:ext cx="6084570" cy="3194050"/>
          </a:xfrm>
          <a:prstGeom prst="rect">
            <a:avLst/>
          </a:prstGeom>
        </p:spPr>
      </p:pic>
      <p:pic>
        <p:nvPicPr>
          <p:cNvPr id="5" name="图片 4"/>
          <p:cNvPicPr>
            <a:picLocks noChangeAspect="1"/>
          </p:cNvPicPr>
          <p:nvPr/>
        </p:nvPicPr>
        <p:blipFill>
          <a:blip r:embed="rId2"/>
          <a:stretch>
            <a:fillRect/>
          </a:stretch>
        </p:blipFill>
        <p:spPr>
          <a:xfrm>
            <a:off x="3491230" y="4001135"/>
            <a:ext cx="8229600" cy="214122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568325"/>
            <a:ext cx="706818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600"/>
              <a:t>需谨慎评估</a:t>
            </a:r>
            <a:r>
              <a:rPr lang="zh-CN" altLang="en-US" sz="3600"/>
              <a:t>的场景</a:t>
            </a:r>
            <a:endParaRPr lang="zh-CN" altLang="en-US" sz="3600"/>
          </a:p>
        </p:txBody>
      </p:sp>
      <p:sp>
        <p:nvSpPr>
          <p:cNvPr id="3" name="文本框 2"/>
          <p:cNvSpPr txBox="1"/>
          <p:nvPr/>
        </p:nvSpPr>
        <p:spPr>
          <a:xfrm>
            <a:off x="2342515" y="2273935"/>
            <a:ext cx="7228840" cy="2018665"/>
          </a:xfrm>
          <a:prstGeom prst="rect">
            <a:avLst/>
          </a:prstGeom>
          <a:noFill/>
        </p:spPr>
        <p:txBody>
          <a:bodyPr wrap="square" rtlCol="0">
            <a:noAutofit/>
          </a:bodyPr>
          <a:lstStyle/>
          <a:p>
            <a:pPr marL="457200" indent="-457200">
              <a:buFont typeface="Arial" panose="02080604020202020204" pitchFamily="34" charset="0"/>
              <a:buChar char="•"/>
            </a:pPr>
            <a:r>
              <a:rPr lang="zh-CN" altLang="en-US" sz="2800" dirty="0"/>
              <a:t>对事实或内容真实性要求高的场景</a:t>
            </a:r>
            <a:endParaRPr lang="en-US" altLang="zh-CN" sz="2800" dirty="0"/>
          </a:p>
          <a:p>
            <a:pPr marL="457200" indent="-457200">
              <a:buFont typeface="Arial" panose="02080604020202020204" pitchFamily="34" charset="0"/>
              <a:buChar char="•"/>
            </a:pPr>
            <a:endParaRPr lang="en-US" altLang="zh-CN" sz="2800" dirty="0"/>
          </a:p>
          <a:p>
            <a:pPr marL="457200" indent="-457200">
              <a:buFont typeface="Arial" panose="02080604020202020204" pitchFamily="34" charset="0"/>
              <a:buChar char="•"/>
            </a:pPr>
            <a:r>
              <a:rPr lang="zh-CN" altLang="en-US" sz="2800" dirty="0"/>
              <a:t>需要严谨逻辑推理的场景</a:t>
            </a:r>
            <a:endParaRPr lang="en-US" altLang="zh-CN" sz="2800" dirty="0"/>
          </a:p>
          <a:p>
            <a:pPr indent="0">
              <a:buFont typeface="Arial" panose="02080604020202020204" pitchFamily="34" charset="0"/>
              <a:buNone/>
            </a:pPr>
            <a:endParaRPr lang="en-US" altLang="zh-CN" sz="2800" dirty="0"/>
          </a:p>
        </p:txBody>
      </p:sp>
    </p:spTree>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821420" y="6551295"/>
            <a:ext cx="3370580" cy="306705"/>
          </a:xfrm>
          <a:prstGeom prst="rect">
            <a:avLst/>
          </a:prstGeom>
          <a:noFill/>
        </p:spPr>
        <p:txBody>
          <a:bodyPr wrap="square" rtlCol="0">
            <a:spAutoFit/>
          </a:bodyPr>
          <a:p>
            <a:pPr algn="r"/>
            <a:r>
              <a:rPr lang="zh-CN" altLang="en-US" sz="1400" i="1">
                <a:solidFill>
                  <a:schemeClr val="bg1">
                    <a:lumMod val="50000"/>
                  </a:schemeClr>
                </a:solidFill>
              </a:rPr>
              <a:t>原文：https://jingfengyang.github.io/gpt</a:t>
            </a:r>
            <a:endParaRPr lang="zh-CN" altLang="en-US" sz="1400" i="1">
              <a:solidFill>
                <a:schemeClr val="bg1">
                  <a:lumMod val="50000"/>
                </a:schemeClr>
              </a:solidFill>
            </a:endParaRPr>
          </a:p>
        </p:txBody>
      </p:sp>
      <p:sp>
        <p:nvSpPr>
          <p:cNvPr id="3" name="文本框 2"/>
          <p:cNvSpPr txBox="1"/>
          <p:nvPr/>
        </p:nvSpPr>
        <p:spPr>
          <a:xfrm>
            <a:off x="720725" y="207010"/>
            <a:ext cx="4520565" cy="5704840"/>
          </a:xfrm>
          <a:prstGeom prst="rect">
            <a:avLst/>
          </a:prstGeom>
          <a:noFill/>
        </p:spPr>
        <p:txBody>
          <a:bodyPr wrap="square" rtlCol="0">
            <a:spAutoFit/>
          </a:bodyPr>
          <a:p>
            <a:pPr>
              <a:lnSpc>
                <a:spcPct val="120000"/>
              </a:lnSpc>
              <a:spcBef>
                <a:spcPts val="0"/>
              </a:spcBef>
              <a:spcAft>
                <a:spcPts val="0"/>
              </a:spcAft>
            </a:pPr>
            <a:r>
              <a:rPr lang="zh-CN" altLang="en-US" sz="2400">
                <a:solidFill>
                  <a:schemeClr val="tx1"/>
                </a:solidFill>
                <a:effectLst>
                  <a:outerShdw blurRad="38100" dist="19050" dir="2700000" algn="tl" rotWithShape="0">
                    <a:schemeClr val="dk1">
                      <a:alpha val="40000"/>
                    </a:schemeClr>
                  </a:outerShdw>
                </a:effectLst>
              </a:rPr>
              <a:t>适合使用GPT-3的任务</a:t>
            </a:r>
            <a:endParaRPr lang="zh-CN" altLang="en-US" sz="2000"/>
          </a:p>
          <a:p>
            <a:pPr>
              <a:lnSpc>
                <a:spcPct val="120000"/>
              </a:lnSpc>
              <a:spcBef>
                <a:spcPts val="0"/>
              </a:spcBef>
              <a:spcAft>
                <a:spcPts val="0"/>
              </a:spcAft>
            </a:pP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创造性和复杂的任务。</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只有少数标注或者没有标注数据的任务。</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分布外（Out-of-distribution）泛化。</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需要处理多种任务的能力。</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那些检索不可行的知识密集型任务。</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一些困难的任务，其中需要 LLM 的涌现能力。</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一些需要模仿人类的场景，或者是其目标是制作性能达到人类水平的通用人工智能。</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在一些传统的接近于语言建模的 NLP 任务。</a:t>
            </a:r>
            <a:endParaRPr lang="zh-CN" altLang="en-US" sz="2000"/>
          </a:p>
        </p:txBody>
      </p:sp>
      <p:sp>
        <p:nvSpPr>
          <p:cNvPr id="4" name="文本框 3"/>
          <p:cNvSpPr txBox="1"/>
          <p:nvPr/>
        </p:nvSpPr>
        <p:spPr>
          <a:xfrm>
            <a:off x="5608320" y="207010"/>
            <a:ext cx="5650230" cy="6443980"/>
          </a:xfrm>
          <a:prstGeom prst="rect">
            <a:avLst/>
          </a:prstGeom>
          <a:noFill/>
        </p:spPr>
        <p:txBody>
          <a:bodyPr wrap="square" rtlCol="0">
            <a:spAutoFit/>
          </a:bodyPr>
          <a:p>
            <a:pPr>
              <a:lnSpc>
                <a:spcPct val="120000"/>
              </a:lnSpc>
              <a:spcBef>
                <a:spcPts val="0"/>
              </a:spcBef>
              <a:spcAft>
                <a:spcPts val="0"/>
              </a:spcAft>
            </a:pPr>
            <a:r>
              <a:rPr lang="zh-CN" altLang="en-US" sz="2400">
                <a:solidFill>
                  <a:schemeClr val="tx1"/>
                </a:solidFill>
                <a:effectLst>
                  <a:outerShdw blurRad="38100" dist="19050" dir="2700000" algn="tl" rotWithShape="0">
                    <a:schemeClr val="dk1">
                      <a:alpha val="40000"/>
                    </a:schemeClr>
                  </a:outerShdw>
                </a:effectLst>
              </a:rPr>
              <a:t>不适合使用GPT-3的任务</a:t>
            </a:r>
            <a:endParaRPr lang="zh-CN" altLang="en-US" sz="2400"/>
          </a:p>
          <a:p>
            <a:pPr>
              <a:lnSpc>
                <a:spcPct val="120000"/>
              </a:lnSpc>
              <a:spcBef>
                <a:spcPts val="0"/>
              </a:spcBef>
              <a:spcAft>
                <a:spcPts val="0"/>
              </a:spcAft>
            </a:pPr>
            <a:endParaRPr lang="zh-CN" altLang="en-US" sz="2000"/>
          </a:p>
          <a:p>
            <a:pPr marL="457200" indent="-457200">
              <a:lnSpc>
                <a:spcPct val="120000"/>
              </a:lnSpc>
              <a:spcBef>
                <a:spcPts val="0"/>
              </a:spcBef>
              <a:spcAft>
                <a:spcPts val="0"/>
              </a:spcAft>
              <a:buAutoNum type="arabicPeriod"/>
            </a:pPr>
            <a:r>
              <a:rPr lang="zh-CN" altLang="en-US" sz="2000"/>
              <a:t>既不需要额外的知识也不需要 LLM 的生成能力的</a:t>
            </a:r>
            <a:r>
              <a:rPr lang="zh-CN" altLang="en-US" sz="2000">
                <a:sym typeface="+mn-ea"/>
              </a:rPr>
              <a:t>NLU 任务</a:t>
            </a:r>
            <a:r>
              <a:rPr lang="zh-CN" altLang="en-US" sz="2000"/>
              <a:t>。</a:t>
            </a:r>
            <a:endParaRPr lang="zh-CN" altLang="en-US" sz="2000"/>
          </a:p>
          <a:p>
            <a:pPr marL="457200" indent="-457200">
              <a:lnSpc>
                <a:spcPct val="120000"/>
              </a:lnSpc>
              <a:spcBef>
                <a:spcPts val="0"/>
              </a:spcBef>
              <a:spcAft>
                <a:spcPts val="0"/>
              </a:spcAft>
              <a:buAutoNum type="arabicPeriod"/>
            </a:pPr>
            <a:r>
              <a:rPr lang="zh-CN" altLang="en-US" sz="2000"/>
              <a:t>不需要额外的来自 LLM 中知识的任务。</a:t>
            </a:r>
            <a:endParaRPr lang="zh-CN" altLang="en-US" sz="2000"/>
          </a:p>
          <a:p>
            <a:pPr marL="457200" indent="-457200">
              <a:lnSpc>
                <a:spcPct val="120000"/>
              </a:lnSpc>
              <a:spcBef>
                <a:spcPts val="0"/>
              </a:spcBef>
              <a:spcAft>
                <a:spcPts val="0"/>
              </a:spcAft>
              <a:buAutoNum type="arabicPeriod"/>
            </a:pPr>
            <a:r>
              <a:rPr lang="zh-CN" altLang="en-US" sz="2000"/>
              <a:t>需要额外知识，但不太可能从 LLM 中获得这样的知识，或者 LLM 不太可能见过类似分布的任务。</a:t>
            </a:r>
            <a:endParaRPr lang="zh-CN" altLang="en-US" sz="2000"/>
          </a:p>
          <a:p>
            <a:pPr marL="457200" indent="-457200">
              <a:lnSpc>
                <a:spcPct val="120000"/>
              </a:lnSpc>
              <a:spcBef>
                <a:spcPts val="0"/>
              </a:spcBef>
              <a:spcAft>
                <a:spcPts val="0"/>
              </a:spcAft>
              <a:buAutoNum type="arabicPeriod"/>
            </a:pPr>
            <a:r>
              <a:rPr lang="zh-CN" altLang="en-US" sz="2000"/>
              <a:t>一些任务，需要与 LLM 中包含的知识所不一致的知识，或者并非基于现实世界的语言数据的知识。</a:t>
            </a:r>
            <a:endParaRPr lang="zh-CN" altLang="en-US" sz="2000"/>
          </a:p>
          <a:p>
            <a:pPr marL="457200" indent="-457200">
              <a:lnSpc>
                <a:spcPct val="120000"/>
              </a:lnSpc>
              <a:spcBef>
                <a:spcPts val="0"/>
              </a:spcBef>
              <a:spcAft>
                <a:spcPts val="0"/>
              </a:spcAft>
              <a:buAutoNum type="arabicPeriod"/>
            </a:pPr>
            <a:r>
              <a:rPr lang="zh-CN" altLang="en-US" sz="2000"/>
              <a:t>一些任务需要来自 L</a:t>
            </a:r>
            <a:r>
              <a:rPr lang="en-US" altLang="zh-CN" sz="2000"/>
              <a:t>L</a:t>
            </a:r>
            <a:r>
              <a:rPr lang="zh-CN" altLang="en-US" sz="2000"/>
              <a:t>M 的知识，但也严重依赖于操纵这些知识。</a:t>
            </a:r>
            <a:endParaRPr lang="zh-CN" altLang="en-US" sz="2000"/>
          </a:p>
          <a:p>
            <a:pPr marL="457200" indent="-457200">
              <a:lnSpc>
                <a:spcPct val="120000"/>
              </a:lnSpc>
              <a:spcBef>
                <a:spcPts val="0"/>
              </a:spcBef>
              <a:spcAft>
                <a:spcPts val="0"/>
              </a:spcAft>
              <a:buAutoNum type="arabicPeriod"/>
            </a:pPr>
            <a:r>
              <a:rPr lang="zh-CN" altLang="en-US" sz="2000"/>
              <a:t>容易受到上下文学习样例或者真实世界数据中存在的虚假相关性影响的任务。</a:t>
            </a:r>
            <a:endParaRPr lang="zh-CN" altLang="en-US" sz="2000"/>
          </a:p>
          <a:p>
            <a:pPr marL="457200" indent="-457200">
              <a:lnSpc>
                <a:spcPct val="120000"/>
              </a:lnSpc>
              <a:spcBef>
                <a:spcPts val="0"/>
              </a:spcBef>
              <a:spcAft>
                <a:spcPts val="0"/>
              </a:spcAft>
              <a:buAutoNum type="arabicPeriod"/>
            </a:pPr>
            <a:r>
              <a:rPr lang="zh-CN" altLang="en-US" sz="2000"/>
              <a:t>目标与处理语言数据显著不同的一些任务</a:t>
            </a:r>
            <a:endParaRPr lang="zh-CN" altLang="en-US" sz="2000"/>
          </a:p>
          <a:p>
            <a:pPr marL="457200" indent="-457200">
              <a:lnSpc>
                <a:spcPct val="120000"/>
              </a:lnSpc>
              <a:spcBef>
                <a:spcPts val="0"/>
              </a:spcBef>
              <a:spcAft>
                <a:spcPts val="0"/>
              </a:spcAft>
              <a:buAutoNum type="arabicPeriod"/>
            </a:pPr>
            <a:r>
              <a:rPr lang="zh-CN" altLang="en-US" sz="2000"/>
              <a:t>不需要 LLM 的涌现能力的一些</a:t>
            </a:r>
            <a:r>
              <a:rPr lang="zh-CN" altLang="en-US" sz="2000">
                <a:sym typeface="+mn-ea"/>
              </a:rPr>
              <a:t>任务</a:t>
            </a:r>
            <a:r>
              <a:rPr lang="zh-CN" altLang="en-US" sz="2000"/>
              <a:t>。</a:t>
            </a:r>
            <a:endParaRPr lang="zh-CN" altLang="en-US" sz="20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191260" y="3242945"/>
            <a:ext cx="3022600" cy="398780"/>
          </a:xfrm>
          <a:prstGeom prst="rect">
            <a:avLst/>
          </a:prstGeom>
          <a:noFill/>
        </p:spPr>
        <p:txBody>
          <a:bodyPr wrap="square" rtlCol="0">
            <a:spAutoFit/>
          </a:bodyPr>
          <a:p>
            <a:pPr algn="ctr"/>
            <a:r>
              <a:rPr lang="en-US" altLang="zh-CN" sz="2000"/>
              <a:t>LLM + </a:t>
            </a:r>
            <a:r>
              <a:rPr lang="zh-CN" altLang="en-US" sz="2000"/>
              <a:t>教科书</a:t>
            </a:r>
            <a:endParaRPr lang="zh-CN" altLang="en-US" sz="2000"/>
          </a:p>
        </p:txBody>
      </p:sp>
      <p:sp>
        <p:nvSpPr>
          <p:cNvPr id="8" name="文本框 7"/>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一些新进展</a:t>
            </a:r>
            <a:r>
              <a:rPr lang="zh-CN" altLang="en-US">
                <a:solidFill>
                  <a:schemeClr val="tx1"/>
                </a:solidFill>
                <a:effectLst>
                  <a:outerShdw blurRad="38100" dist="19050" dir="2700000" algn="tl" rotWithShape="0">
                    <a:schemeClr val="dk1">
                      <a:alpha val="40000"/>
                    </a:schemeClr>
                  </a:outerShdw>
                </a:effectLst>
              </a:rPr>
              <a:t>（</a:t>
            </a:r>
            <a:r>
              <a:rPr lang="en-US" altLang="zh-CN">
                <a:solidFill>
                  <a:schemeClr val="tx1"/>
                </a:solidFill>
                <a:effectLst>
                  <a:outerShdw blurRad="38100" dist="19050" dir="2700000" algn="tl" rotWithShape="0">
                    <a:schemeClr val="dk1">
                      <a:alpha val="40000"/>
                    </a:schemeClr>
                  </a:outerShdw>
                </a:effectLst>
              </a:rPr>
              <a:t>2023.07</a:t>
            </a:r>
            <a:r>
              <a:rPr lang="zh-CN" altLang="en-US">
                <a:solidFill>
                  <a:schemeClr val="tx1"/>
                </a:solidFill>
                <a:effectLst>
                  <a:outerShdw blurRad="38100" dist="19050" dir="2700000" algn="tl" rotWithShape="0">
                    <a:schemeClr val="dk1">
                      <a:alpha val="40000"/>
                    </a:schemeClr>
                  </a:outerShdw>
                </a:effectLst>
              </a:rPr>
              <a:t>）</a:t>
            </a:r>
            <a:endParaRPr lang="zh-CN" altLang="en-US">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1"/>
          <a:stretch>
            <a:fillRect/>
          </a:stretch>
        </p:blipFill>
        <p:spPr>
          <a:xfrm>
            <a:off x="911225" y="1106805"/>
            <a:ext cx="3900170" cy="2019935"/>
          </a:xfrm>
          <a:prstGeom prst="rect">
            <a:avLst/>
          </a:prstGeom>
        </p:spPr>
      </p:pic>
      <p:pic>
        <p:nvPicPr>
          <p:cNvPr id="5" name="图片 4"/>
          <p:cNvPicPr>
            <a:picLocks noChangeAspect="1"/>
          </p:cNvPicPr>
          <p:nvPr/>
        </p:nvPicPr>
        <p:blipFill>
          <a:blip r:embed="rId2"/>
          <a:stretch>
            <a:fillRect/>
          </a:stretch>
        </p:blipFill>
        <p:spPr>
          <a:xfrm>
            <a:off x="6856095" y="944880"/>
            <a:ext cx="3321685" cy="2182495"/>
          </a:xfrm>
          <a:prstGeom prst="rect">
            <a:avLst/>
          </a:prstGeom>
        </p:spPr>
      </p:pic>
      <p:pic>
        <p:nvPicPr>
          <p:cNvPr id="9" name="图片 8"/>
          <p:cNvPicPr>
            <a:picLocks noChangeAspect="1"/>
          </p:cNvPicPr>
          <p:nvPr/>
        </p:nvPicPr>
        <p:blipFill>
          <a:blip r:embed="rId3"/>
          <a:stretch>
            <a:fillRect/>
          </a:stretch>
        </p:blipFill>
        <p:spPr>
          <a:xfrm>
            <a:off x="577215" y="3841750"/>
            <a:ext cx="4567555" cy="2451735"/>
          </a:xfrm>
          <a:prstGeom prst="rect">
            <a:avLst/>
          </a:prstGeom>
        </p:spPr>
      </p:pic>
      <p:pic>
        <p:nvPicPr>
          <p:cNvPr id="10" name="图片 9"/>
          <p:cNvPicPr>
            <a:picLocks noChangeAspect="1"/>
          </p:cNvPicPr>
          <p:nvPr/>
        </p:nvPicPr>
        <p:blipFill>
          <a:blip r:embed="rId4"/>
          <a:stretch>
            <a:fillRect/>
          </a:stretch>
        </p:blipFill>
        <p:spPr>
          <a:xfrm>
            <a:off x="5490210" y="3902710"/>
            <a:ext cx="6330950" cy="2508885"/>
          </a:xfrm>
          <a:prstGeom prst="rect">
            <a:avLst/>
          </a:prstGeom>
        </p:spPr>
      </p:pic>
      <p:sp>
        <p:nvSpPr>
          <p:cNvPr id="11" name="文本框 10"/>
          <p:cNvSpPr txBox="1"/>
          <p:nvPr/>
        </p:nvSpPr>
        <p:spPr>
          <a:xfrm>
            <a:off x="7005955" y="3240405"/>
            <a:ext cx="3022600" cy="398780"/>
          </a:xfrm>
          <a:prstGeom prst="rect">
            <a:avLst/>
          </a:prstGeom>
          <a:noFill/>
        </p:spPr>
        <p:txBody>
          <a:bodyPr wrap="square" rtlCol="0">
            <a:spAutoFit/>
          </a:bodyPr>
          <a:p>
            <a:pPr algn="ctr"/>
            <a:r>
              <a:rPr lang="en-US" altLang="zh-CN" sz="2000"/>
              <a:t>LLM + </a:t>
            </a:r>
            <a:r>
              <a:rPr lang="zh-CN" altLang="en-US" sz="2000"/>
              <a:t>知识图谱</a:t>
            </a:r>
            <a:endParaRPr lang="en-US" altLang="zh-CN" sz="2000"/>
          </a:p>
        </p:txBody>
      </p:sp>
      <p:sp>
        <p:nvSpPr>
          <p:cNvPr id="12" name="文本框 11"/>
          <p:cNvSpPr txBox="1"/>
          <p:nvPr/>
        </p:nvSpPr>
        <p:spPr>
          <a:xfrm>
            <a:off x="1350010" y="6293485"/>
            <a:ext cx="3022600" cy="398780"/>
          </a:xfrm>
          <a:prstGeom prst="rect">
            <a:avLst/>
          </a:prstGeom>
          <a:noFill/>
        </p:spPr>
        <p:txBody>
          <a:bodyPr wrap="square" rtlCol="0">
            <a:spAutoFit/>
          </a:bodyPr>
          <a:p>
            <a:pPr algn="ctr"/>
            <a:r>
              <a:rPr lang="en-US" altLang="zh-CN" sz="2000"/>
              <a:t>LLM + </a:t>
            </a:r>
            <a:r>
              <a:rPr lang="zh-CN" altLang="en-US" sz="2000"/>
              <a:t>搜索查询</a:t>
            </a:r>
            <a:endParaRPr lang="zh-CN" altLang="en-US" sz="2000"/>
          </a:p>
        </p:txBody>
      </p:sp>
      <p:sp>
        <p:nvSpPr>
          <p:cNvPr id="13" name="文本框 12"/>
          <p:cNvSpPr txBox="1"/>
          <p:nvPr/>
        </p:nvSpPr>
        <p:spPr>
          <a:xfrm>
            <a:off x="7005955" y="6293485"/>
            <a:ext cx="3022600" cy="398780"/>
          </a:xfrm>
          <a:prstGeom prst="rect">
            <a:avLst/>
          </a:prstGeom>
          <a:noFill/>
        </p:spPr>
        <p:txBody>
          <a:bodyPr wrap="square" rtlCol="0">
            <a:spAutoFit/>
          </a:bodyPr>
          <a:p>
            <a:pPr algn="ctr"/>
            <a:r>
              <a:rPr lang="en-US" altLang="zh-CN" sz="2000"/>
              <a:t>LLM + </a:t>
            </a:r>
            <a:r>
              <a:rPr lang="zh-CN" altLang="en-US" sz="2000"/>
              <a:t>智能体</a:t>
            </a:r>
            <a:endParaRPr lang="zh-CN" altLang="en-US" sz="20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学习资源</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latin typeface=".萍方-简" panose="020B0400000000000000" charset="-122"/>
                <a:ea typeface=".萍方-简" panose="020B0400000000000000" charset="-122"/>
              </a:rPr>
              <a:t>学习资源和场地</a:t>
            </a:r>
            <a:endParaRPr lang="zh-CN" altLang="en-US">
              <a:latin typeface=".萍方-简" panose="020B0400000000000000" charset="-122"/>
              <a:ea typeface=".萍方-简" panose="020B0400000000000000" charset="-122"/>
            </a:endParaRPr>
          </a:p>
        </p:txBody>
      </p:sp>
      <p:sp>
        <p:nvSpPr>
          <p:cNvPr id="3" name="文本占位符 2"/>
          <p:cNvSpPr/>
          <p:nvPr>
            <p:ph type="body" idx="1"/>
          </p:nvPr>
        </p:nvSpPr>
        <p:spPr>
          <a:xfrm>
            <a:off x="609600" y="2562860"/>
            <a:ext cx="6530340" cy="2406015"/>
          </a:xfrm>
        </p:spPr>
        <p:txBody>
          <a:bodyPr>
            <a:noAutofit/>
          </a:bodyPr>
          <a:p>
            <a:pPr>
              <a:lnSpc>
                <a:spcPct val="150000"/>
              </a:lnSpc>
            </a:pPr>
            <a:r>
              <a:rPr lang="en-US" altLang="zh-CN" sz="2400">
                <a:effectLst>
                  <a:outerShdw blurRad="38100" dist="19050" dir="2700000" algn="tl" rotWithShape="0">
                    <a:schemeClr val="dk1">
                      <a:alpha val="40000"/>
                    </a:schemeClr>
                  </a:outerShdw>
                </a:effectLst>
                <a:sym typeface="+mn-ea"/>
              </a:rPr>
              <a:t>arXiv</a:t>
            </a:r>
            <a:r>
              <a:rPr lang="en-US" altLang="en-US" sz="2400">
                <a:solidFill>
                  <a:schemeClr val="accent1"/>
                </a:solidFill>
                <a:effectLst>
                  <a:outerShdw blurRad="38100" dist="25400" dir="5400000" algn="ctr" rotWithShape="0">
                    <a:srgbClr val="6E747A">
                      <a:alpha val="43000"/>
                    </a:srgbClr>
                  </a:outerShdw>
                </a:effectLst>
                <a:sym typeface="+mn-ea"/>
              </a:rPr>
              <a:t> </a:t>
            </a:r>
            <a:r>
              <a:rPr lang="en-US" altLang="zh-CN" sz="2400">
                <a:solidFill>
                  <a:schemeClr val="accent1"/>
                </a:solidFill>
                <a:effectLst>
                  <a:outerShdw blurRad="38100" dist="25400" dir="5400000" algn="ctr" rotWithShape="0">
                    <a:srgbClr val="6E747A">
                      <a:alpha val="43000"/>
                    </a:srgbClr>
                  </a:outerShdw>
                </a:effectLst>
                <a:sym typeface="+mn-ea"/>
              </a:rPr>
              <a:t>https://arxiv.org/archive/cs</a:t>
            </a:r>
            <a:endParaRPr lang="en-US" altLang="zh-CN" sz="2400">
              <a:solidFill>
                <a:schemeClr val="accent1"/>
              </a:solidFill>
              <a:effectLst>
                <a:outerShdw blurRad="38100" dist="25400" dir="5400000" algn="ctr" rotWithShape="0">
                  <a:srgbClr val="6E747A">
                    <a:alpha val="43000"/>
                  </a:srgbClr>
                </a:outerShdw>
              </a:effectLst>
              <a:sym typeface="+mn-ea"/>
            </a:endParaRPr>
          </a:p>
          <a:p>
            <a:pPr>
              <a:lnSpc>
                <a:spcPct val="150000"/>
              </a:lnSpc>
            </a:pPr>
            <a:r>
              <a:rPr lang="en-US" altLang="en-US" sz="2400">
                <a:solidFill>
                  <a:schemeClr val="tx1"/>
                </a:solidFill>
                <a:effectLst>
                  <a:outerShdw blurRad="38100" dist="19050" dir="2700000" algn="tl" rotWithShape="0">
                    <a:schemeClr val="dk1">
                      <a:alpha val="40000"/>
                    </a:schemeClr>
                  </a:outerShdw>
                </a:effectLst>
              </a:rPr>
              <a:t>github</a:t>
            </a:r>
            <a:r>
              <a:rPr lang="en-US" altLang="en-US" sz="2400">
                <a:solidFill>
                  <a:schemeClr val="accent1"/>
                </a:solidFill>
                <a:effectLst>
                  <a:outerShdw blurRad="38100" dist="25400" dir="5400000" algn="ctr" rotWithShape="0">
                    <a:srgbClr val="6E747A">
                      <a:alpha val="43000"/>
                    </a:srgbClr>
                  </a:outerShdw>
                </a:effectLst>
              </a:rPr>
              <a:t> https://github.com</a:t>
            </a:r>
            <a:endParaRPr lang="en-US" altLang="en-US" sz="2400">
              <a:solidFill>
                <a:schemeClr val="tx1"/>
              </a:solidFill>
              <a:effectLst>
                <a:outerShdw blurRad="38100" dist="19050" dir="2700000" algn="tl" rotWithShape="0">
                  <a:schemeClr val="dk1">
                    <a:alpha val="40000"/>
                  </a:schemeClr>
                </a:outerShdw>
              </a:effectLst>
            </a:endParaRPr>
          </a:p>
          <a:p>
            <a:pPr>
              <a:lnSpc>
                <a:spcPct val="150000"/>
              </a:lnSpc>
            </a:pPr>
            <a:r>
              <a:rPr lang="en-US" altLang="en-US" sz="2400">
                <a:solidFill>
                  <a:schemeClr val="tx1"/>
                </a:solidFill>
                <a:effectLst>
                  <a:outerShdw blurRad="38100" dist="19050" dir="2700000" algn="tl" rotWithShape="0">
                    <a:schemeClr val="dk1">
                      <a:alpha val="40000"/>
                    </a:schemeClr>
                  </a:outerShdw>
                </a:effectLst>
              </a:rPr>
              <a:t>Kaggle </a:t>
            </a:r>
            <a:r>
              <a:rPr lang="en-US" altLang="en-US" sz="2400">
                <a:solidFill>
                  <a:schemeClr val="accent1"/>
                </a:solidFill>
                <a:effectLst>
                  <a:outerShdw blurRad="38100" dist="25400" dir="5400000" algn="ctr" rotWithShape="0">
                    <a:srgbClr val="6E747A">
                      <a:alpha val="43000"/>
                    </a:srgbClr>
                  </a:outerShdw>
                </a:effectLst>
              </a:rPr>
              <a:t>https://www.kaggle.com</a:t>
            </a:r>
            <a:endParaRPr lang="en-US" altLang="en-US" sz="2400">
              <a:solidFill>
                <a:schemeClr val="accent1"/>
              </a:solidFill>
              <a:effectLst>
                <a:outerShdw blurRad="38100" dist="25400" dir="5400000" algn="ctr" rotWithShape="0">
                  <a:srgbClr val="6E747A">
                    <a:alpha val="43000"/>
                  </a:srgbClr>
                </a:outerShdw>
              </a:effectLst>
            </a:endParaRPr>
          </a:p>
          <a:p>
            <a:pPr>
              <a:lnSpc>
                <a:spcPct val="150000"/>
              </a:lnSpc>
            </a:pPr>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阿里云天池</a:t>
            </a:r>
            <a:r>
              <a:rPr lang="en-US" altLang="zh-CN" sz="2400">
                <a:solidFill>
                  <a:schemeClr val="tx1"/>
                </a:solidFill>
                <a:effectLst>
                  <a:outerShdw blurRad="38100" dist="19050" dir="2700000" algn="tl" rotWithShape="0">
                    <a:schemeClr val="dk1">
                      <a:alpha val="40000"/>
                    </a:schemeClr>
                  </a:outerShdw>
                </a:effectLst>
              </a:rPr>
              <a:t> </a:t>
            </a:r>
            <a:r>
              <a:rPr lang="en-US" altLang="zh-CN" sz="2400">
                <a:solidFill>
                  <a:schemeClr val="accent1"/>
                </a:solidFill>
                <a:effectLst>
                  <a:outerShdw blurRad="38100" dist="25400" dir="5400000" algn="ctr" rotWithShape="0">
                    <a:srgbClr val="6E747A">
                      <a:alpha val="43000"/>
                    </a:srgbClr>
                  </a:outerShdw>
                </a:effectLst>
              </a:rPr>
              <a:t>https://tianchi.aliyun.com</a:t>
            </a:r>
            <a:endParaRPr lang="en-US" altLang="zh-CN" sz="2400">
              <a:solidFill>
                <a:schemeClr val="accent1"/>
              </a:solidFill>
              <a:effectLst>
                <a:outerShdw blurRad="38100" dist="25400" dir="5400000" algn="ctr" rotWithShape="0">
                  <a:srgbClr val="6E747A">
                    <a:alpha val="43000"/>
                  </a:srgbClr>
                </a:outerShdw>
              </a:effectLst>
            </a:endParaRPr>
          </a:p>
          <a:p>
            <a:pPr>
              <a:lnSpc>
                <a:spcPct val="150000"/>
              </a:lnSpc>
            </a:pPr>
            <a:endParaRPr lang="en-US" altLang="zh-CN" sz="2400">
              <a:solidFill>
                <a:schemeClr val="accent1"/>
              </a:solidFill>
              <a:effectLst>
                <a:outerShdw blurRad="38100" dist="25400" dir="5400000" algn="ctr" rotWithShape="0">
                  <a:srgbClr val="6E747A">
                    <a:alpha val="43000"/>
                  </a:srgbClr>
                </a:outerShdw>
              </a:effectLst>
            </a:endParaRPr>
          </a:p>
        </p:txBody>
      </p:sp>
      <p:pic>
        <p:nvPicPr>
          <p:cNvPr id="4" name="图片 3"/>
          <p:cNvPicPr>
            <a:picLocks noChangeAspect="1"/>
          </p:cNvPicPr>
          <p:nvPr/>
        </p:nvPicPr>
        <p:blipFill>
          <a:blip r:embed="rId1"/>
          <a:stretch>
            <a:fillRect/>
          </a:stretch>
        </p:blipFill>
        <p:spPr>
          <a:xfrm>
            <a:off x="6667500" y="3042920"/>
            <a:ext cx="5489575" cy="3788410"/>
          </a:xfrm>
          <a:prstGeom prst="rect">
            <a:avLst/>
          </a:prstGeom>
        </p:spPr>
      </p:pic>
      <p:pic>
        <p:nvPicPr>
          <p:cNvPr id="6" name="图片 5"/>
          <p:cNvPicPr>
            <a:picLocks noChangeAspect="1"/>
          </p:cNvPicPr>
          <p:nvPr/>
        </p:nvPicPr>
        <p:blipFill>
          <a:blip r:embed="rId2"/>
          <a:stretch>
            <a:fillRect/>
          </a:stretch>
        </p:blipFill>
        <p:spPr>
          <a:xfrm>
            <a:off x="6351905" y="503555"/>
            <a:ext cx="3248025" cy="1828800"/>
          </a:xfrm>
          <a:prstGeom prst="rect">
            <a:avLst/>
          </a:prstGeom>
          <a:ln>
            <a:solidFill>
              <a:schemeClr val="accent1"/>
            </a:solidFill>
          </a:ln>
        </p:spPr>
      </p:pic>
      <p:sp>
        <p:nvSpPr>
          <p:cNvPr id="17" name="矩形 16"/>
          <p:cNvSpPr/>
          <p:nvPr/>
        </p:nvSpPr>
        <p:spPr>
          <a:xfrm>
            <a:off x="8573770" y="1063625"/>
            <a:ext cx="891540" cy="103822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8308340" y="3773170"/>
            <a:ext cx="1960245" cy="2665730"/>
          </a:xfrm>
          <a:prstGeom prst="rect">
            <a:avLst/>
          </a:prstGeom>
          <a:ln w="12700" cmpd="sng">
            <a:solidFill>
              <a:schemeClr val="accent1">
                <a:shade val="50000"/>
              </a:schemeClr>
            </a:solidFill>
            <a:prstDash val="solid"/>
          </a:ln>
        </p:spPr>
      </p:pic>
      <p:pic>
        <p:nvPicPr>
          <p:cNvPr id="10" name="图片 9"/>
          <p:cNvPicPr>
            <a:picLocks noChangeAspect="1"/>
          </p:cNvPicPr>
          <p:nvPr/>
        </p:nvPicPr>
        <p:blipFill>
          <a:blip r:embed="rId2"/>
          <a:stretch>
            <a:fillRect/>
          </a:stretch>
        </p:blipFill>
        <p:spPr>
          <a:xfrm>
            <a:off x="2472055" y="760730"/>
            <a:ext cx="2049145" cy="2503170"/>
          </a:xfrm>
          <a:prstGeom prst="rect">
            <a:avLst/>
          </a:prstGeom>
          <a:ln w="12700" cmpd="sng">
            <a:solidFill>
              <a:schemeClr val="accent1">
                <a:shade val="50000"/>
              </a:schemeClr>
            </a:solidFill>
            <a:prstDash val="solid"/>
          </a:ln>
        </p:spPr>
      </p:pic>
      <p:pic>
        <p:nvPicPr>
          <p:cNvPr id="12" name="图片 11"/>
          <p:cNvPicPr>
            <a:picLocks noChangeAspect="1"/>
          </p:cNvPicPr>
          <p:nvPr/>
        </p:nvPicPr>
        <p:blipFill>
          <a:blip r:embed="rId3"/>
          <a:stretch>
            <a:fillRect/>
          </a:stretch>
        </p:blipFill>
        <p:spPr>
          <a:xfrm>
            <a:off x="8308340" y="760730"/>
            <a:ext cx="1965960" cy="2502535"/>
          </a:xfrm>
          <a:prstGeom prst="rect">
            <a:avLst/>
          </a:prstGeom>
        </p:spPr>
      </p:pic>
      <p:pic>
        <p:nvPicPr>
          <p:cNvPr id="13" name="图片 12"/>
          <p:cNvPicPr>
            <a:picLocks noChangeAspect="1"/>
          </p:cNvPicPr>
          <p:nvPr/>
        </p:nvPicPr>
        <p:blipFill>
          <a:blip r:embed="rId4"/>
          <a:stretch>
            <a:fillRect/>
          </a:stretch>
        </p:blipFill>
        <p:spPr>
          <a:xfrm>
            <a:off x="5419090" y="760730"/>
            <a:ext cx="1991360" cy="2503170"/>
          </a:xfrm>
          <a:prstGeom prst="rect">
            <a:avLst/>
          </a:prstGeom>
          <a:ln w="12700" cmpd="sng">
            <a:solidFill>
              <a:schemeClr val="accent1">
                <a:shade val="50000"/>
              </a:schemeClr>
            </a:solidFill>
            <a:prstDash val="solid"/>
          </a:ln>
        </p:spPr>
      </p:pic>
      <p:pic>
        <p:nvPicPr>
          <p:cNvPr id="14" name="图片 13"/>
          <p:cNvPicPr>
            <a:picLocks noChangeAspect="1"/>
          </p:cNvPicPr>
          <p:nvPr/>
        </p:nvPicPr>
        <p:blipFill>
          <a:blip r:embed="rId5"/>
          <a:stretch>
            <a:fillRect/>
          </a:stretch>
        </p:blipFill>
        <p:spPr>
          <a:xfrm>
            <a:off x="2527300" y="3773170"/>
            <a:ext cx="1938655" cy="2692400"/>
          </a:xfrm>
          <a:prstGeom prst="rect">
            <a:avLst/>
          </a:prstGeom>
        </p:spPr>
      </p:pic>
      <p:pic>
        <p:nvPicPr>
          <p:cNvPr id="15" name="图片 14"/>
          <p:cNvPicPr>
            <a:picLocks noChangeAspect="1"/>
          </p:cNvPicPr>
          <p:nvPr/>
        </p:nvPicPr>
        <p:blipFill>
          <a:blip r:embed="rId6"/>
          <a:stretch>
            <a:fillRect/>
          </a:stretch>
        </p:blipFill>
        <p:spPr>
          <a:xfrm>
            <a:off x="5467985" y="3773170"/>
            <a:ext cx="1893570" cy="2717800"/>
          </a:xfrm>
          <a:prstGeom prst="rect">
            <a:avLst/>
          </a:prstGeom>
        </p:spPr>
      </p:pic>
      <p:sp>
        <p:nvSpPr>
          <p:cNvPr id="2" name="标题 1"/>
          <p:cNvSpPr/>
          <p:nvPr>
            <p:ph type="title"/>
          </p:nvPr>
        </p:nvSpPr>
        <p:spPr>
          <a:xfrm>
            <a:off x="609600" y="274320"/>
            <a:ext cx="10972800" cy="655320"/>
          </a:xfrm>
        </p:spPr>
        <p:txBody>
          <a:bodyPr>
            <a:normAutofit fontScale="90000"/>
          </a:bodyPr>
          <a:p>
            <a:r>
              <a:rPr lang="zh-CN" altLang="en-US" sz="3200">
                <a:latin typeface=".萍方-简" panose="020B0400000000000000" charset="-122"/>
                <a:ea typeface=".萍方-简" panose="020B0400000000000000" charset="-122"/>
              </a:rPr>
              <a:t>推荐书籍</a:t>
            </a:r>
            <a:endParaRPr lang="zh-CN" altLang="en-US" sz="32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en-US">
                <a:latin typeface=".萍方-简" panose="020B0400000000000000" charset="-122"/>
                <a:ea typeface=".萍方-简" panose="020B0400000000000000" charset="-122"/>
              </a:rPr>
              <a:t>Thanks</a:t>
            </a:r>
            <a:endParaRPr lang="en-US"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0_0m26vYcHghsHL-Bw"/>
          <p:cNvPicPr>
            <a:picLocks noChangeAspect="1"/>
          </p:cNvPicPr>
          <p:nvPr/>
        </p:nvPicPr>
        <p:blipFill>
          <a:blip r:embed="rId1"/>
          <a:stretch>
            <a:fillRect/>
          </a:stretch>
        </p:blipFill>
        <p:spPr>
          <a:xfrm>
            <a:off x="1244600" y="1316990"/>
            <a:ext cx="9881870" cy="3952875"/>
          </a:xfrm>
          <a:prstGeom prst="rect">
            <a:avLst/>
          </a:prstGeom>
        </p:spPr>
      </p:pic>
      <p:sp>
        <p:nvSpPr>
          <p:cNvPr id="2" name="矩形 1"/>
          <p:cNvSpPr/>
          <p:nvPr/>
        </p:nvSpPr>
        <p:spPr>
          <a:xfrm>
            <a:off x="2969895" y="1779270"/>
            <a:ext cx="6252845" cy="49593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萍方-简" panose="020B0400000000000000" charset="-122"/>
                <a:ea typeface=".萍方-简" panose="020B0400000000000000" charset="-122"/>
              </a:rPr>
              <a:t>人工智能、机器学习、深度学习之间的关系</a:t>
            </a:r>
            <a:endParaRPr lang="zh-CN" altLang="en-US" sz="24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txBox="1"/>
          <p:nvPr/>
        </p:nvSpPr>
        <p:spPr>
          <a:xfrm>
            <a:off x="2209800" y="455295"/>
            <a:ext cx="7772400" cy="762000"/>
          </a:xfrm>
          <a:prstGeom prst="rect">
            <a:avLst/>
          </a:prstGeom>
          <a:noFill/>
          <a:ln w="9525">
            <a:noFill/>
          </a:ln>
        </p:spPr>
        <p:txBody>
          <a:bodyPr>
            <a:scene3d>
              <a:camera prst="orthographicFront"/>
              <a:lightRig rig="threePt" dir="t"/>
            </a:scene3d>
          </a:bodyPr>
          <a:p>
            <a:r>
              <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不同人工智能方法的问题处理过程</a:t>
            </a:r>
            <a:endPar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grpSp>
        <p:nvGrpSpPr>
          <p:cNvPr id="2" name="Group 19"/>
          <p:cNvGrpSpPr/>
          <p:nvPr/>
        </p:nvGrpSpPr>
        <p:grpSpPr>
          <a:xfrm>
            <a:off x="3086100" y="1828800"/>
            <a:ext cx="5390515" cy="873125"/>
            <a:chOff x="1600200" y="1752600"/>
            <a:chExt cx="3848100" cy="685800"/>
          </a:xfrm>
          <a:solidFill>
            <a:srgbClr val="FFFFCC"/>
          </a:solidFill>
        </p:grpSpPr>
        <p:sp>
          <p:nvSpPr>
            <p:cNvPr id="5" name="Rectangle 4"/>
            <p:cNvSpPr/>
            <p:nvPr/>
          </p:nvSpPr>
          <p:spPr bwMode="auto">
            <a:xfrm>
              <a:off x="1600200" y="1752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dirty="0">
                <a:ln>
                  <a:noFill/>
                </a:ln>
                <a:solidFill>
                  <a:schemeClr val="tx1"/>
                </a:solidFill>
                <a:effectLst/>
                <a:uLnTx/>
                <a:uFillTx/>
                <a:latin typeface=".萍方-简" panose="020B0400000000000000" charset="-122"/>
                <a:ea typeface=".萍方-简" panose="020B0400000000000000" charset="-122"/>
                <a:cs typeface="+mn-cs"/>
              </a:endParaRPr>
            </a:p>
          </p:txBody>
        </p:sp>
        <p:sp>
          <p:nvSpPr>
            <p:cNvPr id="6" name="Rectangle 5"/>
            <p:cNvSpPr/>
            <p:nvPr/>
          </p:nvSpPr>
          <p:spPr bwMode="auto">
            <a:xfrm>
              <a:off x="3067050" y="1752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7" name="Rectangle 6"/>
            <p:cNvSpPr/>
            <p:nvPr/>
          </p:nvSpPr>
          <p:spPr bwMode="auto">
            <a:xfrm>
              <a:off x="4533900" y="1752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grpSp>
      <p:sp>
        <p:nvSpPr>
          <p:cNvPr id="18436" name="Rectangle 9"/>
          <p:cNvSpPr/>
          <p:nvPr/>
        </p:nvSpPr>
        <p:spPr>
          <a:xfrm>
            <a:off x="3086100" y="5104765"/>
            <a:ext cx="1147445" cy="930275"/>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sp>
        <p:nvSpPr>
          <p:cNvPr id="18438" name="Rectangle 11"/>
          <p:cNvSpPr/>
          <p:nvPr/>
        </p:nvSpPr>
        <p:spPr>
          <a:xfrm>
            <a:off x="5107305" y="5069205"/>
            <a:ext cx="1295400" cy="990600"/>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sp>
        <p:nvSpPr>
          <p:cNvPr id="18439" name="Rectangle 12"/>
          <p:cNvSpPr/>
          <p:nvPr/>
        </p:nvSpPr>
        <p:spPr>
          <a:xfrm>
            <a:off x="7195820" y="5243195"/>
            <a:ext cx="1090295" cy="685800"/>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sp>
        <p:nvSpPr>
          <p:cNvPr id="18440" name="Rectangle 13"/>
          <p:cNvSpPr/>
          <p:nvPr/>
        </p:nvSpPr>
        <p:spPr>
          <a:xfrm>
            <a:off x="9185910" y="5247005"/>
            <a:ext cx="1225550" cy="685800"/>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grpSp>
        <p:nvGrpSpPr>
          <p:cNvPr id="3" name="Group 20"/>
          <p:cNvGrpSpPr/>
          <p:nvPr/>
        </p:nvGrpSpPr>
        <p:grpSpPr>
          <a:xfrm>
            <a:off x="3086100" y="3352800"/>
            <a:ext cx="7324725" cy="846455"/>
            <a:chOff x="1562100" y="3276600"/>
            <a:chExt cx="5314950" cy="685800"/>
          </a:xfrm>
          <a:solidFill>
            <a:srgbClr val="FFFFCC"/>
          </a:solidFill>
        </p:grpSpPr>
        <p:sp>
          <p:nvSpPr>
            <p:cNvPr id="15" name="Rectangle 14"/>
            <p:cNvSpPr/>
            <p:nvPr/>
          </p:nvSpPr>
          <p:spPr bwMode="auto">
            <a:xfrm>
              <a:off x="156210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16" name="Rectangle 15"/>
            <p:cNvSpPr/>
            <p:nvPr/>
          </p:nvSpPr>
          <p:spPr bwMode="auto">
            <a:xfrm>
              <a:off x="302895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17" name="Rectangle 16"/>
            <p:cNvSpPr/>
            <p:nvPr/>
          </p:nvSpPr>
          <p:spPr bwMode="auto">
            <a:xfrm>
              <a:off x="449580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18" name="Rectangle 17"/>
            <p:cNvSpPr/>
            <p:nvPr/>
          </p:nvSpPr>
          <p:spPr bwMode="auto">
            <a:xfrm>
              <a:off x="596265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grpSp>
      <p:sp>
        <p:nvSpPr>
          <p:cNvPr id="18442" name="TextBox 22"/>
          <p:cNvSpPr txBox="1"/>
          <p:nvPr/>
        </p:nvSpPr>
        <p:spPr>
          <a:xfrm>
            <a:off x="3396615" y="3586480"/>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输入</a:t>
            </a:r>
            <a:endParaRPr lang="zh-CN" altLang="en-GB" dirty="0">
              <a:latin typeface=".萍方-简" panose="020B0400000000000000" charset="-122"/>
              <a:ea typeface=".萍方-简" panose="020B0400000000000000" charset="-122"/>
            </a:endParaRPr>
          </a:p>
        </p:txBody>
      </p:sp>
      <p:sp>
        <p:nvSpPr>
          <p:cNvPr id="18443" name="TextBox 23"/>
          <p:cNvSpPr txBox="1"/>
          <p:nvPr/>
        </p:nvSpPr>
        <p:spPr>
          <a:xfrm>
            <a:off x="3406775" y="2119630"/>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输入</a:t>
            </a:r>
            <a:endParaRPr lang="zh-CN" altLang="en-GB" dirty="0">
              <a:latin typeface=".萍方-简" panose="020B0400000000000000" charset="-122"/>
              <a:ea typeface=".萍方-简" panose="020B0400000000000000" charset="-122"/>
            </a:endParaRPr>
          </a:p>
        </p:txBody>
      </p:sp>
      <p:sp>
        <p:nvSpPr>
          <p:cNvPr id="18444" name="TextBox 24"/>
          <p:cNvSpPr txBox="1"/>
          <p:nvPr/>
        </p:nvSpPr>
        <p:spPr>
          <a:xfrm>
            <a:off x="3314065" y="5376863"/>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输入</a:t>
            </a:r>
            <a:endParaRPr lang="zh-CN" altLang="en-GB" dirty="0">
              <a:latin typeface=".萍方-简" panose="020B0400000000000000" charset="-122"/>
              <a:ea typeface=".萍方-简" panose="020B0400000000000000" charset="-122"/>
            </a:endParaRPr>
          </a:p>
        </p:txBody>
      </p:sp>
      <p:sp>
        <p:nvSpPr>
          <p:cNvPr id="18445" name="TextBox 25"/>
          <p:cNvSpPr txBox="1"/>
          <p:nvPr/>
        </p:nvSpPr>
        <p:spPr>
          <a:xfrm>
            <a:off x="4907280" y="1981200"/>
            <a:ext cx="1748155" cy="645160"/>
          </a:xfrm>
          <a:prstGeom prst="rect">
            <a:avLst/>
          </a:prstGeom>
          <a:noFill/>
          <a:ln w="9525">
            <a:noFill/>
          </a:ln>
        </p:spPr>
        <p:txBody>
          <a:bodyPr wrap="square">
            <a:spAutoFit/>
          </a:bodyPr>
          <a:p>
            <a:pPr algn="ctr"/>
            <a:r>
              <a:rPr lang="zh-CN" altLang="en-GB" dirty="0">
                <a:latin typeface=".萍方-简" panose="020B0400000000000000" charset="-122"/>
                <a:ea typeface=".萍方-简" panose="020B0400000000000000" charset="-122"/>
                <a:cs typeface=".萍方-简" panose="020B0400000000000000" charset="-122"/>
              </a:rPr>
              <a:t>人工编写</a:t>
            </a:r>
            <a:endParaRPr lang="zh-CN" altLang="en-GB" dirty="0">
              <a:latin typeface=".萍方-简" panose="020B0400000000000000" charset="-122"/>
              <a:ea typeface=".萍方-简" panose="020B0400000000000000" charset="-122"/>
              <a:cs typeface=".萍方-简" panose="020B0400000000000000" charset="-122"/>
            </a:endParaRPr>
          </a:p>
          <a:p>
            <a:pPr algn="ctr"/>
            <a:r>
              <a:rPr lang="zh-CN" altLang="en-GB" dirty="0">
                <a:latin typeface=".萍方-简" panose="020B0400000000000000" charset="-122"/>
                <a:ea typeface=".萍方-简" panose="020B0400000000000000" charset="-122"/>
                <a:cs typeface=".萍方-简" panose="020B0400000000000000" charset="-122"/>
              </a:rPr>
              <a:t>的规则</a:t>
            </a:r>
            <a:r>
              <a:rPr lang="en-US" altLang="zh-CN" dirty="0">
                <a:latin typeface=".萍方-简" panose="020B0400000000000000" charset="-122"/>
                <a:ea typeface=".萍方-简" panose="020B0400000000000000" charset="-122"/>
                <a:cs typeface=".萍方-简" panose="020B0400000000000000" charset="-122"/>
              </a:rPr>
              <a:t>/</a:t>
            </a:r>
            <a:r>
              <a:rPr lang="zh-CN" altLang="en-US" dirty="0">
                <a:latin typeface=".萍方-简" panose="020B0400000000000000" charset="-122"/>
                <a:ea typeface=".萍方-简" panose="020B0400000000000000" charset="-122"/>
                <a:cs typeface=".萍方-简" panose="020B0400000000000000" charset="-122"/>
              </a:rPr>
              <a:t>程序</a:t>
            </a:r>
            <a:endParaRPr lang="zh-CN" altLang="en-US" dirty="0">
              <a:latin typeface=".萍方-简" panose="020B0400000000000000" charset="-122"/>
              <a:ea typeface=".萍方-简" panose="020B0400000000000000" charset="-122"/>
              <a:cs typeface=".萍方-简" panose="020B0400000000000000" charset="-122"/>
            </a:endParaRPr>
          </a:p>
        </p:txBody>
      </p:sp>
      <p:sp>
        <p:nvSpPr>
          <p:cNvPr id="18446" name="TextBox 26"/>
          <p:cNvSpPr txBox="1"/>
          <p:nvPr/>
        </p:nvSpPr>
        <p:spPr>
          <a:xfrm>
            <a:off x="7195662" y="5243513"/>
            <a:ext cx="1097280" cy="645160"/>
          </a:xfrm>
          <a:prstGeom prst="rect">
            <a:avLst/>
          </a:prstGeom>
          <a:noFill/>
          <a:ln w="9525">
            <a:noFill/>
          </a:ln>
        </p:spPr>
        <p:txBody>
          <a:bodyPr wrap="square">
            <a:spAutoFit/>
          </a:bodyPr>
          <a:p>
            <a:pPr algn="ctr"/>
            <a:r>
              <a:rPr lang="zh-CN" altLang="en-GB" dirty="0">
                <a:latin typeface=".萍方-简" panose="020B0400000000000000" charset="-122"/>
                <a:ea typeface=".萍方-简" panose="020B0400000000000000" charset="-122"/>
              </a:rPr>
              <a:t>匹配特征</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进行分类</a:t>
            </a:r>
            <a:endParaRPr lang="zh-CN" altLang="en-GB" dirty="0">
              <a:latin typeface=".萍方-简" panose="020B0400000000000000" charset="-122"/>
              <a:ea typeface=".萍方-简" panose="020B0400000000000000" charset="-122"/>
            </a:endParaRPr>
          </a:p>
        </p:txBody>
      </p:sp>
      <p:sp>
        <p:nvSpPr>
          <p:cNvPr id="18447" name="TextBox 27"/>
          <p:cNvSpPr txBox="1"/>
          <p:nvPr/>
        </p:nvSpPr>
        <p:spPr>
          <a:xfrm>
            <a:off x="5189061" y="3453765"/>
            <a:ext cx="1097280" cy="645160"/>
          </a:xfrm>
          <a:prstGeom prst="rect">
            <a:avLst/>
          </a:prstGeom>
          <a:noFill/>
          <a:ln w="9525">
            <a:noFill/>
          </a:ln>
        </p:spPr>
        <p:txBody>
          <a:bodyPr wrap="none">
            <a:spAutoFit/>
          </a:bodyPr>
          <a:p>
            <a:pPr algn="ctr"/>
            <a:r>
              <a:rPr lang="zh-CN" altLang="en-GB" dirty="0">
                <a:latin typeface=".萍方-简" panose="020B0400000000000000" charset="-122"/>
                <a:ea typeface=".萍方-简" panose="020B0400000000000000" charset="-122"/>
              </a:rPr>
              <a:t>人工提取</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特征</a:t>
            </a:r>
            <a:endParaRPr lang="zh-CN" altLang="en-GB" dirty="0">
              <a:latin typeface=".萍方-简" panose="020B0400000000000000" charset="-122"/>
              <a:ea typeface=".萍方-简" panose="020B0400000000000000" charset="-122"/>
            </a:endParaRPr>
          </a:p>
        </p:txBody>
      </p:sp>
      <p:sp>
        <p:nvSpPr>
          <p:cNvPr id="18449" name="TextBox 29"/>
          <p:cNvSpPr txBox="1"/>
          <p:nvPr/>
        </p:nvSpPr>
        <p:spPr>
          <a:xfrm>
            <a:off x="7210902" y="3453765"/>
            <a:ext cx="1097280" cy="645160"/>
          </a:xfrm>
          <a:prstGeom prst="rect">
            <a:avLst/>
          </a:prstGeom>
          <a:noFill/>
          <a:ln w="9525">
            <a:noFill/>
          </a:ln>
        </p:spPr>
        <p:txBody>
          <a:bodyPr wrap="none">
            <a:spAutoFit/>
          </a:bodyPr>
          <a:p>
            <a:pPr algn="ctr"/>
            <a:r>
              <a:rPr lang="zh-CN" altLang="en-GB" dirty="0">
                <a:latin typeface=".萍方-简" panose="020B0400000000000000" charset="-122"/>
                <a:ea typeface=".萍方-简" panose="020B0400000000000000" charset="-122"/>
              </a:rPr>
              <a:t>匹配特征</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进行分类</a:t>
            </a:r>
            <a:endParaRPr lang="zh-CN" altLang="en-GB" dirty="0">
              <a:latin typeface=".萍方-简" panose="020B0400000000000000" charset="-122"/>
              <a:ea typeface=".萍方-简" panose="020B0400000000000000" charset="-122"/>
            </a:endParaRPr>
          </a:p>
        </p:txBody>
      </p:sp>
      <p:sp>
        <p:nvSpPr>
          <p:cNvPr id="18450" name="TextBox 30"/>
          <p:cNvSpPr txBox="1"/>
          <p:nvPr/>
        </p:nvSpPr>
        <p:spPr>
          <a:xfrm>
            <a:off x="4993005" y="5246688"/>
            <a:ext cx="1524000" cy="645160"/>
          </a:xfrm>
          <a:prstGeom prst="rect">
            <a:avLst/>
          </a:prstGeom>
          <a:noFill/>
          <a:ln w="9525">
            <a:noFill/>
          </a:ln>
        </p:spPr>
        <p:txBody>
          <a:bodyPr>
            <a:spAutoFit/>
          </a:bodyPr>
          <a:p>
            <a:pPr algn="ctr"/>
            <a:r>
              <a:rPr lang="zh-CN" altLang="en-GB" dirty="0">
                <a:latin typeface=".萍方-简" panose="020B0400000000000000" charset="-122"/>
                <a:ea typeface=".萍方-简" panose="020B0400000000000000" charset="-122"/>
              </a:rPr>
              <a:t>通过算法</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提取特征</a:t>
            </a:r>
            <a:endParaRPr lang="zh-CN" altLang="en-GB" dirty="0">
              <a:latin typeface=".萍方-简" panose="020B0400000000000000" charset="-122"/>
              <a:ea typeface=".萍方-简" panose="020B0400000000000000" charset="-122"/>
            </a:endParaRPr>
          </a:p>
        </p:txBody>
      </p:sp>
      <p:sp>
        <p:nvSpPr>
          <p:cNvPr id="18451" name="TextBox 31"/>
          <p:cNvSpPr txBox="1"/>
          <p:nvPr/>
        </p:nvSpPr>
        <p:spPr>
          <a:xfrm>
            <a:off x="9460230" y="5405755"/>
            <a:ext cx="640080" cy="368300"/>
          </a:xfrm>
          <a:prstGeom prst="rect">
            <a:avLst/>
          </a:prstGeom>
          <a:noFill/>
          <a:ln w="9525">
            <a:noFill/>
          </a:ln>
        </p:spPr>
        <p:txBody>
          <a:bodyPr wrap="none">
            <a:spAutoFit/>
          </a:bodyPr>
          <a:p>
            <a:pPr algn="ctr"/>
            <a:r>
              <a:rPr lang="zh-CN" altLang="en-GB" dirty="0">
                <a:latin typeface=".萍方-简" panose="020B0400000000000000" charset="-122"/>
                <a:ea typeface=".萍方-简" panose="020B0400000000000000" charset="-122"/>
              </a:rPr>
              <a:t>输出</a:t>
            </a:r>
            <a:endParaRPr lang="zh-CN" altLang="en-GB" dirty="0">
              <a:latin typeface=".萍方-简" panose="020B0400000000000000" charset="-122"/>
              <a:ea typeface=".萍方-简" panose="020B0400000000000000" charset="-122"/>
            </a:endParaRPr>
          </a:p>
        </p:txBody>
      </p:sp>
      <p:sp>
        <p:nvSpPr>
          <p:cNvPr id="18452" name="TextBox 32"/>
          <p:cNvSpPr txBox="1"/>
          <p:nvPr/>
        </p:nvSpPr>
        <p:spPr>
          <a:xfrm>
            <a:off x="9460230" y="3592195"/>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输出</a:t>
            </a:r>
            <a:endParaRPr lang="zh-CN" altLang="en-GB" dirty="0">
              <a:latin typeface=".萍方-简" panose="020B0400000000000000" charset="-122"/>
              <a:ea typeface=".萍方-简" panose="020B0400000000000000" charset="-122"/>
            </a:endParaRPr>
          </a:p>
        </p:txBody>
      </p:sp>
      <p:sp>
        <p:nvSpPr>
          <p:cNvPr id="18453" name="TextBox 33"/>
          <p:cNvSpPr txBox="1"/>
          <p:nvPr/>
        </p:nvSpPr>
        <p:spPr>
          <a:xfrm>
            <a:off x="7429183" y="2119630"/>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输出</a:t>
            </a:r>
            <a:endParaRPr lang="zh-CN" altLang="en-GB" dirty="0">
              <a:latin typeface=".萍方-简" panose="020B0400000000000000" charset="-122"/>
              <a:ea typeface=".萍方-简" panose="020B0400000000000000" charset="-122"/>
            </a:endParaRPr>
          </a:p>
        </p:txBody>
      </p:sp>
      <p:cxnSp>
        <p:nvCxnSpPr>
          <p:cNvPr id="18454" name="Straight Arrow Connector 35"/>
          <p:cNvCxnSpPr>
            <a:endCxn id="7" idx="1"/>
          </p:cNvCxnSpPr>
          <p:nvPr/>
        </p:nvCxnSpPr>
        <p:spPr>
          <a:xfrm>
            <a:off x="6438900" y="2265680"/>
            <a:ext cx="756920" cy="0"/>
          </a:xfrm>
          <a:prstGeom prst="straightConnector1">
            <a:avLst/>
          </a:prstGeom>
          <a:ln w="9525" cap="flat" cmpd="sng">
            <a:solidFill>
              <a:schemeClr val="tx1"/>
            </a:solidFill>
            <a:prstDash val="solid"/>
            <a:headEnd type="none" w="med" len="med"/>
            <a:tailEnd type="arrow" w="med" len="med"/>
          </a:ln>
        </p:spPr>
      </p:cxnSp>
      <p:cxnSp>
        <p:nvCxnSpPr>
          <p:cNvPr id="18455" name="Straight Arrow Connector 36"/>
          <p:cNvCxnSpPr/>
          <p:nvPr/>
        </p:nvCxnSpPr>
        <p:spPr>
          <a:xfrm flipV="1">
            <a:off x="4366895" y="2265680"/>
            <a:ext cx="783590" cy="1270"/>
          </a:xfrm>
          <a:prstGeom prst="straightConnector1">
            <a:avLst/>
          </a:prstGeom>
          <a:ln w="9525" cap="flat" cmpd="sng">
            <a:solidFill>
              <a:schemeClr val="tx1"/>
            </a:solidFill>
            <a:prstDash val="solid"/>
            <a:headEnd type="none" w="med" len="med"/>
            <a:tailEnd type="arrow" w="med" len="med"/>
          </a:ln>
        </p:spPr>
      </p:cxnSp>
      <p:cxnSp>
        <p:nvCxnSpPr>
          <p:cNvPr id="18456" name="Straight Arrow Connector 37"/>
          <p:cNvCxnSpPr>
            <a:endCxn id="16" idx="1"/>
          </p:cNvCxnSpPr>
          <p:nvPr/>
        </p:nvCxnSpPr>
        <p:spPr>
          <a:xfrm>
            <a:off x="4378960" y="3764915"/>
            <a:ext cx="728345" cy="11430"/>
          </a:xfrm>
          <a:prstGeom prst="straightConnector1">
            <a:avLst/>
          </a:prstGeom>
          <a:ln w="9525" cap="flat" cmpd="sng">
            <a:solidFill>
              <a:schemeClr val="tx1"/>
            </a:solidFill>
            <a:prstDash val="solid"/>
            <a:headEnd type="none" w="med" len="med"/>
            <a:tailEnd type="arrow" w="med" len="med"/>
          </a:ln>
        </p:spPr>
      </p:cxnSp>
      <p:cxnSp>
        <p:nvCxnSpPr>
          <p:cNvPr id="18457" name="Straight Arrow Connector 38"/>
          <p:cNvCxnSpPr>
            <a:endCxn id="17" idx="1"/>
          </p:cNvCxnSpPr>
          <p:nvPr/>
        </p:nvCxnSpPr>
        <p:spPr>
          <a:xfrm>
            <a:off x="6377940" y="3764915"/>
            <a:ext cx="751205" cy="11430"/>
          </a:xfrm>
          <a:prstGeom prst="straightConnector1">
            <a:avLst/>
          </a:prstGeom>
          <a:ln w="9525" cap="flat" cmpd="sng">
            <a:solidFill>
              <a:schemeClr val="tx1"/>
            </a:solidFill>
            <a:prstDash val="solid"/>
            <a:headEnd type="none" w="med" len="med"/>
            <a:tailEnd type="arrow" w="med" len="med"/>
          </a:ln>
        </p:spPr>
      </p:cxnSp>
      <p:cxnSp>
        <p:nvCxnSpPr>
          <p:cNvPr id="18458" name="Straight Arrow Connector 39"/>
          <p:cNvCxnSpPr>
            <a:endCxn id="18" idx="1"/>
          </p:cNvCxnSpPr>
          <p:nvPr/>
        </p:nvCxnSpPr>
        <p:spPr>
          <a:xfrm flipV="1">
            <a:off x="8389620" y="3776345"/>
            <a:ext cx="760730" cy="3175"/>
          </a:xfrm>
          <a:prstGeom prst="straightConnector1">
            <a:avLst/>
          </a:prstGeom>
          <a:ln w="9525" cap="flat" cmpd="sng">
            <a:solidFill>
              <a:schemeClr val="tx1"/>
            </a:solidFill>
            <a:prstDash val="solid"/>
            <a:headEnd type="none" w="med" len="med"/>
            <a:tailEnd type="arrow" w="med" len="med"/>
          </a:ln>
        </p:spPr>
      </p:cxnSp>
      <p:cxnSp>
        <p:nvCxnSpPr>
          <p:cNvPr id="18459" name="Straight Arrow Connector 40"/>
          <p:cNvCxnSpPr>
            <a:stCxn id="18436" idx="3"/>
          </p:cNvCxnSpPr>
          <p:nvPr/>
        </p:nvCxnSpPr>
        <p:spPr>
          <a:xfrm flipV="1">
            <a:off x="4233545" y="5562600"/>
            <a:ext cx="907415" cy="7620"/>
          </a:xfrm>
          <a:prstGeom prst="straightConnector1">
            <a:avLst/>
          </a:prstGeom>
          <a:ln w="9525" cap="flat" cmpd="sng">
            <a:solidFill>
              <a:schemeClr val="tx1"/>
            </a:solidFill>
            <a:prstDash val="solid"/>
            <a:headEnd type="none" w="med" len="med"/>
            <a:tailEnd type="arrow" w="med" len="med"/>
          </a:ln>
        </p:spPr>
      </p:cxnSp>
      <p:cxnSp>
        <p:nvCxnSpPr>
          <p:cNvPr id="18460" name="Straight Arrow Connector 41"/>
          <p:cNvCxnSpPr>
            <a:endCxn id="18440" idx="1"/>
          </p:cNvCxnSpPr>
          <p:nvPr/>
        </p:nvCxnSpPr>
        <p:spPr>
          <a:xfrm flipV="1">
            <a:off x="8303895" y="5589905"/>
            <a:ext cx="882015" cy="9525"/>
          </a:xfrm>
          <a:prstGeom prst="straightConnector1">
            <a:avLst/>
          </a:prstGeom>
          <a:ln w="9525" cap="flat" cmpd="sng">
            <a:solidFill>
              <a:schemeClr val="tx1"/>
            </a:solidFill>
            <a:prstDash val="solid"/>
            <a:headEnd type="none" w="med" len="med"/>
            <a:tailEnd type="arrow" w="med" len="med"/>
          </a:ln>
        </p:spPr>
      </p:cxnSp>
      <p:cxnSp>
        <p:nvCxnSpPr>
          <p:cNvPr id="18462" name="Straight Arrow Connector 46"/>
          <p:cNvCxnSpPr>
            <a:endCxn id="18446" idx="1"/>
          </p:cNvCxnSpPr>
          <p:nvPr/>
        </p:nvCxnSpPr>
        <p:spPr>
          <a:xfrm>
            <a:off x="6385560" y="5565775"/>
            <a:ext cx="810260" cy="635"/>
          </a:xfrm>
          <a:prstGeom prst="straightConnector1">
            <a:avLst/>
          </a:prstGeom>
          <a:ln w="9525" cap="flat" cmpd="sng">
            <a:solidFill>
              <a:schemeClr val="tx1"/>
            </a:solidFill>
            <a:prstDash val="solid"/>
            <a:headEnd type="none" w="med" len="med"/>
            <a:tailEnd type="arrow" w="med" len="med"/>
          </a:ln>
        </p:spPr>
      </p:cxnSp>
      <p:sp>
        <p:nvSpPr>
          <p:cNvPr id="18463" name="TextBox 47"/>
          <p:cNvSpPr txBox="1"/>
          <p:nvPr/>
        </p:nvSpPr>
        <p:spPr>
          <a:xfrm>
            <a:off x="764223" y="2119313"/>
            <a:ext cx="1791970" cy="368300"/>
          </a:xfrm>
          <a:prstGeom prst="rect">
            <a:avLst/>
          </a:prstGeom>
          <a:noFill/>
          <a:ln w="9525">
            <a:noFill/>
          </a:ln>
        </p:spPr>
        <p:txBody>
          <a:bodyPr wrap="none">
            <a:spAutoFit/>
          </a:bodyPr>
          <a:p>
            <a:r>
              <a:rPr lang="zh-CN" altLang="en-GB" b="1" dirty="0">
                <a:solidFill>
                  <a:srgbClr val="FF0000"/>
                </a:solidFill>
                <a:latin typeface=".萍方-简" panose="020B0400000000000000" charset="-122"/>
                <a:ea typeface=".萍方-简" panose="020B0400000000000000" charset="-122"/>
              </a:rPr>
              <a:t>基于规则的系统</a:t>
            </a:r>
            <a:endParaRPr lang="zh-CN" altLang="en-GB" b="1" dirty="0">
              <a:solidFill>
                <a:srgbClr val="FF0000"/>
              </a:solidFill>
              <a:latin typeface=".萍方-简" panose="020B0400000000000000" charset="-122"/>
              <a:ea typeface=".萍方-简" panose="020B0400000000000000" charset="-122"/>
            </a:endParaRPr>
          </a:p>
        </p:txBody>
      </p:sp>
      <p:sp>
        <p:nvSpPr>
          <p:cNvPr id="18464" name="TextBox 48"/>
          <p:cNvSpPr txBox="1"/>
          <p:nvPr/>
        </p:nvSpPr>
        <p:spPr>
          <a:xfrm>
            <a:off x="881380" y="3586480"/>
            <a:ext cx="1787525" cy="368300"/>
          </a:xfrm>
          <a:prstGeom prst="rect">
            <a:avLst/>
          </a:prstGeom>
          <a:noFill/>
          <a:ln w="9525">
            <a:noFill/>
          </a:ln>
        </p:spPr>
        <p:txBody>
          <a:bodyPr wrap="none">
            <a:spAutoFit/>
          </a:bodyPr>
          <a:p>
            <a:r>
              <a:rPr lang="zh-CN" altLang="en-GB" b="1" dirty="0">
                <a:solidFill>
                  <a:srgbClr val="FF0000"/>
                </a:solidFill>
                <a:latin typeface=".萍方-简" panose="020B0400000000000000" charset="-122"/>
                <a:ea typeface=".萍方-简" panose="020B0400000000000000" charset="-122"/>
              </a:rPr>
              <a:t>传统的机器学习</a:t>
            </a:r>
            <a:endParaRPr lang="zh-CN" altLang="en-GB" b="1" dirty="0">
              <a:solidFill>
                <a:srgbClr val="FF0000"/>
              </a:solidFill>
              <a:latin typeface=".萍方-简" panose="020B0400000000000000" charset="-122"/>
              <a:ea typeface=".萍方-简" panose="020B0400000000000000" charset="-122"/>
            </a:endParaRPr>
          </a:p>
        </p:txBody>
      </p:sp>
      <p:sp>
        <p:nvSpPr>
          <p:cNvPr id="18465" name="TextBox 49"/>
          <p:cNvSpPr txBox="1"/>
          <p:nvPr/>
        </p:nvSpPr>
        <p:spPr>
          <a:xfrm>
            <a:off x="1223328" y="5303203"/>
            <a:ext cx="1102360" cy="368300"/>
          </a:xfrm>
          <a:prstGeom prst="rect">
            <a:avLst/>
          </a:prstGeom>
          <a:noFill/>
          <a:ln w="9525">
            <a:noFill/>
          </a:ln>
        </p:spPr>
        <p:txBody>
          <a:bodyPr wrap="none">
            <a:spAutoFit/>
          </a:bodyPr>
          <a:p>
            <a:r>
              <a:rPr lang="zh-CN" altLang="en-GB" b="1" dirty="0">
                <a:solidFill>
                  <a:srgbClr val="FF0000"/>
                </a:solidFill>
                <a:latin typeface=".萍方-简" panose="020B0400000000000000" charset="-122"/>
                <a:ea typeface=".萍方-简" panose="020B0400000000000000" charset="-122"/>
              </a:rPr>
              <a:t>深度学习</a:t>
            </a:r>
            <a:endParaRPr lang="zh-CN" altLang="en-GB" b="1" dirty="0">
              <a:solidFill>
                <a:srgbClr val="FF0000"/>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0730" y="504825"/>
            <a:ext cx="7772400" cy="1143000"/>
          </a:xfrm>
        </p:spPr>
        <p:txBody>
          <a:bodyPr>
            <a:normAutofit/>
            <a:scene3d>
              <a:camera prst="orthographicFront"/>
              <a:lightRig rig="threePt" dir="t"/>
            </a:scene3d>
          </a:bodyPr>
          <a:lstStyle/>
          <a:p>
            <a:r>
              <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样本数量</a:t>
            </a:r>
            <a:r>
              <a:rPr lang="en-US" altLang="zh-CN"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 </a:t>
            </a:r>
            <a:r>
              <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和</a:t>
            </a:r>
            <a:r>
              <a:rPr lang="en-US" altLang="zh-CN"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 </a:t>
            </a:r>
            <a:r>
              <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性能的关系</a:t>
            </a:r>
            <a:endPar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cxnSp>
        <p:nvCxnSpPr>
          <p:cNvPr id="5" name="Straight Arrow Connector 4"/>
          <p:cNvCxnSpPr/>
          <p:nvPr/>
        </p:nvCxnSpPr>
        <p:spPr bwMode="auto">
          <a:xfrm flipV="1">
            <a:off x="3962400" y="2590800"/>
            <a:ext cx="0" cy="2667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3962400" y="5257800"/>
            <a:ext cx="450964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9" name="Arc 8"/>
          <p:cNvSpPr/>
          <p:nvPr/>
        </p:nvSpPr>
        <p:spPr bwMode="auto">
          <a:xfrm rot="19013886">
            <a:off x="-706887" y="4630769"/>
            <a:ext cx="12490456" cy="4648200"/>
          </a:xfrm>
          <a:prstGeom prst="arc">
            <a:avLst>
              <a:gd name="adj1" fmla="val 16200000"/>
              <a:gd name="adj2" fmla="val 20713378"/>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p:grpSp>
        <p:nvGrpSpPr>
          <p:cNvPr id="14" name="Group 13"/>
          <p:cNvGrpSpPr/>
          <p:nvPr/>
        </p:nvGrpSpPr>
        <p:grpSpPr>
          <a:xfrm>
            <a:off x="3962986" y="4038600"/>
            <a:ext cx="4266614" cy="2460514"/>
            <a:chOff x="2438986" y="4038600"/>
            <a:chExt cx="4266614" cy="2460514"/>
          </a:xfrm>
        </p:grpSpPr>
        <p:sp>
          <p:nvSpPr>
            <p:cNvPr id="11" name="Arc 10"/>
            <p:cNvSpPr/>
            <p:nvPr/>
          </p:nvSpPr>
          <p:spPr bwMode="auto">
            <a:xfrm rot="16435727">
              <a:off x="2569272" y="4038600"/>
              <a:ext cx="2330228" cy="2590800"/>
            </a:xfrm>
            <a:prstGeom prst="arc">
              <a:avLst>
                <a:gd name="adj1" fmla="val 16200000"/>
                <a:gd name="adj2" fmla="val 21467915"/>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p:cxnSp>
          <p:nvCxnSpPr>
            <p:cNvPr id="13" name="Straight Connector 12"/>
            <p:cNvCxnSpPr>
              <a:stCxn id="11" idx="2"/>
            </p:cNvCxnSpPr>
            <p:nvPr/>
          </p:nvCxnSpPr>
          <p:spPr bwMode="auto">
            <a:xfrm flipV="1">
              <a:off x="3769512" y="4038600"/>
              <a:ext cx="2936088" cy="130652"/>
            </a:xfrm>
            <a:prstGeom prst="line">
              <a:avLst/>
            </a:prstGeom>
            <a:solidFill>
              <a:schemeClr val="accent1"/>
            </a:solidFill>
            <a:ln w="28575" cap="flat" cmpd="sng" algn="ctr">
              <a:solidFill>
                <a:srgbClr val="0000FF"/>
              </a:solidFill>
              <a:prstDash val="solid"/>
              <a:round/>
              <a:headEnd type="none" w="med" len="med"/>
              <a:tailEnd type="none" w="med" len="med"/>
            </a:ln>
            <a:effectLst/>
          </p:spPr>
        </p:cxnSp>
      </p:grpSp>
      <p:sp>
        <p:nvSpPr>
          <p:cNvPr id="15" name="TextBox 14"/>
          <p:cNvSpPr txBox="1"/>
          <p:nvPr/>
        </p:nvSpPr>
        <p:spPr>
          <a:xfrm>
            <a:off x="5029200" y="5430486"/>
            <a:ext cx="2895600" cy="368300"/>
          </a:xfrm>
          <a:prstGeom prst="rect">
            <a:avLst/>
          </a:prstGeom>
          <a:noFill/>
        </p:spPr>
        <p:txBody>
          <a:bodyPr wrap="square" rtlCol="0">
            <a:spAutoFit/>
          </a:bodyPr>
          <a:lstStyle/>
          <a:p>
            <a:r>
              <a:rPr lang="en-US" dirty="0" smtClean="0">
                <a:latin typeface="FreeSerif" panose="02020603050405020304" charset="0"/>
              </a:rPr>
              <a:t>Size of Data</a:t>
            </a:r>
            <a:endParaRPr lang="en-US" dirty="0">
              <a:latin typeface="FreeSerif" panose="02020603050405020304" charset="0"/>
            </a:endParaRPr>
          </a:p>
        </p:txBody>
      </p:sp>
      <p:sp>
        <p:nvSpPr>
          <p:cNvPr id="16" name="TextBox 15"/>
          <p:cNvSpPr txBox="1"/>
          <p:nvPr/>
        </p:nvSpPr>
        <p:spPr>
          <a:xfrm rot="16200000">
            <a:off x="1828800" y="3807767"/>
            <a:ext cx="2895600" cy="368300"/>
          </a:xfrm>
          <a:prstGeom prst="rect">
            <a:avLst/>
          </a:prstGeom>
          <a:noFill/>
        </p:spPr>
        <p:txBody>
          <a:bodyPr wrap="square" rtlCol="0">
            <a:spAutoFit/>
          </a:bodyPr>
          <a:lstStyle/>
          <a:p>
            <a:pPr algn="ctr"/>
            <a:r>
              <a:rPr lang="en-US" dirty="0" smtClean="0">
                <a:latin typeface="FreeSerif" panose="02020603050405020304" charset="0"/>
              </a:rPr>
              <a:t>Performance</a:t>
            </a:r>
            <a:endParaRPr lang="en-US" dirty="0">
              <a:latin typeface="FreeSerif" panose="02020603050405020304" charset="0"/>
            </a:endParaRPr>
          </a:p>
        </p:txBody>
      </p:sp>
      <p:sp>
        <p:nvSpPr>
          <p:cNvPr id="18" name="TextBox 17"/>
          <p:cNvSpPr txBox="1"/>
          <p:nvPr/>
        </p:nvSpPr>
        <p:spPr>
          <a:xfrm>
            <a:off x="6312736" y="4103926"/>
            <a:ext cx="3593264" cy="368300"/>
          </a:xfrm>
          <a:prstGeom prst="rect">
            <a:avLst/>
          </a:prstGeom>
          <a:noFill/>
        </p:spPr>
        <p:txBody>
          <a:bodyPr wrap="square" rtlCol="0">
            <a:spAutoFit/>
          </a:bodyPr>
          <a:lstStyle/>
          <a:p>
            <a:r>
              <a:rPr lang="zh-CN" altLang="en-US" dirty="0">
                <a:solidFill>
                  <a:srgbClr val="0000FF"/>
                </a:solidFill>
                <a:latin typeface="FreeSerif" panose="02020603050405020304" charset="0"/>
              </a:rPr>
              <a:t>传统的机器学习</a:t>
            </a:r>
            <a:endParaRPr lang="zh-CN" altLang="en-US" dirty="0">
              <a:solidFill>
                <a:srgbClr val="0000FF"/>
              </a:solidFill>
              <a:latin typeface="FreeSerif" panose="02020603050405020304" charset="0"/>
            </a:endParaRPr>
          </a:p>
        </p:txBody>
      </p:sp>
      <p:sp>
        <p:nvSpPr>
          <p:cNvPr id="19" name="TextBox 18"/>
          <p:cNvSpPr txBox="1"/>
          <p:nvPr/>
        </p:nvSpPr>
        <p:spPr>
          <a:xfrm rot="19695763">
            <a:off x="5462489" y="2251982"/>
            <a:ext cx="3593264" cy="368300"/>
          </a:xfrm>
          <a:prstGeom prst="rect">
            <a:avLst/>
          </a:prstGeom>
          <a:noFill/>
        </p:spPr>
        <p:txBody>
          <a:bodyPr wrap="square" rtlCol="0">
            <a:spAutoFit/>
          </a:bodyPr>
          <a:lstStyle/>
          <a:p>
            <a:r>
              <a:rPr lang="zh-CN" altLang="en-US" dirty="0" smtClean="0">
                <a:solidFill>
                  <a:srgbClr val="C00000"/>
                </a:solidFill>
                <a:latin typeface="FreeSerif" panose="02020603050405020304" charset="0"/>
              </a:rPr>
              <a:t>深度学习</a:t>
            </a:r>
            <a:endParaRPr lang="zh-CN" altLang="en-US" dirty="0" smtClean="0">
              <a:solidFill>
                <a:srgbClr val="C00000"/>
              </a:solidFill>
              <a:latin typeface="FreeSerif" panose="02020603050405020304" charset="0"/>
            </a:endParaRPr>
          </a:p>
        </p:txBody>
      </p:sp>
      <p:sp>
        <p:nvSpPr>
          <p:cNvPr id="3" name="矩形 2"/>
          <p:cNvSpPr/>
          <p:nvPr/>
        </p:nvSpPr>
        <p:spPr>
          <a:xfrm>
            <a:off x="5029200" y="5480685"/>
            <a:ext cx="1726565" cy="2686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a:solidFill>
                  <a:schemeClr val="tx1"/>
                </a:solidFill>
                <a:latin typeface=".萍方-简" panose="020B0400000000000000" charset="-122"/>
                <a:ea typeface=".萍方-简" panose="020B0400000000000000" charset="-122"/>
              </a:rPr>
              <a:t>数据规模</a:t>
            </a:r>
            <a:endParaRPr lang="zh-CN" sz="1600">
              <a:solidFill>
                <a:schemeClr val="tx1"/>
              </a:solidFill>
              <a:latin typeface=".萍方-简" panose="020B0400000000000000" charset="-122"/>
              <a:ea typeface=".萍方-简" panose="020B0400000000000000" charset="-122"/>
            </a:endParaRPr>
          </a:p>
        </p:txBody>
      </p:sp>
      <p:sp>
        <p:nvSpPr>
          <p:cNvPr id="4" name="矩形 3"/>
          <p:cNvSpPr/>
          <p:nvPr/>
        </p:nvSpPr>
        <p:spPr>
          <a:xfrm rot="16200000">
            <a:off x="2552700" y="3790315"/>
            <a:ext cx="1348105" cy="2686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a:solidFill>
                  <a:schemeClr val="tx1"/>
                </a:solidFill>
                <a:latin typeface=".萍方-简" panose="020B0400000000000000" charset="-122"/>
                <a:ea typeface=".萍方-简" panose="020B0400000000000000" charset="-122"/>
              </a:rPr>
              <a:t>性能</a:t>
            </a:r>
            <a:endParaRPr lang="zh-CN" sz="1600">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内容</a:t>
            </a:r>
            <a:endParaRPr lang="zh-CN" altLang="en-US">
              <a:latin typeface=".萍方-简" panose="020B0400000000000000" charset="-122"/>
              <a:ea typeface=".萍方-简" panose="020B0400000000000000" charset="-122"/>
            </a:endParaRPr>
          </a:p>
        </p:txBody>
      </p:sp>
      <p:sp>
        <p:nvSpPr>
          <p:cNvPr id="5" name="内容占位符 4"/>
          <p:cNvSpPr>
            <a:spLocks noGrp="1"/>
          </p:cNvSpPr>
          <p:nvPr>
            <p:ph idx="1"/>
          </p:nvPr>
        </p:nvSpPr>
        <p:spPr>
          <a:xfrm>
            <a:off x="3550920" y="1584325"/>
            <a:ext cx="4709795" cy="4613275"/>
          </a:xfrm>
        </p:spPr>
        <p:txBody>
          <a:bodyPr>
            <a:normAutofit lnSpcReduction="20000"/>
          </a:bodyPr>
          <a:p>
            <a:r>
              <a:rPr lang="zh-CN" altLang="en-US" sz="2400">
                <a:latin typeface=".萍方-简" panose="020B0400000000000000" charset="-122"/>
                <a:ea typeface=".萍方-简" panose="020B0400000000000000" charset="-122"/>
                <a:cs typeface=".萍方-简" panose="020B0400000000000000" charset="-122"/>
              </a:rPr>
              <a:t>人工智能简史</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深度学习简介</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深度学习的应用</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深度学习的优缺点</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DNN</a:t>
            </a:r>
            <a:r>
              <a:rPr lang="zh-CN" altLang="en-US" sz="2400">
                <a:latin typeface=".萍方-简" panose="020B0400000000000000" charset="-122"/>
                <a:ea typeface=".萍方-简" panose="020B0400000000000000" charset="-122"/>
                <a:cs typeface=".萍方-简" panose="020B0400000000000000" charset="-122"/>
              </a:rPr>
              <a:t>深度神经网络</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CNN</a:t>
            </a:r>
            <a:r>
              <a:rPr lang="zh-CN" altLang="en-US" sz="2400">
                <a:latin typeface=".萍方-简" panose="020B0400000000000000" charset="-122"/>
                <a:ea typeface=".萍方-简" panose="020B0400000000000000" charset="-122"/>
                <a:cs typeface=".萍方-简" panose="020B0400000000000000" charset="-122"/>
              </a:rPr>
              <a:t>卷积神经网络</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RNN</a:t>
            </a:r>
            <a:r>
              <a:rPr lang="zh-CN" altLang="en-US" sz="2400">
                <a:latin typeface=".萍方-简" panose="020B0400000000000000" charset="-122"/>
                <a:ea typeface=".萍方-简" panose="020B0400000000000000" charset="-122"/>
                <a:cs typeface=".萍方-简" panose="020B0400000000000000" charset="-122"/>
              </a:rPr>
              <a:t>循环神经网络</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GAN</a:t>
            </a:r>
            <a:r>
              <a:rPr lang="zh-CN" altLang="en-US" sz="2400">
                <a:latin typeface=".萍方-简" panose="020B0400000000000000" charset="-122"/>
                <a:ea typeface=".萍方-简" panose="020B0400000000000000" charset="-122"/>
                <a:cs typeface=".萍方-简" panose="020B0400000000000000" charset="-122"/>
              </a:rPr>
              <a:t>生成式对抗网络</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PLM预训练语言模型</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LLM</a:t>
            </a:r>
            <a:r>
              <a:rPr lang="zh-CN" altLang="en-US" sz="2400">
                <a:latin typeface=".萍方-简" panose="020B0400000000000000" charset="-122"/>
                <a:ea typeface=".萍方-简" panose="020B0400000000000000" charset="-122"/>
                <a:cs typeface=".萍方-简" panose="020B0400000000000000" charset="-122"/>
              </a:rPr>
              <a:t>大语言模型</a:t>
            </a:r>
            <a:r>
              <a:rPr lang="en-US" altLang="zh-CN" sz="1800">
                <a:latin typeface=".萍方-简" panose="020B0400000000000000" charset="-122"/>
                <a:ea typeface=".萍方-简" panose="020B0400000000000000" charset="-122"/>
                <a:cs typeface=".萍方-简" panose="020B0400000000000000" charset="-122"/>
              </a:rPr>
              <a:t>(2023</a:t>
            </a:r>
            <a:r>
              <a:rPr lang="zh-CN" altLang="en-US" sz="1800">
                <a:latin typeface=".萍方-简" panose="020B0400000000000000" charset="-122"/>
                <a:ea typeface=".萍方-简" panose="020B0400000000000000" charset="-122"/>
                <a:cs typeface=".萍方-简" panose="020B0400000000000000" charset="-122"/>
              </a:rPr>
              <a:t>更新</a:t>
            </a:r>
            <a:r>
              <a:rPr lang="en-US" altLang="zh-CN" sz="1800">
                <a:latin typeface=".萍方-简" panose="020B0400000000000000" charset="-122"/>
                <a:ea typeface=".萍方-简" panose="020B0400000000000000" charset="-122"/>
                <a:cs typeface=".萍方-简" panose="020B0400000000000000" charset="-122"/>
              </a:rPr>
              <a:t>)</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学习资源</a:t>
            </a:r>
            <a:endParaRPr lang="zh-CN" altLang="en-US" sz="240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01031090208"/>
          <p:cNvPicPr>
            <a:picLocks noChangeAspect="1"/>
          </p:cNvPicPr>
          <p:nvPr/>
        </p:nvPicPr>
        <p:blipFill>
          <a:blip r:embed="rId1"/>
          <a:stretch>
            <a:fillRect/>
          </a:stretch>
        </p:blipFill>
        <p:spPr>
          <a:xfrm>
            <a:off x="2190115" y="49530"/>
            <a:ext cx="9766300" cy="6758940"/>
          </a:xfrm>
          <a:prstGeom prst="rect">
            <a:avLst/>
          </a:prstGeom>
        </p:spPr>
      </p:pic>
      <p:sp>
        <p:nvSpPr>
          <p:cNvPr id="191" name="Title 190"/>
          <p:cNvSpPr>
            <a:spLocks noGrp="1"/>
          </p:cNvSpPr>
          <p:nvPr>
            <p:ph type="title"/>
          </p:nvPr>
        </p:nvSpPr>
        <p:spPr>
          <a:xfrm>
            <a:off x="83820" y="49530"/>
            <a:ext cx="2348230" cy="1123950"/>
          </a:xfrm>
        </p:spPr>
        <p:txBody>
          <a:bodyPr>
            <a:normAutofit/>
            <a:scene3d>
              <a:camera prst="orthographicFront"/>
              <a:lightRig rig="threePt" dir="t"/>
            </a:scene3d>
          </a:bodyPr>
          <a:p>
            <a:r>
              <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深度学习</a:t>
            </a:r>
            <a:br>
              <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br>
            <a:r>
              <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发展简史</a:t>
            </a:r>
            <a:endPar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
        <p:nvSpPr>
          <p:cNvPr id="11" name="矩形 10"/>
          <p:cNvSpPr/>
          <p:nvPr/>
        </p:nvSpPr>
        <p:spPr>
          <a:xfrm>
            <a:off x="10463530" y="125730"/>
            <a:ext cx="1033780" cy="42862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sz="1600" b="1">
              <a:solidFill>
                <a:srgbClr val="FF0000"/>
              </a:solidFill>
            </a:endParaRPr>
          </a:p>
        </p:txBody>
      </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3795" y="211855"/>
            <a:ext cx="1373233" cy="2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2049145" y="605154"/>
            <a:ext cx="8229600" cy="509587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en-US" dirty="0" err="1" smtClean="0">
                <a:latin typeface=".萍方-简" panose="020B0400000000000000" charset="-122"/>
                <a:ea typeface=".萍方-简" panose="020B0400000000000000" charset="-122"/>
                <a:cs typeface=".萍方-简" panose="020B0400000000000000" charset="-122"/>
              </a:rPr>
              <a:t>LeNet</a:t>
            </a:r>
            <a:r>
              <a:rPr lang="en-US" dirty="0" smtClean="0">
                <a:latin typeface=".萍方-简" panose="020B0400000000000000" charset="-122"/>
                <a:ea typeface=".萍方-简" panose="020B0400000000000000" charset="-122"/>
                <a:cs typeface=".萍方-简" panose="020B0400000000000000" charset="-122"/>
              </a:rPr>
              <a:t> 1989: </a:t>
            </a:r>
            <a:r>
              <a:rPr lang="zh-CN" altLang="en-US" dirty="0" smtClean="0">
                <a:latin typeface=".萍方-简" panose="020B0400000000000000" charset="-122"/>
                <a:ea typeface=".萍方-简" panose="020B0400000000000000" charset="-122"/>
                <a:cs typeface=".萍方-简" panose="020B0400000000000000" charset="-122"/>
              </a:rPr>
              <a:t>在美国邮政系统实现自动识别手写体邮政编码</a:t>
            </a:r>
            <a:endParaRPr lang="zh-CN" altLang="en-US" dirty="0" smtClean="0">
              <a:latin typeface=".萍方-简" panose="020B0400000000000000" charset="-122"/>
              <a:ea typeface=".萍方-简" panose="020B0400000000000000" charset="-122"/>
              <a:cs typeface=".萍方-简" panose="020B0400000000000000"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61515" y="1899283"/>
            <a:ext cx="3403145" cy="3514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2517" y="1765935"/>
            <a:ext cx="4662556" cy="4057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2342515" y="451485"/>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en-US" altLang="en-US" dirty="0" smtClean="0">
                <a:latin typeface=".萍方-简" panose="020B0400000000000000" charset="-122"/>
                <a:ea typeface=".萍方-简" panose="020B0400000000000000" charset="-122"/>
                <a:cs typeface=".萍方-简" panose="020B0400000000000000" charset="-122"/>
              </a:rPr>
              <a:t>RNN </a:t>
            </a:r>
            <a:r>
              <a:rPr lang="zh-CN" altLang="en-US" dirty="0" smtClean="0">
                <a:latin typeface=".萍方-简" panose="020B0400000000000000" charset="-122"/>
                <a:ea typeface=".萍方-简" panose="020B0400000000000000" charset="-122"/>
                <a:cs typeface=".萍方-简" panose="020B0400000000000000" charset="-122"/>
              </a:rPr>
              <a:t>循环神经网络</a:t>
            </a:r>
            <a:r>
              <a:rPr lang="en-US" dirty="0" smtClean="0">
                <a:latin typeface=".萍方-简" panose="020B0400000000000000" charset="-122"/>
                <a:ea typeface=".萍方-简" panose="020B0400000000000000" charset="-122"/>
                <a:cs typeface=".萍方-简" panose="020B0400000000000000" charset="-122"/>
              </a:rPr>
              <a:t>: LSTMs (1997):</a:t>
            </a:r>
            <a:endParaRPr lang="en-US" dirty="0" smtClean="0">
              <a:latin typeface=".萍方-简" panose="020B0400000000000000" charset="-122"/>
              <a:ea typeface=".萍方-简" panose="020B0400000000000000" charset="-122"/>
              <a:cs typeface=".萍方-简" panose="020B0400000000000000" charset="-122"/>
            </a:endParaRPr>
          </a:p>
        </p:txBody>
      </p:sp>
      <p:pic>
        <p:nvPicPr>
          <p:cNvPr id="1030" name="Picture 6" descr="https://upload.wikimedia.org/wikipedia/commons/d/d5/Long_Short_Term_Memory.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27860" y="1292726"/>
            <a:ext cx="3148012" cy="1798297"/>
          </a:xfrm>
          <a:prstGeom prst="rect">
            <a:avLst/>
          </a:prstGeom>
          <a:noFill/>
          <a:extLst>
            <a:ext uri="{909E8E84-426E-40DD-AFC4-6F175D3DCCD1}">
              <a14:hiddenFill xmlns:a14="http://schemas.microsoft.com/office/drawing/2010/main">
                <a:solidFill>
                  <a:srgbClr val="FFFFFF"/>
                </a:solidFill>
              </a14:hiddenFill>
            </a:ext>
          </a:extLst>
        </p:spPr>
      </p:pic>
      <p:pic>
        <p:nvPicPr>
          <p:cNvPr id="22" name="Shape 183"/>
          <p:cNvPicPr preferRelativeResize="0"/>
          <p:nvPr/>
        </p:nvPicPr>
        <p:blipFill>
          <a:blip r:embed="rId2"/>
          <a:stretch>
            <a:fillRect/>
          </a:stretch>
        </p:blipFill>
        <p:spPr>
          <a:xfrm>
            <a:off x="5617210" y="1118736"/>
            <a:ext cx="3307160" cy="2147068"/>
          </a:xfrm>
          <a:prstGeom prst="rect">
            <a:avLst/>
          </a:prstGeom>
          <a:noFill/>
          <a:ln>
            <a:noFill/>
          </a:ln>
        </p:spPr>
      </p:pic>
      <p:pic>
        <p:nvPicPr>
          <p:cNvPr id="4098" name="Picture 2" descr="http://deliveryimages.acm.org/10.1145/2510000/2500887/figs/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3476625"/>
            <a:ext cx="6928485" cy="309816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rot="16200000">
            <a:off x="1868170" y="4766310"/>
            <a:ext cx="1118870" cy="319405"/>
          </a:xfrm>
          <a:prstGeom prst="rect">
            <a:avLst/>
          </a:prstGeom>
          <a:solidFill>
            <a:schemeClr val="accent2">
              <a:lumMod val="20000"/>
              <a:lumOff val="80000"/>
            </a:schemeClr>
          </a:solidFill>
          <a:ln>
            <a:solidFill>
              <a:schemeClr val="accent2">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solidFill>
                  <a:schemeClr val="tx1"/>
                </a:solidFill>
              </a:rPr>
              <a:t>错误率</a:t>
            </a:r>
            <a:endParaRPr lang="zh-CN" altLang="en-US" sz="1600" b="1">
              <a:solidFill>
                <a:schemeClr val="tx1"/>
              </a:solidFill>
            </a:endParaRPr>
          </a:p>
        </p:txBody>
      </p:sp>
      <p:sp>
        <p:nvSpPr>
          <p:cNvPr id="4" name="矩形 3"/>
          <p:cNvSpPr/>
          <p:nvPr/>
        </p:nvSpPr>
        <p:spPr>
          <a:xfrm>
            <a:off x="5075555" y="5937250"/>
            <a:ext cx="1657350" cy="319405"/>
          </a:xfrm>
          <a:prstGeom prst="rect">
            <a:avLst/>
          </a:prstGeom>
          <a:solidFill>
            <a:schemeClr val="accent2">
              <a:lumMod val="20000"/>
              <a:lumOff val="80000"/>
            </a:schemeClr>
          </a:solidFill>
          <a:ln>
            <a:solidFill>
              <a:schemeClr val="accent2">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solidFill>
                  <a:schemeClr val="tx1"/>
                </a:solidFill>
              </a:rPr>
              <a:t>训练时长</a:t>
            </a:r>
            <a:r>
              <a:rPr lang="en-US" altLang="zh-CN" sz="1600" b="1">
                <a:solidFill>
                  <a:schemeClr val="tx1"/>
                </a:solidFill>
              </a:rPr>
              <a:t>(</a:t>
            </a:r>
            <a:r>
              <a:rPr lang="zh-CN" altLang="en-US" sz="1600" b="1">
                <a:solidFill>
                  <a:schemeClr val="tx1"/>
                </a:solidFill>
              </a:rPr>
              <a:t>小时</a:t>
            </a:r>
            <a:r>
              <a:rPr lang="en-US" altLang="zh-CN" sz="1600" b="1">
                <a:solidFill>
                  <a:schemeClr val="tx1"/>
                </a:solidFill>
              </a:rPr>
              <a:t>)</a:t>
            </a:r>
            <a:endParaRPr lang="en-US" altLang="zh-CN" sz="1600" b="1">
              <a:solidFill>
                <a:schemeClr val="tx1"/>
              </a:solidFill>
            </a:endParaRPr>
          </a:p>
        </p:txBody>
      </p:sp>
      <p:sp>
        <p:nvSpPr>
          <p:cNvPr id="9" name="矩形 8"/>
          <p:cNvSpPr/>
          <p:nvPr/>
        </p:nvSpPr>
        <p:spPr>
          <a:xfrm rot="16200000">
            <a:off x="5124450" y="2032635"/>
            <a:ext cx="950595" cy="3194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t>错误率</a:t>
            </a:r>
            <a:endParaRPr lang="zh-CN" altLang="en-US" sz="1600" b="1"/>
          </a:p>
        </p:txBody>
      </p:sp>
      <p:sp>
        <p:nvSpPr>
          <p:cNvPr id="11" name="矩形 10"/>
          <p:cNvSpPr/>
          <p:nvPr/>
        </p:nvSpPr>
        <p:spPr>
          <a:xfrm>
            <a:off x="8924290" y="1118870"/>
            <a:ext cx="1657350" cy="78232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b="1">
                <a:solidFill>
                  <a:schemeClr val="accent1"/>
                </a:solidFill>
              </a:rPr>
              <a:t>蓝色：传统方法</a:t>
            </a:r>
            <a:endParaRPr lang="zh-CN" sz="1600" b="1">
              <a:solidFill>
                <a:schemeClr val="accent1"/>
              </a:solidFill>
            </a:endParaRPr>
          </a:p>
          <a:p>
            <a:pPr algn="ctr"/>
            <a:r>
              <a:rPr lang="zh-CN" sz="1600" b="1">
                <a:solidFill>
                  <a:srgbClr val="FF0000"/>
                </a:solidFill>
              </a:rPr>
              <a:t>红色：深度学习</a:t>
            </a:r>
            <a:endParaRPr lang="zh-CN" sz="1600" b="1">
              <a:solidFill>
                <a:srgbClr val="FF0000"/>
              </a:solidFill>
            </a:endParaRPr>
          </a:p>
        </p:txBody>
      </p:sp>
      <p:sp>
        <p:nvSpPr>
          <p:cNvPr id="12" name="矩形 11"/>
          <p:cNvSpPr/>
          <p:nvPr/>
        </p:nvSpPr>
        <p:spPr>
          <a:xfrm>
            <a:off x="8766175" y="3476625"/>
            <a:ext cx="3187700" cy="78232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p>
            <a:pPr algn="l"/>
            <a:r>
              <a:rPr lang="zh-CN" sz="1600" b="1">
                <a:solidFill>
                  <a:schemeClr val="accent1"/>
                </a:solidFill>
              </a:rPr>
              <a:t>蓝色：混合高斯</a:t>
            </a:r>
            <a:r>
              <a:rPr lang="en-US" altLang="zh-CN" sz="1600" b="1">
                <a:solidFill>
                  <a:schemeClr val="accent1"/>
                </a:solidFill>
              </a:rPr>
              <a:t>+</a:t>
            </a:r>
            <a:r>
              <a:rPr lang="zh-CN" altLang="en-US" sz="1600" b="1">
                <a:solidFill>
                  <a:schemeClr val="accent1"/>
                </a:solidFill>
              </a:rPr>
              <a:t>隐</a:t>
            </a:r>
            <a:r>
              <a:rPr lang="zh-CN" sz="1600" b="1">
                <a:solidFill>
                  <a:schemeClr val="accent1"/>
                </a:solidFill>
              </a:rPr>
              <a:t>马尔可夫模型</a:t>
            </a:r>
            <a:endParaRPr lang="zh-CN" sz="1600" b="1">
              <a:solidFill>
                <a:schemeClr val="tx1"/>
              </a:solidFill>
            </a:endParaRPr>
          </a:p>
          <a:p>
            <a:pPr algn="l"/>
            <a:r>
              <a:rPr lang="zh-CN" sz="1600" b="1">
                <a:solidFill>
                  <a:schemeClr val="tx1"/>
                </a:solidFill>
              </a:rPr>
              <a:t>黑色：深度学习网络</a:t>
            </a:r>
            <a:endParaRPr lang="zh-CN" sz="1600" b="1">
              <a:solidFill>
                <a:schemeClr val="tx1"/>
              </a:solidFill>
            </a:endParaRPr>
          </a:p>
        </p:txBody>
      </p:sp>
      <p:sp>
        <p:nvSpPr>
          <p:cNvPr id="13" name="矩形 12"/>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1437640" y="618490"/>
            <a:ext cx="10038715"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en-US" dirty="0" smtClean="0">
                <a:latin typeface=".萍方-简" panose="020B0400000000000000" charset="-122"/>
                <a:ea typeface=".萍方-简" panose="020B0400000000000000" charset="-122"/>
                <a:cs typeface=".萍方-简" panose="020B0400000000000000" charset="-122"/>
              </a:rPr>
              <a:t>CNN </a:t>
            </a:r>
            <a:r>
              <a:rPr lang="zh-CN" altLang="en-US" dirty="0" smtClean="0">
                <a:latin typeface=".萍方-简" panose="020B0400000000000000" charset="-122"/>
                <a:ea typeface=".萍方-简" panose="020B0400000000000000" charset="-122"/>
                <a:cs typeface=".萍方-简" panose="020B0400000000000000" charset="-122"/>
              </a:rPr>
              <a:t>卷积网络</a:t>
            </a:r>
            <a:r>
              <a:rPr lang="en-US" dirty="0" smtClean="0">
                <a:latin typeface=".萍方-简" panose="020B0400000000000000" charset="-122"/>
                <a:ea typeface=".萍方-简" panose="020B0400000000000000" charset="-122"/>
                <a:cs typeface=".萍方-简" panose="020B0400000000000000" charset="-122"/>
              </a:rPr>
              <a:t>: </a:t>
            </a:r>
            <a:r>
              <a:rPr lang="en-US" dirty="0" err="1" smtClean="0">
                <a:latin typeface=".萍方-简" panose="020B0400000000000000" charset="-122"/>
                <a:ea typeface=".萍方-简" panose="020B0400000000000000" charset="-122"/>
                <a:cs typeface=".萍方-简" panose="020B0400000000000000" charset="-122"/>
              </a:rPr>
              <a:t>AlexNet</a:t>
            </a:r>
            <a:r>
              <a:rPr lang="en-US" dirty="0" smtClean="0">
                <a:latin typeface=".萍方-简" panose="020B0400000000000000" charset="-122"/>
                <a:ea typeface=".萍方-简" panose="020B0400000000000000" charset="-122"/>
                <a:cs typeface=".萍方-简" panose="020B0400000000000000" charset="-122"/>
              </a:rPr>
              <a:t> (2012): </a:t>
            </a:r>
            <a:r>
              <a:rPr lang="zh-CN" altLang="en-US" dirty="0" smtClean="0">
                <a:latin typeface=".萍方-简" panose="020B0400000000000000" charset="-122"/>
                <a:ea typeface=".萍方-简" panose="020B0400000000000000" charset="-122"/>
                <a:cs typeface=".萍方-简" panose="020B0400000000000000" charset="-122"/>
              </a:rPr>
              <a:t>使用</a:t>
            </a:r>
            <a:r>
              <a:rPr lang="en-US" dirty="0" smtClean="0">
                <a:latin typeface=".萍方-简" panose="020B0400000000000000" charset="-122"/>
                <a:ea typeface=".萍方-简" panose="020B0400000000000000" charset="-122"/>
                <a:cs typeface=".萍方-简" panose="020B0400000000000000" charset="-122"/>
              </a:rPr>
              <a:t>ImageNet</a:t>
            </a:r>
            <a:r>
              <a:rPr lang="zh-CN" altLang="en-US" dirty="0" smtClean="0">
                <a:latin typeface=".萍方-简" panose="020B0400000000000000" charset="-122"/>
                <a:ea typeface=".萍方-简" panose="020B0400000000000000" charset="-122"/>
                <a:cs typeface=".萍方-简" panose="020B0400000000000000" charset="-122"/>
              </a:rPr>
              <a:t>的</a:t>
            </a:r>
            <a:r>
              <a:rPr lang="en-US" altLang="zh-CN" dirty="0" smtClean="0">
                <a:latin typeface=".萍方-简" panose="020B0400000000000000" charset="-122"/>
                <a:ea typeface=".萍方-简" panose="020B0400000000000000" charset="-122"/>
                <a:cs typeface=".萍方-简" panose="020B0400000000000000" charset="-122"/>
              </a:rPr>
              <a:t>200GB</a:t>
            </a:r>
            <a:r>
              <a:rPr lang="zh-CN" altLang="en-US" dirty="0" smtClean="0">
                <a:latin typeface=".萍方-简" panose="020B0400000000000000" charset="-122"/>
                <a:ea typeface=".萍方-简" panose="020B0400000000000000" charset="-122"/>
                <a:cs typeface=".萍方-简" panose="020B0400000000000000" charset="-122"/>
              </a:rPr>
              <a:t>图片进行训练，获得当年图片分类比赛冠军</a:t>
            </a: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p:txBody>
      </p:sp>
      <p:pic>
        <p:nvPicPr>
          <p:cNvPr id="1028" name="Picture 4" descr="https://encrypted-tbn3.gstatic.com/images?q=tbn:ANd9GcRNCBGSfScsFbATxqtoHbqK-VcjSg3dcoAztfCGJ4AGjIb4XeLaWQ"/>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88685" y="1216025"/>
            <a:ext cx="4942205" cy="165227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6021070" y="3166745"/>
            <a:ext cx="5719445" cy="2994660"/>
            <a:chOff x="4895850" y="1419071"/>
            <a:chExt cx="3981450" cy="2059635"/>
          </a:xfrm>
        </p:grpSpPr>
        <p:pic>
          <p:nvPicPr>
            <p:cNvPr id="8" name="Picture 2" descr="https://pbs.twimg.com/media/B1IiCUrIMAAofU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155" y="1419071"/>
              <a:ext cx="3086870" cy="20596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6593590" y="2313233"/>
              <a:ext cx="198845" cy="200739"/>
            </a:xfrm>
            <a:prstGeom prst="ellipse">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萍方-简" panose="020B0400000000000000" charset="-122"/>
                <a:ea typeface=".萍方-简" panose="020B0400000000000000" charset="-122"/>
              </a:endParaRPr>
            </a:p>
          </p:txBody>
        </p:sp>
        <p:cxnSp>
          <p:nvCxnSpPr>
            <p:cNvPr id="10" name="Straight Connector 9"/>
            <p:cNvCxnSpPr>
              <a:stCxn id="9" idx="2"/>
            </p:cNvCxnSpPr>
            <p:nvPr/>
          </p:nvCxnSpPr>
          <p:spPr>
            <a:xfrm flipH="1" flipV="1">
              <a:off x="4895850" y="2312065"/>
              <a:ext cx="1697740" cy="101538"/>
            </a:xfrm>
            <a:prstGeom prst="line">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355725" y="2893098"/>
              <a:ext cx="3483555" cy="1169"/>
            </a:xfrm>
            <a:prstGeom prst="line">
              <a:avLst/>
            </a:prstGeom>
            <a:ln w="1905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705885" y="2313233"/>
              <a:ext cx="76040" cy="581034"/>
            </a:xfrm>
            <a:prstGeom prst="line">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062380" y="1788845"/>
              <a:ext cx="1804670" cy="358995"/>
            </a:xfrm>
            <a:prstGeom prst="rect">
              <a:avLst/>
            </a:prstGeom>
            <a:noFill/>
          </p:spPr>
          <p:txBody>
            <a:bodyPr wrap="square" rtlCol="0">
              <a:spAutoFit/>
            </a:bodyPr>
            <a:lstStyle/>
            <a:p>
              <a:r>
                <a:rPr lang="en-US" sz="1400" dirty="0" smtClean="0">
                  <a:latin typeface=".萍方-简" panose="020B0400000000000000" charset="-122"/>
                  <a:ea typeface=".萍方-简" panose="020B0400000000000000" charset="-122"/>
                </a:rPr>
                <a:t>Human performance</a:t>
              </a:r>
              <a:br>
                <a:rPr lang="en-US" sz="1400" dirty="0" smtClean="0">
                  <a:latin typeface=".萍方-简" panose="020B0400000000000000" charset="-122"/>
                  <a:ea typeface=".萍方-简" panose="020B0400000000000000" charset="-122"/>
                </a:rPr>
              </a:br>
              <a:r>
                <a:rPr lang="en-US" sz="1400" dirty="0" smtClean="0">
                  <a:latin typeface=".萍方-简" panose="020B0400000000000000" charset="-122"/>
                  <a:ea typeface=".萍方-简" panose="020B0400000000000000" charset="-122"/>
                </a:rPr>
                <a:t>5.1% error</a:t>
              </a:r>
              <a:endParaRPr lang="en-US" sz="1400" dirty="0" smtClean="0">
                <a:latin typeface=".萍方-简" panose="020B0400000000000000" charset="-122"/>
                <a:ea typeface=".萍方-简" panose="020B0400000000000000" charset="-122"/>
              </a:endParaRPr>
            </a:p>
          </p:txBody>
        </p:sp>
        <p:cxnSp>
          <p:nvCxnSpPr>
            <p:cNvPr id="14" name="Straight Connector 13"/>
            <p:cNvCxnSpPr/>
            <p:nvPr/>
          </p:nvCxnSpPr>
          <p:spPr>
            <a:xfrm>
              <a:off x="7901940" y="2823391"/>
              <a:ext cx="975360" cy="139415"/>
            </a:xfrm>
            <a:prstGeom prst="lin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grpSp>
      <p:pic>
        <p:nvPicPr>
          <p:cNvPr id="3074" name="Picture 2" descr="http://rodrigob.github.io/are_we_there_yet/build/images/stl_10.png?13630850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85" y="1555115"/>
            <a:ext cx="4683125" cy="469074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9204325" y="3681730"/>
            <a:ext cx="1726565" cy="2686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b="1">
                <a:solidFill>
                  <a:schemeClr val="tx1"/>
                </a:solidFill>
                <a:latin typeface=".萍方-简" panose="020B0400000000000000" charset="-122"/>
                <a:ea typeface=".萍方-简" panose="020B0400000000000000" charset="-122"/>
              </a:rPr>
              <a:t>人类的差错率</a:t>
            </a:r>
            <a:endParaRPr lang="zh-CN" sz="1600" b="1">
              <a:solidFill>
                <a:schemeClr val="tx1"/>
              </a:solidFill>
              <a:latin typeface=".萍方-简" panose="020B0400000000000000" charset="-122"/>
              <a:ea typeface=".萍方-简" panose="020B0400000000000000" charset="-122"/>
            </a:endParaRPr>
          </a:p>
        </p:txBody>
      </p:sp>
      <p:sp>
        <p:nvSpPr>
          <p:cNvPr id="15" name="矩形 14"/>
          <p:cNvSpPr/>
          <p:nvPr/>
        </p:nvSpPr>
        <p:spPr>
          <a:xfrm>
            <a:off x="6642735" y="3088005"/>
            <a:ext cx="3920490" cy="3194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CN" sz="1600" b="1">
                <a:solidFill>
                  <a:schemeClr val="tx1"/>
                </a:solidFill>
                <a:latin typeface=".萍方-简" panose="020B0400000000000000" charset="-122"/>
                <a:ea typeface=".萍方-简" panose="020B0400000000000000" charset="-122"/>
                <a:cs typeface=".萍方-简" panose="020B0400000000000000" charset="-122"/>
              </a:rPr>
              <a:t>Image</a:t>
            </a:r>
            <a:r>
              <a:rPr lang="en-US" altLang="en-US" sz="1600" b="1">
                <a:solidFill>
                  <a:schemeClr val="tx1"/>
                </a:solidFill>
                <a:latin typeface=".萍方-简" panose="020B0400000000000000" charset="-122"/>
                <a:ea typeface=".萍方-简" panose="020B0400000000000000" charset="-122"/>
                <a:cs typeface=".萍方-简" panose="020B0400000000000000" charset="-122"/>
              </a:rPr>
              <a:t>Net</a:t>
            </a:r>
            <a:r>
              <a:rPr lang="zh-CN" altLang="en-US" sz="1600" b="1">
                <a:solidFill>
                  <a:schemeClr val="tx1"/>
                </a:solidFill>
                <a:latin typeface=".萍方-简" panose="020B0400000000000000" charset="-122"/>
                <a:ea typeface=".萍方-简" panose="020B0400000000000000" charset="-122"/>
                <a:cs typeface=".萍方-简" panose="020B0400000000000000" charset="-122"/>
              </a:rPr>
              <a:t>目标分类竞赛的历年趋势</a:t>
            </a:r>
            <a:endParaRPr lang="zh-CN" altLang="en-US" sz="1600" b="1">
              <a:solidFill>
                <a:schemeClr val="tx1"/>
              </a:solidFill>
              <a:latin typeface=".萍方-简" panose="020B0400000000000000" charset="-122"/>
              <a:ea typeface=".萍方-简" panose="020B0400000000000000" charset="-122"/>
              <a:cs typeface=".萍方-简" panose="020B0400000000000000" charset="-122"/>
            </a:endParaRPr>
          </a:p>
        </p:txBody>
      </p:sp>
      <p:sp>
        <p:nvSpPr>
          <p:cNvPr id="3" name="矩形 2"/>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1981200" y="334010"/>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zh-CN" altLang="en-US" dirty="0">
                <a:latin typeface=".萍方-简" panose="020B0400000000000000" charset="-122"/>
                <a:ea typeface=".萍方-简" panose="020B0400000000000000" charset="-122"/>
                <a:cs typeface=".萍方-简" panose="020B0400000000000000" charset="-122"/>
              </a:rPr>
              <a:t>带</a:t>
            </a:r>
            <a:r>
              <a:rPr lang="en-US" altLang="zh-CN" dirty="0">
                <a:latin typeface=".萍方-简" panose="020B0400000000000000" charset="-122"/>
                <a:ea typeface=".萍方-简" panose="020B0400000000000000" charset="-122"/>
                <a:cs typeface=".萍方-简" panose="020B0400000000000000" charset="-122"/>
              </a:rPr>
              <a:t>attention</a:t>
            </a:r>
            <a:r>
              <a:rPr lang="zh-CN" altLang="en-US" dirty="0">
                <a:latin typeface=".萍方-简" panose="020B0400000000000000" charset="-122"/>
                <a:ea typeface=".萍方-简" panose="020B0400000000000000" charset="-122"/>
                <a:cs typeface=".萍方-简" panose="020B0400000000000000" charset="-122"/>
              </a:rPr>
              <a:t>机制的</a:t>
            </a:r>
            <a:r>
              <a:rPr lang="en-US" dirty="0" smtClean="0">
                <a:latin typeface=".萍方-简" panose="020B0400000000000000" charset="-122"/>
                <a:ea typeface=".萍方-简" panose="020B0400000000000000" charset="-122"/>
                <a:cs typeface=".萍方-简" panose="020B0400000000000000" charset="-122"/>
                <a:sym typeface="+mn-ea"/>
              </a:rPr>
              <a:t>Seq2seq</a:t>
            </a:r>
            <a:r>
              <a:rPr lang="zh-CN" altLang="en-US" dirty="0" smtClean="0">
                <a:latin typeface=".萍方-简" panose="020B0400000000000000" charset="-122"/>
                <a:ea typeface=".萍方-简" panose="020B0400000000000000" charset="-122"/>
                <a:cs typeface=".萍方-简" panose="020B0400000000000000" charset="-122"/>
                <a:sym typeface="+mn-ea"/>
              </a:rPr>
              <a:t>模型</a:t>
            </a:r>
            <a:endParaRPr lang="zh-CN" altLang="en-US" dirty="0" smtClean="0">
              <a:latin typeface=".萍方-简" panose="020B0400000000000000" charset="-122"/>
              <a:ea typeface=".萍方-简" panose="020B0400000000000000" charset="-122"/>
              <a:cs typeface=".萍方-简" panose="020B0400000000000000" charset="-122"/>
              <a:sym typeface="+mn-ea"/>
            </a:endParaRPr>
          </a:p>
          <a:p>
            <a:pPr marL="0" indent="0">
              <a:buNone/>
            </a:pPr>
            <a:r>
              <a:rPr lang="en-US" altLang="en-US" dirty="0" smtClean="0">
                <a:latin typeface=".萍方-简" panose="020B0400000000000000" charset="-122"/>
                <a:ea typeface=".萍方-简" panose="020B0400000000000000" charset="-122"/>
                <a:cs typeface=".萍方-简" panose="020B0400000000000000" charset="-122"/>
                <a:sym typeface="+mn-ea"/>
              </a:rPr>
              <a:t>(</a:t>
            </a:r>
            <a:r>
              <a:rPr lang="en-US" dirty="0" smtClean="0">
                <a:latin typeface=".萍方-简" panose="020B0400000000000000" charset="-122"/>
                <a:ea typeface=".萍方-简" panose="020B0400000000000000" charset="-122"/>
                <a:cs typeface=".萍方-简" panose="020B0400000000000000" charset="-122"/>
                <a:sym typeface="+mn-ea"/>
              </a:rPr>
              <a:t>Source Luong, Cho, Manning ACL Tutorial 2016</a:t>
            </a:r>
            <a:r>
              <a:rPr lang="en-US" altLang="en-US" dirty="0">
                <a:latin typeface=".萍方-简" panose="020B0400000000000000" charset="-122"/>
                <a:ea typeface=".萍方-简" panose="020B0400000000000000" charset="-122"/>
                <a:cs typeface=".萍方-简" panose="020B0400000000000000" charset="-122"/>
              </a:rPr>
              <a:t>)</a:t>
            </a: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p:txBody>
      </p:sp>
      <p:pic>
        <p:nvPicPr>
          <p:cNvPr id="5122" name="Picture 2" descr="https://sites.google.com/site/acl16nmt/_/rsrc/1470287330561/home/nmt.png?height=225&amp;width=4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120" y="1607185"/>
            <a:ext cx="5297805" cy="298005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8380" y="1699895"/>
            <a:ext cx="5179060" cy="379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252210" y="1758950"/>
            <a:ext cx="4744085" cy="36957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solidFill>
                  <a:schemeClr val="tx1"/>
                </a:solidFill>
              </a:rPr>
              <a:t>机器翻译的进展</a:t>
            </a:r>
            <a:endParaRPr lang="zh-CN" altLang="en-US" sz="1600" b="1">
              <a:solidFill>
                <a:schemeClr val="tx1"/>
              </a:solidFill>
            </a:endParaRPr>
          </a:p>
        </p:txBody>
      </p:sp>
      <p:sp>
        <p:nvSpPr>
          <p:cNvPr id="5" name="矩形 4"/>
          <p:cNvSpPr/>
          <p:nvPr/>
        </p:nvSpPr>
        <p:spPr>
          <a:xfrm>
            <a:off x="6777990" y="5591810"/>
            <a:ext cx="3920490" cy="747395"/>
          </a:xfrm>
          <a:prstGeom prst="rect">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a:solidFill>
                  <a:srgbClr val="FF0000"/>
                </a:solidFill>
                <a:latin typeface=".萍方-简" panose="020B0400000000000000" charset="-122"/>
                <a:ea typeface=".萍方-简" panose="020B0400000000000000" charset="-122"/>
              </a:rPr>
              <a:t>红色：基于词组的统计机器翻译</a:t>
            </a:r>
            <a:endParaRPr lang="zh-CN" altLang="en-US" sz="1600">
              <a:solidFill>
                <a:srgbClr val="FF0000"/>
              </a:solidFill>
              <a:latin typeface=".萍方-简" panose="020B0400000000000000" charset="-122"/>
              <a:ea typeface=".萍方-简" panose="020B0400000000000000" charset="-122"/>
            </a:endParaRPr>
          </a:p>
          <a:p>
            <a:pPr algn="ctr"/>
            <a:r>
              <a:rPr lang="zh-CN" altLang="en-US" sz="1600">
                <a:solidFill>
                  <a:srgbClr val="7030A0"/>
                </a:solidFill>
                <a:latin typeface=".萍方-简" panose="020B0400000000000000" charset="-122"/>
                <a:ea typeface=".萍方-简" panose="020B0400000000000000" charset="-122"/>
              </a:rPr>
              <a:t>紫色：基于句法的统计机器翻译</a:t>
            </a:r>
            <a:endParaRPr lang="zh-CN" altLang="en-US" sz="1600">
              <a:solidFill>
                <a:srgbClr val="7030A0"/>
              </a:solidFill>
              <a:latin typeface=".萍方-简" panose="020B0400000000000000" charset="-122"/>
              <a:ea typeface=".萍方-简" panose="020B0400000000000000" charset="-122"/>
            </a:endParaRPr>
          </a:p>
          <a:p>
            <a:pPr algn="ctr"/>
            <a:r>
              <a:rPr lang="zh-CN" altLang="en-US" sz="1600">
                <a:solidFill>
                  <a:schemeClr val="accent1"/>
                </a:solidFill>
                <a:latin typeface=".萍方-简" panose="020B0400000000000000" charset="-122"/>
                <a:ea typeface=".萍方-简" panose="020B0400000000000000" charset="-122"/>
              </a:rPr>
              <a:t>蓝色：基于神经网络的机器翻译</a:t>
            </a:r>
            <a:endParaRPr lang="zh-CN" altLang="en-US" sz="1600">
              <a:solidFill>
                <a:schemeClr val="accent1"/>
              </a:solidFill>
              <a:latin typeface=".萍方-简" panose="020B0400000000000000" charset="-122"/>
              <a:ea typeface=".萍方-简" panose="020B0400000000000000" charset="-122"/>
            </a:endParaRPr>
          </a:p>
        </p:txBody>
      </p:sp>
      <p:sp>
        <p:nvSpPr>
          <p:cNvPr id="8" name="矩形 7"/>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7690" y="563880"/>
            <a:ext cx="8229600" cy="5229606"/>
          </a:xfrm>
        </p:spPr>
        <p:txBody>
          <a:bodyPr>
            <a:normAutofit/>
          </a:bodyPr>
          <a:lstStyle/>
          <a:p>
            <a:pPr marL="0" indent="0">
              <a:buNone/>
            </a:pPr>
            <a:r>
              <a:rPr lang="en-US" sz="2400" dirty="0" smtClean="0">
                <a:latin typeface=".萍方-简" panose="020B0400000000000000" charset="-122"/>
                <a:ea typeface=".萍方-简" panose="020B0400000000000000" charset="-122"/>
                <a:cs typeface=".萍方-简" panose="020B0400000000000000" charset="-122"/>
              </a:rPr>
              <a:t>2013</a:t>
            </a:r>
            <a:r>
              <a:rPr lang="zh-CN" altLang="en-US" sz="2400" dirty="0" smtClean="0">
                <a:latin typeface=".萍方-简" panose="020B0400000000000000" charset="-122"/>
                <a:ea typeface=".萍方-简" panose="020B0400000000000000" charset="-122"/>
                <a:cs typeface=".萍方-简" panose="020B0400000000000000" charset="-122"/>
              </a:rPr>
              <a:t>年</a:t>
            </a:r>
            <a:r>
              <a:rPr lang="en-US" sz="2400" dirty="0" smtClean="0">
                <a:latin typeface=".萍方-简" panose="020B0400000000000000" charset="-122"/>
                <a:ea typeface=".萍方-简" panose="020B0400000000000000" charset="-122"/>
                <a:cs typeface=".萍方-简" panose="020B0400000000000000" charset="-122"/>
              </a:rPr>
              <a:t>, Deep Mind</a:t>
            </a:r>
            <a:r>
              <a:rPr lang="zh-CN" altLang="en-US" sz="2400" dirty="0" smtClean="0">
                <a:latin typeface=".萍方-简" panose="020B0400000000000000" charset="-122"/>
                <a:ea typeface=".萍方-简" panose="020B0400000000000000" charset="-122"/>
                <a:cs typeface=".萍方-简" panose="020B0400000000000000" charset="-122"/>
              </a:rPr>
              <a:t>的街机游戏程序在</a:t>
            </a:r>
            <a:r>
              <a:rPr lang="en-US" altLang="zh-CN" sz="2400" dirty="0" smtClean="0">
                <a:latin typeface=".萍方-简" panose="020B0400000000000000" charset="-122"/>
                <a:ea typeface=".萍方-简" panose="020B0400000000000000" charset="-122"/>
                <a:cs typeface=".萍方-简" panose="020B0400000000000000" charset="-122"/>
              </a:rPr>
              <a:t>6</a:t>
            </a:r>
            <a:r>
              <a:rPr lang="zh-CN" altLang="en-US" sz="2400" dirty="0" smtClean="0">
                <a:latin typeface=".萍方-简" panose="020B0400000000000000" charset="-122"/>
                <a:ea typeface=".萍方-简" panose="020B0400000000000000" charset="-122"/>
                <a:cs typeface=".萍方-简" panose="020B0400000000000000" charset="-122"/>
              </a:rPr>
              <a:t>项游戏比赛中打败人类，</a:t>
            </a:r>
            <a:r>
              <a:rPr lang="en-US" altLang="zh-CN" sz="2400" dirty="0" smtClean="0">
                <a:latin typeface=".萍方-简" panose="020B0400000000000000" charset="-122"/>
                <a:ea typeface=".萍方-简" panose="020B0400000000000000" charset="-122"/>
                <a:cs typeface=".萍方-简" panose="020B0400000000000000" charset="-122"/>
              </a:rPr>
              <a:t>2014</a:t>
            </a:r>
            <a:r>
              <a:rPr lang="zh-CN" altLang="en-US" sz="2400" dirty="0" smtClean="0">
                <a:latin typeface=".萍方-简" panose="020B0400000000000000" charset="-122"/>
                <a:ea typeface=".萍方-简" panose="020B0400000000000000" charset="-122"/>
                <a:cs typeface=".萍方-简" panose="020B0400000000000000" charset="-122"/>
              </a:rPr>
              <a:t>年被</a:t>
            </a:r>
            <a:r>
              <a:rPr lang="en-US" altLang="zh-CN" sz="2400" dirty="0" smtClean="0">
                <a:latin typeface=".萍方-简" panose="020B0400000000000000" charset="-122"/>
                <a:ea typeface=".萍方-简" panose="020B0400000000000000" charset="-122"/>
                <a:cs typeface=".萍方-简" panose="020B0400000000000000" charset="-122"/>
              </a:rPr>
              <a:t>Google</a:t>
            </a:r>
            <a:r>
              <a:rPr lang="zh-CN" altLang="en-US" sz="2400" dirty="0" smtClean="0">
                <a:latin typeface=".萍方-简" panose="020B0400000000000000" charset="-122"/>
                <a:ea typeface=".萍方-简" panose="020B0400000000000000" charset="-122"/>
                <a:cs typeface=".萍方-简" panose="020B0400000000000000" charset="-122"/>
              </a:rPr>
              <a:t>收购。</a:t>
            </a: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sz="2400"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sz="2400"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sz="2400" dirty="0" smtClean="0">
              <a:latin typeface=".萍方-简" panose="020B0400000000000000" charset="-122"/>
              <a:ea typeface=".萍方-简" panose="020B0400000000000000" charset="-122"/>
              <a:cs typeface=".萍方-简" panose="020B0400000000000000" charset="-122"/>
            </a:endParaRPr>
          </a:p>
          <a:p>
            <a:pPr marL="0" indent="0">
              <a:buNone/>
            </a:pPr>
            <a:r>
              <a:rPr lang="en-US" dirty="0" smtClean="0">
                <a:latin typeface=".萍方-简" panose="020B0400000000000000" charset="-122"/>
                <a:ea typeface=".萍方-简" panose="020B0400000000000000" charset="-122"/>
                <a:cs typeface=".萍方-简" panose="020B0400000000000000" charset="-122"/>
              </a:rPr>
              <a:t>2016</a:t>
            </a:r>
            <a:r>
              <a:rPr lang="zh-CN" altLang="en-US" dirty="0" smtClean="0">
                <a:latin typeface=".萍方-简" panose="020B0400000000000000" charset="-122"/>
                <a:ea typeface=".萍方-简" panose="020B0400000000000000" charset="-122"/>
                <a:cs typeface=".萍方-简" panose="020B0400000000000000" charset="-122"/>
              </a:rPr>
              <a:t>年</a:t>
            </a:r>
            <a:r>
              <a:rPr lang="en-US" dirty="0" smtClean="0">
                <a:latin typeface=".萍方-简" panose="020B0400000000000000" charset="-122"/>
                <a:ea typeface=".萍方-简" panose="020B0400000000000000" charset="-122"/>
                <a:cs typeface=".萍方-简" panose="020B0400000000000000" charset="-122"/>
              </a:rPr>
              <a:t>, Deep Mind</a:t>
            </a:r>
            <a:r>
              <a:rPr lang="zh-CN" altLang="en-US" dirty="0" smtClean="0">
                <a:latin typeface=".萍方-简" panose="020B0400000000000000" charset="-122"/>
                <a:ea typeface=".萍方-简" panose="020B0400000000000000" charset="-122"/>
                <a:cs typeface=".萍方-简" panose="020B0400000000000000" charset="-122"/>
              </a:rPr>
              <a:t>的</a:t>
            </a:r>
            <a:r>
              <a:rPr lang="en-US" dirty="0" smtClean="0">
                <a:latin typeface=".萍方-简" panose="020B0400000000000000" charset="-122"/>
                <a:ea typeface=".萍方-简" panose="020B0400000000000000" charset="-122"/>
                <a:cs typeface=".萍方-简" panose="020B0400000000000000" charset="-122"/>
              </a:rPr>
              <a:t> </a:t>
            </a:r>
            <a:endParaRPr lang="en-US" dirty="0" smtClean="0">
              <a:latin typeface=".萍方-简" panose="020B0400000000000000" charset="-122"/>
              <a:ea typeface=".萍方-简" panose="020B0400000000000000" charset="-122"/>
              <a:cs typeface=".萍方-简" panose="020B0400000000000000" charset="-122"/>
            </a:endParaRPr>
          </a:p>
          <a:p>
            <a:pPr marL="0" indent="0">
              <a:buNone/>
            </a:pPr>
            <a:r>
              <a:rPr lang="zh-CN" altLang="en-US" dirty="0" err="1" smtClean="0">
                <a:latin typeface=".萍方-简" panose="020B0400000000000000" charset="-122"/>
                <a:ea typeface=".萍方-简" panose="020B0400000000000000" charset="-122"/>
                <a:cs typeface=".萍方-简" panose="020B0400000000000000" charset="-122"/>
              </a:rPr>
              <a:t>阿尔法狗战胜围棋前世界冠军</a:t>
            </a:r>
            <a:endParaRPr lang="zh-CN" altLang="en-US" dirty="0" err="1" smtClean="0">
              <a:latin typeface=".萍方-简" panose="020B0400000000000000" charset="-122"/>
              <a:ea typeface=".萍方-简" panose="020B0400000000000000" charset="-122"/>
              <a:cs typeface=".萍方-简" panose="020B0400000000000000" charset="-122"/>
            </a:endParaRPr>
          </a:p>
          <a:p>
            <a:pPr marL="0" indent="0">
              <a:buNone/>
            </a:pPr>
            <a:r>
              <a:rPr lang="en-US" dirty="0" smtClean="0">
                <a:latin typeface=".萍方-简" panose="020B0400000000000000" charset="-122"/>
                <a:ea typeface=".萍方-简" panose="020B0400000000000000" charset="-122"/>
                <a:cs typeface=".萍方-简" panose="020B0400000000000000" charset="-122"/>
              </a:rPr>
              <a:t>Lee </a:t>
            </a:r>
            <a:r>
              <a:rPr lang="en-US" dirty="0" err="1" smtClean="0">
                <a:latin typeface=".萍方-简" panose="020B0400000000000000" charset="-122"/>
                <a:ea typeface=".萍方-简" panose="020B0400000000000000" charset="-122"/>
                <a:cs typeface=".萍方-简" panose="020B0400000000000000" charset="-122"/>
              </a:rPr>
              <a:t>Sedol</a:t>
            </a:r>
            <a:r>
              <a:rPr lang="en-US" dirty="0" smtClean="0">
                <a:latin typeface=".萍方-简" panose="020B0400000000000000" charset="-122"/>
                <a:ea typeface=".萍方-简" panose="020B0400000000000000" charset="-122"/>
                <a:cs typeface=".萍方-简" panose="020B0400000000000000" charset="-122"/>
              </a:rPr>
              <a:t> </a:t>
            </a:r>
            <a:r>
              <a:rPr lang="en-US" sz="2400" dirty="0" smtClean="0">
                <a:latin typeface=".萍方-简" panose="020B0400000000000000" charset="-122"/>
                <a:ea typeface=".萍方-简" panose="020B0400000000000000" charset="-122"/>
                <a:cs typeface=".萍方-简" panose="020B0400000000000000" charset="-122"/>
              </a:rPr>
              <a:t> </a:t>
            </a:r>
            <a:r>
              <a:rPr lang="zh-CN" altLang="en-US" sz="2400" dirty="0" smtClean="0">
                <a:latin typeface=".萍方-简" panose="020B0400000000000000" charset="-122"/>
                <a:ea typeface=".萍方-简" panose="020B0400000000000000" charset="-122"/>
                <a:cs typeface=".萍方-简" panose="020B0400000000000000" charset="-122"/>
              </a:rPr>
              <a:t>李世石</a:t>
            </a:r>
            <a:endParaRPr lang="zh-CN" altLang="en-US" sz="2400" dirty="0" smtClean="0">
              <a:latin typeface=".萍方-简" panose="020B0400000000000000" charset="-122"/>
              <a:ea typeface=".萍方-简" panose="020B0400000000000000" charset="-122"/>
              <a:cs typeface=".萍方-简" panose="020B0400000000000000" charset="-122"/>
            </a:endParaRPr>
          </a:p>
        </p:txBody>
      </p:sp>
      <p:pic>
        <p:nvPicPr>
          <p:cNvPr id="5122" name="Picture 2" descr="Convolutional_NN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88754" y="1425565"/>
            <a:ext cx="3133725" cy="23844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robohub.org/wp-content/uploads/2014/09/Deep_Mind_R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914" y="1762126"/>
            <a:ext cx="2638425" cy="15267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img.etimg.com/photo/51382009/ch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249" y="3809997"/>
            <a:ext cx="3863406" cy="250348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p:cNvGrpSpPr/>
          <p:nvPr/>
        </p:nvGrpSpPr>
        <p:grpSpPr>
          <a:xfrm>
            <a:off x="2904615" y="1678873"/>
            <a:ext cx="3136424" cy="1305324"/>
            <a:chOff x="3128174" y="1371600"/>
            <a:chExt cx="3657600" cy="1549017"/>
          </a:xfrm>
        </p:grpSpPr>
        <p:sp>
          <p:nvSpPr>
            <p:cNvPr id="142" name="Oval 141"/>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3" name="Oval 142"/>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4" name="Oval 143"/>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5" name="Oval 144"/>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6" name="Oval 145"/>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147" name="Group 146"/>
            <p:cNvGrpSpPr/>
            <p:nvPr/>
          </p:nvGrpSpPr>
          <p:grpSpPr>
            <a:xfrm>
              <a:off x="3128174" y="1371600"/>
              <a:ext cx="3581400" cy="1549017"/>
              <a:chOff x="3128174" y="1371600"/>
              <a:chExt cx="3581400" cy="1549017"/>
            </a:xfrm>
          </p:grpSpPr>
          <p:sp>
            <p:nvSpPr>
              <p:cNvPr id="148" name="Oval 147"/>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149" name="Oval 148"/>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150" name="Oval 149"/>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51" name="Oval 150"/>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52" name="TextBox 151"/>
                  <p:cNvSpPr txBox="1"/>
                  <p:nvPr/>
                </p:nvSpPr>
                <p:spPr>
                  <a:xfrm>
                    <a:off x="4241388" y="14155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2" name="TextBox 151"/>
                  <p:cNvSpPr txBox="1">
                    <a:spLocks noRot="1" noChangeAspect="1" noMove="1" noResize="1" noEditPoints="1" noAdjustHandles="1" noChangeArrowheads="1" noChangeShapeType="1" noTextEdit="1"/>
                  </p:cNvSpPr>
                  <p:nvPr/>
                </p:nvSpPr>
                <p:spPr>
                  <a:xfrm>
                    <a:off x="4241388" y="14155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3" name="TextBox 152"/>
                  <p:cNvSpPr txBox="1"/>
                  <p:nvPr/>
                </p:nvSpPr>
                <p:spPr>
                  <a:xfrm>
                    <a:off x="5196819" y="14155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3" name="TextBox 152"/>
                  <p:cNvSpPr txBox="1">
                    <a:spLocks noRot="1" noChangeAspect="1" noMove="1" noResize="1" noEditPoints="1" noAdjustHandles="1" noChangeArrowheads="1" noChangeShapeType="1" noTextEdit="1"/>
                  </p:cNvSpPr>
                  <p:nvPr/>
                </p:nvSpPr>
                <p:spPr>
                  <a:xfrm>
                    <a:off x="5196819" y="14155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4" name="TextBox 153"/>
                  <p:cNvSpPr txBox="1"/>
                  <p:nvPr/>
                </p:nvSpPr>
                <p:spPr>
                  <a:xfrm>
                    <a:off x="4247729" y="24823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4" name="TextBox 153"/>
                  <p:cNvSpPr txBox="1">
                    <a:spLocks noRot="1" noChangeAspect="1" noMove="1" noResize="1" noEditPoints="1" noAdjustHandles="1" noChangeArrowheads="1" noChangeShapeType="1" noTextEdit="1"/>
                  </p:cNvSpPr>
                  <p:nvPr/>
                </p:nvSpPr>
                <p:spPr>
                  <a:xfrm>
                    <a:off x="4247729" y="24823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5" name="TextBox 154"/>
                  <p:cNvSpPr txBox="1"/>
                  <p:nvPr/>
                </p:nvSpPr>
                <p:spPr>
                  <a:xfrm>
                    <a:off x="5196819" y="24823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5" name="TextBox 154"/>
                  <p:cNvSpPr txBox="1">
                    <a:spLocks noRot="1" noChangeAspect="1" noMove="1" noResize="1" noEditPoints="1" noAdjustHandles="1" noChangeArrowheads="1" noChangeShapeType="1" noTextEdit="1"/>
                  </p:cNvSpPr>
                  <p:nvPr/>
                </p:nvSpPr>
                <p:spPr>
                  <a:xfrm>
                    <a:off x="5196819" y="24823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6" name="TextBox 155"/>
                  <p:cNvSpPr txBox="1"/>
                  <p:nvPr/>
                </p:nvSpPr>
                <p:spPr>
                  <a:xfrm>
                    <a:off x="3128174" y="1415535"/>
                    <a:ext cx="480130"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6" name="TextBox 155"/>
                  <p:cNvSpPr txBox="1">
                    <a:spLocks noRot="1" noChangeAspect="1" noMove="1" noResize="1" noEditPoints="1" noAdjustHandles="1" noChangeArrowheads="1" noChangeShapeType="1" noTextEdit="1"/>
                  </p:cNvSpPr>
                  <p:nvPr/>
                </p:nvSpPr>
                <p:spPr>
                  <a:xfrm>
                    <a:off x="3128174" y="1415535"/>
                    <a:ext cx="480130" cy="438283"/>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7" name="TextBox 156"/>
                  <p:cNvSpPr txBox="1"/>
                  <p:nvPr/>
                </p:nvSpPr>
                <p:spPr>
                  <a:xfrm>
                    <a:off x="3768688" y="1415535"/>
                    <a:ext cx="48633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7" name="TextBox 156"/>
                  <p:cNvSpPr txBox="1">
                    <a:spLocks noRot="1" noChangeAspect="1" noMove="1" noResize="1" noEditPoints="1" noAdjustHandles="1" noChangeArrowheads="1" noChangeShapeType="1" noTextEdit="1"/>
                  </p:cNvSpPr>
                  <p:nvPr/>
                </p:nvSpPr>
                <p:spPr>
                  <a:xfrm>
                    <a:off x="3768688" y="1415535"/>
                    <a:ext cx="486336" cy="438283"/>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8" name="TextBox 157"/>
                  <p:cNvSpPr txBox="1"/>
                  <p:nvPr/>
                </p:nvSpPr>
                <p:spPr>
                  <a:xfrm>
                    <a:off x="4687343" y="1415535"/>
                    <a:ext cx="446706"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8" name="TextBox 157"/>
                  <p:cNvSpPr txBox="1">
                    <a:spLocks noRot="1" noChangeAspect="1" noMove="1" noResize="1" noEditPoints="1" noAdjustHandles="1" noChangeArrowheads="1" noChangeShapeType="1" noTextEdit="1"/>
                  </p:cNvSpPr>
                  <p:nvPr/>
                </p:nvSpPr>
                <p:spPr>
                  <a:xfrm>
                    <a:off x="4687343" y="1415535"/>
                    <a:ext cx="446706" cy="464763"/>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9" name="TextBox 158"/>
                  <p:cNvSpPr txBox="1"/>
                  <p:nvPr/>
                </p:nvSpPr>
                <p:spPr>
                  <a:xfrm>
                    <a:off x="5640645" y="1415535"/>
                    <a:ext cx="458595"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9" name="TextBox 158"/>
                  <p:cNvSpPr txBox="1">
                    <a:spLocks noRot="1" noChangeAspect="1" noMove="1" noResize="1" noEditPoints="1" noAdjustHandles="1" noChangeArrowheads="1" noChangeShapeType="1" noTextEdit="1"/>
                  </p:cNvSpPr>
                  <p:nvPr/>
                </p:nvSpPr>
                <p:spPr>
                  <a:xfrm>
                    <a:off x="5640645" y="1415535"/>
                    <a:ext cx="458595" cy="461339"/>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0" name="TextBox 159"/>
                  <p:cNvSpPr txBox="1"/>
                  <p:nvPr/>
                </p:nvSpPr>
                <p:spPr>
                  <a:xfrm>
                    <a:off x="3137768" y="2476418"/>
                    <a:ext cx="53920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0" name="TextBox 159"/>
                  <p:cNvSpPr txBox="1">
                    <a:spLocks noRot="1" noChangeAspect="1" noMove="1" noResize="1" noEditPoints="1" noAdjustHandles="1" noChangeArrowheads="1" noChangeShapeType="1" noTextEdit="1"/>
                  </p:cNvSpPr>
                  <p:nvPr/>
                </p:nvSpPr>
                <p:spPr>
                  <a:xfrm>
                    <a:off x="3137768" y="2476418"/>
                    <a:ext cx="53920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1" name="TextBox 160"/>
                  <p:cNvSpPr txBox="1"/>
                  <p:nvPr/>
                </p:nvSpPr>
                <p:spPr>
                  <a:xfrm>
                    <a:off x="3737776" y="2482334"/>
                    <a:ext cx="54540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1" name="TextBox 160"/>
                  <p:cNvSpPr txBox="1">
                    <a:spLocks noRot="1" noChangeAspect="1" noMove="1" noResize="1" noEditPoints="1" noAdjustHandles="1" noChangeArrowheads="1" noChangeShapeType="1" noTextEdit="1"/>
                  </p:cNvSpPr>
                  <p:nvPr/>
                </p:nvSpPr>
                <p:spPr>
                  <a:xfrm>
                    <a:off x="3737776" y="2482334"/>
                    <a:ext cx="545408"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2" name="TextBox 161"/>
                  <p:cNvSpPr txBox="1"/>
                  <p:nvPr/>
                </p:nvSpPr>
                <p:spPr>
                  <a:xfrm>
                    <a:off x="4696937" y="2482334"/>
                    <a:ext cx="5072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2" name="TextBox 161"/>
                  <p:cNvSpPr txBox="1">
                    <a:spLocks noRot="1" noChangeAspect="1" noMove="1" noResize="1" noEditPoints="1" noAdjustHandles="1" noChangeArrowheads="1" noChangeShapeType="1" noTextEdit="1"/>
                  </p:cNvSpPr>
                  <p:nvPr/>
                </p:nvSpPr>
                <p:spPr>
                  <a:xfrm>
                    <a:off x="4696937" y="2482334"/>
                    <a:ext cx="507273"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3" name="TextBox 162"/>
                  <p:cNvSpPr txBox="1"/>
                  <p:nvPr/>
                </p:nvSpPr>
                <p:spPr>
                  <a:xfrm>
                    <a:off x="5650240" y="2482334"/>
                    <a:ext cx="514227"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3" name="TextBox 162"/>
                  <p:cNvSpPr txBox="1">
                    <a:spLocks noRot="1" noChangeAspect="1" noMove="1" noResize="1" noEditPoints="1" noAdjustHandles="1" noChangeArrowheads="1" noChangeShapeType="1" noTextEdit="1"/>
                  </p:cNvSpPr>
                  <p:nvPr/>
                </p:nvSpPr>
                <p:spPr>
                  <a:xfrm>
                    <a:off x="5650240" y="2482334"/>
                    <a:ext cx="514227"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4" name="TextBox 163"/>
                  <p:cNvSpPr txBox="1"/>
                  <p:nvPr/>
                </p:nvSpPr>
                <p:spPr>
                  <a:xfrm>
                    <a:off x="6373017"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64" name="TextBox 163"/>
                  <p:cNvSpPr txBox="1">
                    <a:spLocks noRot="1" noChangeAspect="1" noMove="1" noResize="1" noEditPoints="1" noAdjustHandles="1" noChangeArrowheads="1" noChangeShapeType="1" noTextEdit="1"/>
                  </p:cNvSpPr>
                  <p:nvPr/>
                </p:nvSpPr>
                <p:spPr>
                  <a:xfrm>
                    <a:off x="6373017" y="2482334"/>
                    <a:ext cx="336557" cy="438283"/>
                  </a:xfrm>
                  <a:prstGeom prst="rect">
                    <a:avLst/>
                  </a:prstGeom>
                  <a:blipFill rotWithShape="1">
                    <a:blip r:embed="rId10"/>
                  </a:blipFill>
                </p:spPr>
                <p:txBody>
                  <a:bodyPr/>
                  <a:lstStyle/>
                  <a:p>
                    <a:r>
                      <a:rPr lang="zh-CN" altLang="en-US">
                        <a:noFill/>
                      </a:rPr>
                      <a:t> </a:t>
                    </a:r>
                  </a:p>
                </p:txBody>
              </p:sp>
            </mc:Fallback>
          </mc:AlternateContent>
          <p:cxnSp>
            <p:nvCxnSpPr>
              <p:cNvPr id="165" name="Straight Connector 164"/>
              <p:cNvCxnSpPr>
                <a:stCxn id="148" idx="4"/>
                <a:endCxn id="142"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49" idx="4"/>
                <a:endCxn id="142"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50" idx="4"/>
                <a:endCxn id="142"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51" idx="4"/>
                <a:endCxn id="160" idx="0"/>
              </p:cNvCxnSpPr>
              <p:nvPr/>
            </p:nvCxnSpPr>
            <p:spPr>
              <a:xfrm flipH="1">
                <a:off x="3407369" y="1828800"/>
                <a:ext cx="2484521"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48" idx="4"/>
                <a:endCxn id="143"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48" idx="4"/>
                <a:endCxn id="144"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48" idx="4"/>
                <a:endCxn id="145"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48" idx="4"/>
                <a:endCxn id="146"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49" idx="4"/>
                <a:endCxn id="143"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49" idx="4"/>
                <a:endCxn id="144"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49" idx="4"/>
                <a:endCxn id="145"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49" idx="4"/>
                <a:endCxn id="146"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50" idx="4"/>
                <a:endCxn id="144"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50" idx="4"/>
                <a:endCxn id="145"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50" idx="4"/>
                <a:endCxn id="146"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51" idx="4"/>
                <a:endCxn id="145"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51" idx="4"/>
                <a:endCxn id="146"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51" idx="4"/>
                <a:endCxn id="144"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95" name="Group 94"/>
          <p:cNvGrpSpPr/>
          <p:nvPr/>
        </p:nvGrpSpPr>
        <p:grpSpPr>
          <a:xfrm>
            <a:off x="2906564" y="2591513"/>
            <a:ext cx="3173208" cy="1305324"/>
            <a:chOff x="3128174" y="1371600"/>
            <a:chExt cx="3657600" cy="1549017"/>
          </a:xfrm>
        </p:grpSpPr>
        <p:sp>
          <p:nvSpPr>
            <p:cNvPr id="96" name="Oval 95"/>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97" name="Oval 96"/>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98" name="Oval 97"/>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99" name="Oval 98"/>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00" name="Oval 99"/>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101" name="Group 100"/>
            <p:cNvGrpSpPr/>
            <p:nvPr/>
          </p:nvGrpSpPr>
          <p:grpSpPr>
            <a:xfrm>
              <a:off x="3128174" y="1371600"/>
              <a:ext cx="3622430" cy="1549017"/>
              <a:chOff x="3128174" y="1371600"/>
              <a:chExt cx="3622430" cy="1549017"/>
            </a:xfrm>
          </p:grpSpPr>
          <p:sp>
            <p:nvSpPr>
              <p:cNvPr id="102" name="Oval 101"/>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103" name="Oval 102"/>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104" name="Oval 103"/>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05" name="Oval 104"/>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06" name="Oval 105"/>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07" name="TextBox 106"/>
                  <p:cNvSpPr txBox="1"/>
                  <p:nvPr/>
                </p:nvSpPr>
                <p:spPr>
                  <a:xfrm>
                    <a:off x="424138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07" name="TextBox 106"/>
                  <p:cNvSpPr txBox="1">
                    <a:spLocks noRot="1" noChangeAspect="1" noMove="1" noResize="1" noEditPoints="1" noAdjustHandles="1" noChangeArrowheads="1" noChangeShapeType="1" noTextEdit="1"/>
                  </p:cNvSpPr>
                  <p:nvPr/>
                </p:nvSpPr>
                <p:spPr>
                  <a:xfrm>
                    <a:off x="424138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 name="TextBox 107"/>
                  <p:cNvSpPr txBox="1"/>
                  <p:nvPr/>
                </p:nvSpPr>
                <p:spPr>
                  <a:xfrm>
                    <a:off x="519681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08" name="TextBox 107"/>
                  <p:cNvSpPr txBox="1">
                    <a:spLocks noRot="1" noChangeAspect="1" noMove="1" noResize="1" noEditPoints="1" noAdjustHandles="1" noChangeArrowheads="1" noChangeShapeType="1" noTextEdit="1"/>
                  </p:cNvSpPr>
                  <p:nvPr/>
                </p:nvSpPr>
                <p:spPr>
                  <a:xfrm>
                    <a:off x="519681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 name="TextBox 108"/>
                  <p:cNvSpPr txBox="1"/>
                  <p:nvPr/>
                </p:nvSpPr>
                <p:spPr>
                  <a:xfrm>
                    <a:off x="4247730"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09" name="TextBox 108"/>
                  <p:cNvSpPr txBox="1">
                    <a:spLocks noRot="1" noChangeAspect="1" noMove="1" noResize="1" noEditPoints="1" noAdjustHandles="1" noChangeArrowheads="1" noChangeShapeType="1" noTextEdit="1"/>
                  </p:cNvSpPr>
                  <p:nvPr/>
                </p:nvSpPr>
                <p:spPr>
                  <a:xfrm>
                    <a:off x="4247730"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0" name="TextBox 109"/>
                  <p:cNvSpPr txBox="1"/>
                  <p:nvPr/>
                </p:nvSpPr>
                <p:spPr>
                  <a:xfrm>
                    <a:off x="5196818"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10" name="TextBox 109"/>
                  <p:cNvSpPr txBox="1">
                    <a:spLocks noRot="1" noChangeAspect="1" noMove="1" noResize="1" noEditPoints="1" noAdjustHandles="1" noChangeArrowheads="1" noChangeShapeType="1" noTextEdit="1"/>
                  </p:cNvSpPr>
                  <p:nvPr/>
                </p:nvSpPr>
                <p:spPr>
                  <a:xfrm>
                    <a:off x="5196818"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1" name="TextBox 110"/>
                  <p:cNvSpPr txBox="1"/>
                  <p:nvPr/>
                </p:nvSpPr>
                <p:spPr>
                  <a:xfrm>
                    <a:off x="3128174" y="1415535"/>
                    <a:ext cx="53923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111" name="TextBox 110"/>
                  <p:cNvSpPr txBox="1">
                    <a:spLocks noRot="1" noChangeAspect="1" noMove="1" noResize="1" noEditPoints="1" noAdjustHandles="1" noChangeArrowheads="1" noChangeShapeType="1" noTextEdit="1"/>
                  </p:cNvSpPr>
                  <p:nvPr/>
                </p:nvSpPr>
                <p:spPr>
                  <a:xfrm>
                    <a:off x="3128174" y="1415535"/>
                    <a:ext cx="539233" cy="43828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2" name="TextBox 111"/>
                  <p:cNvSpPr txBox="1"/>
                  <p:nvPr/>
                </p:nvSpPr>
                <p:spPr>
                  <a:xfrm>
                    <a:off x="3768688" y="1415535"/>
                    <a:ext cx="54536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112" name="TextBox 111"/>
                  <p:cNvSpPr txBox="1">
                    <a:spLocks noRot="1" noChangeAspect="1" noMove="1" noResize="1" noEditPoints="1" noAdjustHandles="1" noChangeArrowheads="1" noChangeShapeType="1" noTextEdit="1"/>
                  </p:cNvSpPr>
                  <p:nvPr/>
                </p:nvSpPr>
                <p:spPr>
                  <a:xfrm>
                    <a:off x="3768688" y="1415535"/>
                    <a:ext cx="545368" cy="43828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 name="TextBox 112"/>
                  <p:cNvSpPr txBox="1"/>
                  <p:nvPr/>
                </p:nvSpPr>
                <p:spPr>
                  <a:xfrm>
                    <a:off x="4687344" y="1415535"/>
                    <a:ext cx="506197"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3" name="TextBox 112"/>
                  <p:cNvSpPr txBox="1">
                    <a:spLocks noRot="1" noChangeAspect="1" noMove="1" noResize="1" noEditPoints="1" noAdjustHandles="1" noChangeArrowheads="1" noChangeShapeType="1" noTextEdit="1"/>
                  </p:cNvSpPr>
                  <p:nvPr/>
                </p:nvSpPr>
                <p:spPr>
                  <a:xfrm>
                    <a:off x="4687344" y="1415535"/>
                    <a:ext cx="506197" cy="46476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 name="TextBox 113"/>
                  <p:cNvSpPr txBox="1"/>
                  <p:nvPr/>
                </p:nvSpPr>
                <p:spPr>
                  <a:xfrm>
                    <a:off x="5640645" y="1415535"/>
                    <a:ext cx="517948"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4" name="TextBox 113"/>
                  <p:cNvSpPr txBox="1">
                    <a:spLocks noRot="1" noChangeAspect="1" noMove="1" noResize="1" noEditPoints="1" noAdjustHandles="1" noChangeArrowheads="1" noChangeShapeType="1" noTextEdit="1"/>
                  </p:cNvSpPr>
                  <p:nvPr/>
                </p:nvSpPr>
                <p:spPr>
                  <a:xfrm>
                    <a:off x="5640645" y="1415535"/>
                    <a:ext cx="517948" cy="46133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5" name="TextBox 114"/>
                  <p:cNvSpPr txBox="1"/>
                  <p:nvPr/>
                </p:nvSpPr>
                <p:spPr>
                  <a:xfrm>
                    <a:off x="6332548" y="1415535"/>
                    <a:ext cx="300826"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15" name="TextBox 114"/>
                  <p:cNvSpPr txBox="1">
                    <a:spLocks noRot="1" noChangeAspect="1" noMove="1" noResize="1" noEditPoints="1" noAdjustHandles="1" noChangeArrowheads="1" noChangeShapeType="1" noTextEdit="1"/>
                  </p:cNvSpPr>
                  <p:nvPr/>
                </p:nvSpPr>
                <p:spPr>
                  <a:xfrm>
                    <a:off x="6332548" y="1415535"/>
                    <a:ext cx="300826" cy="438283"/>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6" name="TextBox 115"/>
                  <p:cNvSpPr txBox="1"/>
                  <p:nvPr/>
                </p:nvSpPr>
                <p:spPr>
                  <a:xfrm>
                    <a:off x="3137768" y="2476418"/>
                    <a:ext cx="53295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6" name="TextBox 115"/>
                  <p:cNvSpPr txBox="1">
                    <a:spLocks noRot="1" noChangeAspect="1" noMove="1" noResize="1" noEditPoints="1" noAdjustHandles="1" noChangeArrowheads="1" noChangeShapeType="1" noTextEdit="1"/>
                  </p:cNvSpPr>
                  <p:nvPr/>
                </p:nvSpPr>
                <p:spPr>
                  <a:xfrm>
                    <a:off x="3137768" y="2476418"/>
                    <a:ext cx="53295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7" name="TextBox 116"/>
                  <p:cNvSpPr txBox="1"/>
                  <p:nvPr/>
                </p:nvSpPr>
                <p:spPr>
                  <a:xfrm>
                    <a:off x="3737776" y="2482334"/>
                    <a:ext cx="539085"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7" name="TextBox 116"/>
                  <p:cNvSpPr txBox="1">
                    <a:spLocks noRot="1" noChangeAspect="1" noMove="1" noResize="1" noEditPoints="1" noAdjustHandles="1" noChangeArrowheads="1" noChangeShapeType="1" noTextEdit="1"/>
                  </p:cNvSpPr>
                  <p:nvPr/>
                </p:nvSpPr>
                <p:spPr>
                  <a:xfrm>
                    <a:off x="3737776" y="2482334"/>
                    <a:ext cx="539085"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8" name="TextBox 117"/>
                  <p:cNvSpPr txBox="1"/>
                  <p:nvPr/>
                </p:nvSpPr>
                <p:spPr>
                  <a:xfrm>
                    <a:off x="4696937" y="2482334"/>
                    <a:ext cx="50139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8" name="TextBox 117"/>
                  <p:cNvSpPr txBox="1">
                    <a:spLocks noRot="1" noChangeAspect="1" noMove="1" noResize="1" noEditPoints="1" noAdjustHandles="1" noChangeArrowheads="1" noChangeShapeType="1" noTextEdit="1"/>
                  </p:cNvSpPr>
                  <p:nvPr/>
                </p:nvSpPr>
                <p:spPr>
                  <a:xfrm>
                    <a:off x="4696937" y="2482334"/>
                    <a:ext cx="501393"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9" name="TextBox 118"/>
                  <p:cNvSpPr txBox="1"/>
                  <p:nvPr/>
                </p:nvSpPr>
                <p:spPr>
                  <a:xfrm>
                    <a:off x="5650240" y="2482334"/>
                    <a:ext cx="50826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9" name="TextBox 118"/>
                  <p:cNvSpPr txBox="1">
                    <a:spLocks noRot="1" noChangeAspect="1" noMove="1" noResize="1" noEditPoints="1" noAdjustHandles="1" noChangeArrowheads="1" noChangeShapeType="1" noTextEdit="1"/>
                  </p:cNvSpPr>
                  <p:nvPr/>
                </p:nvSpPr>
                <p:spPr>
                  <a:xfrm>
                    <a:off x="5650240" y="2482334"/>
                    <a:ext cx="508266"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 name="TextBox 119"/>
                  <p:cNvSpPr txBox="1"/>
                  <p:nvPr/>
                </p:nvSpPr>
                <p:spPr>
                  <a:xfrm>
                    <a:off x="6373016"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20" name="TextBox 119"/>
                  <p:cNvSpPr txBox="1">
                    <a:spLocks noRot="1" noChangeAspect="1" noMove="1" noResize="1" noEditPoints="1" noAdjustHandles="1" noChangeArrowheads="1" noChangeShapeType="1" noTextEdit="1"/>
                  </p:cNvSpPr>
                  <p:nvPr/>
                </p:nvSpPr>
                <p:spPr>
                  <a:xfrm>
                    <a:off x="6373016" y="2482334"/>
                    <a:ext cx="336557" cy="438283"/>
                  </a:xfrm>
                  <a:prstGeom prst="rect">
                    <a:avLst/>
                  </a:prstGeom>
                  <a:blipFill rotWithShape="1">
                    <a:blip r:embed="rId16"/>
                  </a:blipFill>
                </p:spPr>
                <p:txBody>
                  <a:bodyPr/>
                  <a:lstStyle/>
                  <a:p>
                    <a:r>
                      <a:rPr lang="zh-CN" altLang="en-US">
                        <a:noFill/>
                      </a:rPr>
                      <a:t> </a:t>
                    </a:r>
                  </a:p>
                </p:txBody>
              </p:sp>
            </mc:Fallback>
          </mc:AlternateContent>
          <p:cxnSp>
            <p:nvCxnSpPr>
              <p:cNvPr id="121" name="Straight Connector 120"/>
              <p:cNvCxnSpPr>
                <a:stCxn id="102" idx="4"/>
                <a:endCxn id="96"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03" idx="4"/>
                <a:endCxn id="96"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04" idx="4"/>
                <a:endCxn id="96"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5" idx="4"/>
                <a:endCxn id="116" idx="0"/>
              </p:cNvCxnSpPr>
              <p:nvPr/>
            </p:nvCxnSpPr>
            <p:spPr>
              <a:xfrm flipH="1">
                <a:off x="3404243" y="1828800"/>
                <a:ext cx="2487647"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6" idx="4"/>
                <a:endCxn id="96"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2" idx="4"/>
                <a:endCxn id="97"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2" idx="4"/>
                <a:endCxn id="98"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02" idx="4"/>
                <a:endCxn id="99"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2" idx="4"/>
                <a:endCxn id="100"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3" idx="4"/>
                <a:endCxn id="97"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03" idx="4"/>
                <a:endCxn id="98"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3" idx="4"/>
                <a:endCxn id="99"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03" idx="4"/>
                <a:endCxn id="100"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4" idx="4"/>
                <a:endCxn id="98"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04" idx="4"/>
                <a:endCxn id="99"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04" idx="4"/>
                <a:endCxn id="100"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4"/>
                <a:endCxn id="99"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05" idx="4"/>
                <a:endCxn id="100"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5" idx="4"/>
                <a:endCxn id="98"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06" idx="4"/>
                <a:endCxn id="99"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a:off x="2915394" y="3507617"/>
            <a:ext cx="3173209" cy="1305324"/>
            <a:chOff x="3128174" y="1371600"/>
            <a:chExt cx="3657600" cy="1549017"/>
          </a:xfrm>
        </p:grpSpPr>
        <p:sp>
          <p:nvSpPr>
            <p:cNvPr id="50" name="Oval 49"/>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1" name="Oval 50"/>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2" name="Oval 51"/>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3" name="Oval 52"/>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4" name="Oval 53"/>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55" name="Group 54"/>
            <p:cNvGrpSpPr/>
            <p:nvPr/>
          </p:nvGrpSpPr>
          <p:grpSpPr>
            <a:xfrm>
              <a:off x="3128174" y="1371600"/>
              <a:ext cx="3622430" cy="1549017"/>
              <a:chOff x="3128174" y="1371600"/>
              <a:chExt cx="3622430" cy="1549017"/>
            </a:xfrm>
          </p:grpSpPr>
          <p:sp>
            <p:nvSpPr>
              <p:cNvPr id="56" name="Oval 55"/>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57" name="Oval 56"/>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58" name="Oval 57"/>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9" name="Oval 58"/>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60" name="Oval 59"/>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61" name="TextBox 60"/>
                  <p:cNvSpPr txBox="1"/>
                  <p:nvPr/>
                </p:nvSpPr>
                <p:spPr>
                  <a:xfrm>
                    <a:off x="424138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1" name="TextBox 60"/>
                  <p:cNvSpPr txBox="1">
                    <a:spLocks noRot="1" noChangeAspect="1" noMove="1" noResize="1" noEditPoints="1" noAdjustHandles="1" noChangeArrowheads="1" noChangeShapeType="1" noTextEdit="1"/>
                  </p:cNvSpPr>
                  <p:nvPr/>
                </p:nvSpPr>
                <p:spPr>
                  <a:xfrm>
                    <a:off x="424138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a:xfrm>
                    <a:off x="5196819"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2" name="TextBox 61"/>
                  <p:cNvSpPr txBox="1">
                    <a:spLocks noRot="1" noChangeAspect="1" noMove="1" noResize="1" noEditPoints="1" noAdjustHandles="1" noChangeArrowheads="1" noChangeShapeType="1" noTextEdit="1"/>
                  </p:cNvSpPr>
                  <p:nvPr/>
                </p:nvSpPr>
                <p:spPr>
                  <a:xfrm>
                    <a:off x="5196819"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TextBox 62"/>
                  <p:cNvSpPr txBox="1"/>
                  <p:nvPr/>
                </p:nvSpPr>
                <p:spPr>
                  <a:xfrm>
                    <a:off x="424772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3" name="TextBox 62"/>
                  <p:cNvSpPr txBox="1">
                    <a:spLocks noRot="1" noChangeAspect="1" noMove="1" noResize="1" noEditPoints="1" noAdjustHandles="1" noChangeArrowheads="1" noChangeShapeType="1" noTextEdit="1"/>
                  </p:cNvSpPr>
                  <p:nvPr/>
                </p:nvSpPr>
                <p:spPr>
                  <a:xfrm>
                    <a:off x="424772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TextBox 63"/>
                  <p:cNvSpPr txBox="1"/>
                  <p:nvPr/>
                </p:nvSpPr>
                <p:spPr>
                  <a:xfrm>
                    <a:off x="519681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4" name="TextBox 63"/>
                  <p:cNvSpPr txBox="1">
                    <a:spLocks noRot="1" noChangeAspect="1" noMove="1" noResize="1" noEditPoints="1" noAdjustHandles="1" noChangeArrowheads="1" noChangeShapeType="1" noTextEdit="1"/>
                  </p:cNvSpPr>
                  <p:nvPr/>
                </p:nvSpPr>
                <p:spPr>
                  <a:xfrm>
                    <a:off x="519681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TextBox 64"/>
                  <p:cNvSpPr txBox="1"/>
                  <p:nvPr/>
                </p:nvSpPr>
                <p:spPr>
                  <a:xfrm>
                    <a:off x="3128174" y="1415535"/>
                    <a:ext cx="53923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65" name="TextBox 64"/>
                  <p:cNvSpPr txBox="1">
                    <a:spLocks noRot="1" noChangeAspect="1" noMove="1" noResize="1" noEditPoints="1" noAdjustHandles="1" noChangeArrowheads="1" noChangeShapeType="1" noTextEdit="1"/>
                  </p:cNvSpPr>
                  <p:nvPr/>
                </p:nvSpPr>
                <p:spPr>
                  <a:xfrm>
                    <a:off x="3128174" y="1415535"/>
                    <a:ext cx="539233" cy="43828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TextBox 65"/>
                  <p:cNvSpPr txBox="1"/>
                  <p:nvPr/>
                </p:nvSpPr>
                <p:spPr>
                  <a:xfrm>
                    <a:off x="3768688" y="1415535"/>
                    <a:ext cx="54536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66" name="TextBox 65"/>
                  <p:cNvSpPr txBox="1">
                    <a:spLocks noRot="1" noChangeAspect="1" noMove="1" noResize="1" noEditPoints="1" noAdjustHandles="1" noChangeArrowheads="1" noChangeShapeType="1" noTextEdit="1"/>
                  </p:cNvSpPr>
                  <p:nvPr/>
                </p:nvSpPr>
                <p:spPr>
                  <a:xfrm>
                    <a:off x="3768688" y="1415535"/>
                    <a:ext cx="545368" cy="43828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TextBox 66"/>
                  <p:cNvSpPr txBox="1"/>
                  <p:nvPr/>
                </p:nvSpPr>
                <p:spPr>
                  <a:xfrm>
                    <a:off x="4687343" y="1415535"/>
                    <a:ext cx="506197"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67" name="TextBox 66"/>
                  <p:cNvSpPr txBox="1">
                    <a:spLocks noRot="1" noChangeAspect="1" noMove="1" noResize="1" noEditPoints="1" noAdjustHandles="1" noChangeArrowheads="1" noChangeShapeType="1" noTextEdit="1"/>
                  </p:cNvSpPr>
                  <p:nvPr/>
                </p:nvSpPr>
                <p:spPr>
                  <a:xfrm>
                    <a:off x="4687343" y="1415535"/>
                    <a:ext cx="506197" cy="46476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5640645" y="1415535"/>
                    <a:ext cx="517948"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68" name="TextBox 67"/>
                  <p:cNvSpPr txBox="1">
                    <a:spLocks noRot="1" noChangeAspect="1" noMove="1" noResize="1" noEditPoints="1" noAdjustHandles="1" noChangeArrowheads="1" noChangeShapeType="1" noTextEdit="1"/>
                  </p:cNvSpPr>
                  <p:nvPr/>
                </p:nvSpPr>
                <p:spPr>
                  <a:xfrm>
                    <a:off x="5640645" y="1415535"/>
                    <a:ext cx="517948" cy="46133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TextBox 68"/>
                  <p:cNvSpPr txBox="1"/>
                  <p:nvPr/>
                </p:nvSpPr>
                <p:spPr>
                  <a:xfrm>
                    <a:off x="6332548" y="1415535"/>
                    <a:ext cx="300826"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9" name="TextBox 68"/>
                  <p:cNvSpPr txBox="1">
                    <a:spLocks noRot="1" noChangeAspect="1" noMove="1" noResize="1" noEditPoints="1" noAdjustHandles="1" noChangeArrowheads="1" noChangeShapeType="1" noTextEdit="1"/>
                  </p:cNvSpPr>
                  <p:nvPr/>
                </p:nvSpPr>
                <p:spPr>
                  <a:xfrm>
                    <a:off x="6332548" y="1415535"/>
                    <a:ext cx="300826" cy="438283"/>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3137768" y="2476418"/>
                    <a:ext cx="53295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0" name="TextBox 69"/>
                  <p:cNvSpPr txBox="1">
                    <a:spLocks noRot="1" noChangeAspect="1" noMove="1" noResize="1" noEditPoints="1" noAdjustHandles="1" noChangeArrowheads="1" noChangeShapeType="1" noTextEdit="1"/>
                  </p:cNvSpPr>
                  <p:nvPr/>
                </p:nvSpPr>
                <p:spPr>
                  <a:xfrm>
                    <a:off x="3137768" y="2476418"/>
                    <a:ext cx="53295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737776" y="2482334"/>
                    <a:ext cx="539085"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1" name="TextBox 70"/>
                  <p:cNvSpPr txBox="1">
                    <a:spLocks noRot="1" noChangeAspect="1" noMove="1" noResize="1" noEditPoints="1" noAdjustHandles="1" noChangeArrowheads="1" noChangeShapeType="1" noTextEdit="1"/>
                  </p:cNvSpPr>
                  <p:nvPr/>
                </p:nvSpPr>
                <p:spPr>
                  <a:xfrm>
                    <a:off x="3737776" y="2482334"/>
                    <a:ext cx="539085"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4696937" y="2482334"/>
                    <a:ext cx="501392"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2" name="TextBox 71"/>
                  <p:cNvSpPr txBox="1">
                    <a:spLocks noRot="1" noChangeAspect="1" noMove="1" noResize="1" noEditPoints="1" noAdjustHandles="1" noChangeArrowheads="1" noChangeShapeType="1" noTextEdit="1"/>
                  </p:cNvSpPr>
                  <p:nvPr/>
                </p:nvSpPr>
                <p:spPr>
                  <a:xfrm>
                    <a:off x="4696937" y="2482334"/>
                    <a:ext cx="501392"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5650240" y="2482334"/>
                    <a:ext cx="50826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3" name="TextBox 72"/>
                  <p:cNvSpPr txBox="1">
                    <a:spLocks noRot="1" noChangeAspect="1" noMove="1" noResize="1" noEditPoints="1" noAdjustHandles="1" noChangeArrowheads="1" noChangeShapeType="1" noTextEdit="1"/>
                  </p:cNvSpPr>
                  <p:nvPr/>
                </p:nvSpPr>
                <p:spPr>
                  <a:xfrm>
                    <a:off x="5650240" y="2482334"/>
                    <a:ext cx="508266"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6373017"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74" name="TextBox 73"/>
                  <p:cNvSpPr txBox="1">
                    <a:spLocks noRot="1" noChangeAspect="1" noMove="1" noResize="1" noEditPoints="1" noAdjustHandles="1" noChangeArrowheads="1" noChangeShapeType="1" noTextEdit="1"/>
                  </p:cNvSpPr>
                  <p:nvPr/>
                </p:nvSpPr>
                <p:spPr>
                  <a:xfrm>
                    <a:off x="6373017" y="2482334"/>
                    <a:ext cx="336557" cy="438283"/>
                  </a:xfrm>
                  <a:prstGeom prst="rect">
                    <a:avLst/>
                  </a:prstGeom>
                  <a:blipFill rotWithShape="1">
                    <a:blip r:embed="rId16"/>
                  </a:blipFill>
                </p:spPr>
                <p:txBody>
                  <a:bodyPr/>
                  <a:lstStyle/>
                  <a:p>
                    <a:r>
                      <a:rPr lang="zh-CN" altLang="en-US">
                        <a:noFill/>
                      </a:rPr>
                      <a:t> </a:t>
                    </a:r>
                  </a:p>
                </p:txBody>
              </p:sp>
            </mc:Fallback>
          </mc:AlternateContent>
          <p:cxnSp>
            <p:nvCxnSpPr>
              <p:cNvPr id="75" name="Straight Connector 74"/>
              <p:cNvCxnSpPr>
                <a:stCxn id="56" idx="4"/>
                <a:endCxn id="50"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57" idx="4"/>
                <a:endCxn id="50"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8" idx="4"/>
                <a:endCxn id="50"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9" idx="4"/>
                <a:endCxn id="70" idx="0"/>
              </p:cNvCxnSpPr>
              <p:nvPr/>
            </p:nvCxnSpPr>
            <p:spPr>
              <a:xfrm flipH="1">
                <a:off x="3404243" y="1828800"/>
                <a:ext cx="2487646"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0" idx="4"/>
                <a:endCxn id="50"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56" idx="4"/>
                <a:endCxn id="51"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56" idx="4"/>
                <a:endCxn id="52"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56" idx="4"/>
                <a:endCxn id="53"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56" idx="4"/>
                <a:endCxn id="54"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7" idx="4"/>
                <a:endCxn id="51"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7" idx="4"/>
                <a:endCxn id="52"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7" idx="4"/>
                <a:endCxn id="53"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57" idx="4"/>
                <a:endCxn id="54"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58" idx="4"/>
                <a:endCxn id="52"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8" idx="4"/>
                <a:endCxn id="53"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58" idx="4"/>
                <a:endCxn id="54"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59" idx="4"/>
                <a:endCxn id="53"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59" idx="4"/>
                <a:endCxn id="54"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59" idx="4"/>
                <a:endCxn id="52"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60" idx="4"/>
                <a:endCxn id="53"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2915394" y="4422017"/>
            <a:ext cx="3173209" cy="1305324"/>
            <a:chOff x="3128174" y="1371600"/>
            <a:chExt cx="3657600" cy="1549017"/>
          </a:xfrm>
        </p:grpSpPr>
        <p:sp>
          <p:nvSpPr>
            <p:cNvPr id="4" name="Oval 3"/>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 name="Oval 4"/>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6" name="Oval 5"/>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7" name="Oval 6"/>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8" name="Oval 7"/>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9" name="Group 8"/>
            <p:cNvGrpSpPr/>
            <p:nvPr/>
          </p:nvGrpSpPr>
          <p:grpSpPr>
            <a:xfrm>
              <a:off x="3128174" y="1371600"/>
              <a:ext cx="3622430" cy="1549017"/>
              <a:chOff x="3128174" y="1371600"/>
              <a:chExt cx="3622430" cy="1549017"/>
            </a:xfrm>
          </p:grpSpPr>
          <p:sp>
            <p:nvSpPr>
              <p:cNvPr id="10" name="Oval 9"/>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11" name="Oval 10"/>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12" name="Oval 11"/>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3" name="Oval 12"/>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 name="Oval 13"/>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5" name="TextBox 14"/>
                  <p:cNvSpPr txBox="1"/>
                  <p:nvPr/>
                </p:nvSpPr>
                <p:spPr>
                  <a:xfrm>
                    <a:off x="424138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 name="TextBox 14"/>
                  <p:cNvSpPr txBox="1">
                    <a:spLocks noRot="1" noChangeAspect="1" noMove="1" noResize="1" noEditPoints="1" noAdjustHandles="1" noChangeArrowheads="1" noChangeShapeType="1" noTextEdit="1"/>
                  </p:cNvSpPr>
                  <p:nvPr/>
                </p:nvSpPr>
                <p:spPr>
                  <a:xfrm>
                    <a:off x="424138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196819"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6" name="TextBox 15"/>
                  <p:cNvSpPr txBox="1">
                    <a:spLocks noRot="1" noChangeAspect="1" noMove="1" noResize="1" noEditPoints="1" noAdjustHandles="1" noChangeArrowheads="1" noChangeShapeType="1" noTextEdit="1"/>
                  </p:cNvSpPr>
                  <p:nvPr/>
                </p:nvSpPr>
                <p:spPr>
                  <a:xfrm>
                    <a:off x="5196819"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424772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7" name="TextBox 16"/>
                  <p:cNvSpPr txBox="1">
                    <a:spLocks noRot="1" noChangeAspect="1" noMove="1" noResize="1" noEditPoints="1" noAdjustHandles="1" noChangeArrowheads="1" noChangeShapeType="1" noTextEdit="1"/>
                  </p:cNvSpPr>
                  <p:nvPr/>
                </p:nvSpPr>
                <p:spPr>
                  <a:xfrm>
                    <a:off x="424772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519681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8" name="TextBox 17"/>
                  <p:cNvSpPr txBox="1">
                    <a:spLocks noRot="1" noChangeAspect="1" noMove="1" noResize="1" noEditPoints="1" noAdjustHandles="1" noChangeArrowheads="1" noChangeShapeType="1" noTextEdit="1"/>
                  </p:cNvSpPr>
                  <p:nvPr/>
                </p:nvSpPr>
                <p:spPr>
                  <a:xfrm>
                    <a:off x="519681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3128174" y="1415535"/>
                    <a:ext cx="53923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19" name="TextBox 18"/>
                  <p:cNvSpPr txBox="1">
                    <a:spLocks noRot="1" noChangeAspect="1" noMove="1" noResize="1" noEditPoints="1" noAdjustHandles="1" noChangeArrowheads="1" noChangeShapeType="1" noTextEdit="1"/>
                  </p:cNvSpPr>
                  <p:nvPr/>
                </p:nvSpPr>
                <p:spPr>
                  <a:xfrm>
                    <a:off x="3128174" y="1415535"/>
                    <a:ext cx="539233" cy="43828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3768688" y="1415535"/>
                    <a:ext cx="54536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20" name="TextBox 19"/>
                  <p:cNvSpPr txBox="1">
                    <a:spLocks noRot="1" noChangeAspect="1" noMove="1" noResize="1" noEditPoints="1" noAdjustHandles="1" noChangeArrowheads="1" noChangeShapeType="1" noTextEdit="1"/>
                  </p:cNvSpPr>
                  <p:nvPr/>
                </p:nvSpPr>
                <p:spPr>
                  <a:xfrm>
                    <a:off x="3768688" y="1415535"/>
                    <a:ext cx="545368" cy="43828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4687343" y="1415535"/>
                    <a:ext cx="506197"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1" name="TextBox 20"/>
                  <p:cNvSpPr txBox="1">
                    <a:spLocks noRot="1" noChangeAspect="1" noMove="1" noResize="1" noEditPoints="1" noAdjustHandles="1" noChangeArrowheads="1" noChangeShapeType="1" noTextEdit="1"/>
                  </p:cNvSpPr>
                  <p:nvPr/>
                </p:nvSpPr>
                <p:spPr>
                  <a:xfrm>
                    <a:off x="4687343" y="1415535"/>
                    <a:ext cx="506197" cy="46476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5640645" y="1415535"/>
                    <a:ext cx="517948"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2" name="TextBox 21"/>
                  <p:cNvSpPr txBox="1">
                    <a:spLocks noRot="1" noChangeAspect="1" noMove="1" noResize="1" noEditPoints="1" noAdjustHandles="1" noChangeArrowheads="1" noChangeShapeType="1" noTextEdit="1"/>
                  </p:cNvSpPr>
                  <p:nvPr/>
                </p:nvSpPr>
                <p:spPr>
                  <a:xfrm>
                    <a:off x="5640645" y="1415535"/>
                    <a:ext cx="517948" cy="46133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6332548" y="1415535"/>
                    <a:ext cx="300826"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23" name="TextBox 22"/>
                  <p:cNvSpPr txBox="1">
                    <a:spLocks noRot="1" noChangeAspect="1" noMove="1" noResize="1" noEditPoints="1" noAdjustHandles="1" noChangeArrowheads="1" noChangeShapeType="1" noTextEdit="1"/>
                  </p:cNvSpPr>
                  <p:nvPr/>
                </p:nvSpPr>
                <p:spPr>
                  <a:xfrm>
                    <a:off x="6332548" y="1415535"/>
                    <a:ext cx="300826" cy="438283"/>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3137768" y="2476418"/>
                    <a:ext cx="53295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4" name="TextBox 23"/>
                  <p:cNvSpPr txBox="1">
                    <a:spLocks noRot="1" noChangeAspect="1" noMove="1" noResize="1" noEditPoints="1" noAdjustHandles="1" noChangeArrowheads="1" noChangeShapeType="1" noTextEdit="1"/>
                  </p:cNvSpPr>
                  <p:nvPr/>
                </p:nvSpPr>
                <p:spPr>
                  <a:xfrm>
                    <a:off x="3137768" y="2476418"/>
                    <a:ext cx="53295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3737776" y="2482334"/>
                    <a:ext cx="539085"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5" name="TextBox 24"/>
                  <p:cNvSpPr txBox="1">
                    <a:spLocks noRot="1" noChangeAspect="1" noMove="1" noResize="1" noEditPoints="1" noAdjustHandles="1" noChangeArrowheads="1" noChangeShapeType="1" noTextEdit="1"/>
                  </p:cNvSpPr>
                  <p:nvPr/>
                </p:nvSpPr>
                <p:spPr>
                  <a:xfrm>
                    <a:off x="3737776" y="2482334"/>
                    <a:ext cx="539085"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4696937" y="2482334"/>
                    <a:ext cx="501392"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6" name="TextBox 25"/>
                  <p:cNvSpPr txBox="1">
                    <a:spLocks noRot="1" noChangeAspect="1" noMove="1" noResize="1" noEditPoints="1" noAdjustHandles="1" noChangeArrowheads="1" noChangeShapeType="1" noTextEdit="1"/>
                  </p:cNvSpPr>
                  <p:nvPr/>
                </p:nvSpPr>
                <p:spPr>
                  <a:xfrm>
                    <a:off x="4696937" y="2482334"/>
                    <a:ext cx="501392"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5650240" y="2482334"/>
                    <a:ext cx="50826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7" name="TextBox 26"/>
                  <p:cNvSpPr txBox="1">
                    <a:spLocks noRot="1" noChangeAspect="1" noMove="1" noResize="1" noEditPoints="1" noAdjustHandles="1" noChangeArrowheads="1" noChangeShapeType="1" noTextEdit="1"/>
                  </p:cNvSpPr>
                  <p:nvPr/>
                </p:nvSpPr>
                <p:spPr>
                  <a:xfrm>
                    <a:off x="5650240" y="2482334"/>
                    <a:ext cx="508266"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6373017"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28" name="TextBox 27"/>
                  <p:cNvSpPr txBox="1">
                    <a:spLocks noRot="1" noChangeAspect="1" noMove="1" noResize="1" noEditPoints="1" noAdjustHandles="1" noChangeArrowheads="1" noChangeShapeType="1" noTextEdit="1"/>
                  </p:cNvSpPr>
                  <p:nvPr/>
                </p:nvSpPr>
                <p:spPr>
                  <a:xfrm>
                    <a:off x="6373017" y="2482334"/>
                    <a:ext cx="336557" cy="438283"/>
                  </a:xfrm>
                  <a:prstGeom prst="rect">
                    <a:avLst/>
                  </a:prstGeom>
                  <a:blipFill rotWithShape="1">
                    <a:blip r:embed="rId16"/>
                  </a:blipFill>
                </p:spPr>
                <p:txBody>
                  <a:bodyPr/>
                  <a:lstStyle/>
                  <a:p>
                    <a:r>
                      <a:rPr lang="zh-CN" altLang="en-US">
                        <a:noFill/>
                      </a:rPr>
                      <a:t> </a:t>
                    </a:r>
                  </a:p>
                </p:txBody>
              </p:sp>
            </mc:Fallback>
          </mc:AlternateContent>
          <p:cxnSp>
            <p:nvCxnSpPr>
              <p:cNvPr id="29" name="Straight Connector 28"/>
              <p:cNvCxnSpPr>
                <a:stCxn id="10" idx="4"/>
                <a:endCxn id="4"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4"/>
                <a:endCxn id="4"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2" idx="4"/>
                <a:endCxn id="4"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4"/>
                <a:endCxn id="24" idx="0"/>
              </p:cNvCxnSpPr>
              <p:nvPr/>
            </p:nvCxnSpPr>
            <p:spPr>
              <a:xfrm flipH="1">
                <a:off x="3404243" y="1828800"/>
                <a:ext cx="2487646"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 idx="4"/>
                <a:endCxn id="4"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 idx="4"/>
                <a:endCxn id="5"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0" idx="4"/>
                <a:endCxn id="6"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0" idx="4"/>
                <a:endCxn id="7"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0" idx="4"/>
                <a:endCxn id="8"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4"/>
                <a:endCxn id="5"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1" idx="4"/>
                <a:endCxn id="6"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1" idx="4"/>
                <a:endCxn id="7"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1" idx="4"/>
                <a:endCxn id="8"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4"/>
                <a:endCxn id="6"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2" idx="4"/>
                <a:endCxn id="7"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2" idx="4"/>
                <a:endCxn id="8"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3" idx="4"/>
                <a:endCxn id="7"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3" idx="4"/>
                <a:endCxn id="8"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3" idx="4"/>
                <a:endCxn id="6"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4" idx="4"/>
                <a:endCxn id="7"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83" name="TextBox 182"/>
          <p:cNvSpPr txBox="1"/>
          <p:nvPr/>
        </p:nvSpPr>
        <p:spPr>
          <a:xfrm>
            <a:off x="1921489" y="5271635"/>
            <a:ext cx="7924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输入</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5" name="TextBox 184"/>
          <p:cNvSpPr txBox="1"/>
          <p:nvPr/>
        </p:nvSpPr>
        <p:spPr>
          <a:xfrm>
            <a:off x="1315684" y="4400270"/>
            <a:ext cx="14020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低级特征</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6" name="TextBox 185"/>
          <p:cNvSpPr txBox="1"/>
          <p:nvPr/>
        </p:nvSpPr>
        <p:spPr>
          <a:xfrm>
            <a:off x="1315684" y="3472485"/>
            <a:ext cx="14020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中级特征</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7" name="TextBox 186"/>
          <p:cNvSpPr txBox="1"/>
          <p:nvPr/>
        </p:nvSpPr>
        <p:spPr>
          <a:xfrm>
            <a:off x="1319337" y="2565967"/>
            <a:ext cx="14020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高级特征</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8" name="TextBox 187"/>
          <p:cNvSpPr txBox="1"/>
          <p:nvPr/>
        </p:nvSpPr>
        <p:spPr>
          <a:xfrm>
            <a:off x="1931423" y="1663042"/>
            <a:ext cx="7924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输出</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9" name="TextBox 188"/>
          <p:cNvSpPr txBox="1"/>
          <p:nvPr/>
        </p:nvSpPr>
        <p:spPr>
          <a:xfrm>
            <a:off x="6516726" y="5283955"/>
            <a:ext cx="7924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像素</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0" name="TextBox 189"/>
          <p:cNvSpPr txBox="1"/>
          <p:nvPr/>
        </p:nvSpPr>
        <p:spPr>
          <a:xfrm>
            <a:off x="6459884" y="4459039"/>
            <a:ext cx="7924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边缘</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3" name="TextBox 192"/>
          <p:cNvSpPr txBox="1"/>
          <p:nvPr/>
        </p:nvSpPr>
        <p:spPr>
          <a:xfrm>
            <a:off x="6464881" y="3498472"/>
            <a:ext cx="7924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纹理</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4" name="TextBox 193"/>
          <p:cNvSpPr txBox="1"/>
          <p:nvPr/>
        </p:nvSpPr>
        <p:spPr>
          <a:xfrm>
            <a:off x="6459884" y="2614810"/>
            <a:ext cx="14020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目标属性</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5" name="TextBox 194"/>
          <p:cNvSpPr txBox="1"/>
          <p:nvPr/>
        </p:nvSpPr>
        <p:spPr>
          <a:xfrm>
            <a:off x="6443379" y="1653815"/>
            <a:ext cx="14020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目标识别</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2" name="Right Brace 1"/>
          <p:cNvSpPr/>
          <p:nvPr/>
        </p:nvSpPr>
        <p:spPr>
          <a:xfrm>
            <a:off x="8191260" y="2856766"/>
            <a:ext cx="768316" cy="2505545"/>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萍方-简" panose="020B0400000000000000" charset="-122"/>
              <a:ea typeface=".萍方-简" panose="020B0400000000000000" charset="-122"/>
              <a:cs typeface="微软雅黑" charset="-122"/>
            </a:endParaRPr>
          </a:p>
        </p:txBody>
      </p:sp>
      <p:sp>
        <p:nvSpPr>
          <p:cNvPr id="184" name="TextBox 183"/>
          <p:cNvSpPr txBox="1"/>
          <p:nvPr/>
        </p:nvSpPr>
        <p:spPr>
          <a:xfrm>
            <a:off x="9081135" y="3448685"/>
            <a:ext cx="2247265" cy="1322070"/>
          </a:xfrm>
          <a:prstGeom prst="rect">
            <a:avLst/>
          </a:prstGeom>
          <a:solidFill>
            <a:schemeClr val="accent3"/>
          </a:solidFill>
        </p:spPr>
        <p:txBody>
          <a:bodyPr wrap="square" rtlCol="0">
            <a:spAutoFit/>
          </a:bodyPr>
          <a:lstStyle/>
          <a:p>
            <a:pPr algn="just"/>
            <a:r>
              <a:rPr lang="zh-CN" altLang="en-US" sz="2000" dirty="0">
                <a:solidFill>
                  <a:prstClr val="black"/>
                </a:solidFill>
                <a:latin typeface=".萍方-简" panose="020B0400000000000000" charset="-122"/>
                <a:ea typeface=".萍方-简" panose="020B0400000000000000" charset="-122"/>
                <a:cs typeface="微软雅黑" charset="-122"/>
              </a:rPr>
              <a:t>很难具体区分每个阶段，深度网络对特征的提取和学习无法显式的表示</a:t>
            </a:r>
            <a:endParaRPr lang="zh-CN" altLang="en-US" sz="2000" dirty="0">
              <a:solidFill>
                <a:prstClr val="black"/>
              </a:solidFill>
              <a:latin typeface=".萍方-简" panose="020B0400000000000000" charset="-122"/>
              <a:ea typeface=".萍方-简" panose="020B0400000000000000" charset="-122"/>
              <a:cs typeface="微软雅黑" charset="-122"/>
            </a:endParaRPr>
          </a:p>
        </p:txBody>
      </p:sp>
      <p:sp>
        <p:nvSpPr>
          <p:cNvPr id="191" name="Title 190"/>
          <p:cNvSpPr>
            <a:spLocks noGrp="1"/>
          </p:cNvSpPr>
          <p:nvPr>
            <p:ph type="title"/>
          </p:nvPr>
        </p:nvSpPr>
        <p:spPr>
          <a:xfrm>
            <a:off x="2128520" y="104140"/>
            <a:ext cx="8877935" cy="1123950"/>
          </a:xfrm>
        </p:spPr>
        <p:txBody>
          <a:bodyPr>
            <a:normAutofit/>
            <a:scene3d>
              <a:camera prst="orthographicFront"/>
              <a:lightRig rig="threePt" dir="t"/>
            </a:scene3d>
          </a:bodyPr>
          <a:lstStyle/>
          <a:p>
            <a:r>
              <a:rPr lang="en-US" altLang="zh-CN"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DNN</a:t>
            </a:r>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深度网络学习复杂特征的示例</a:t>
            </a:r>
            <a:endPar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Picture 2"/>
          <p:cNvPicPr>
            <a:picLocks noChangeAspect="1"/>
          </p:cNvPicPr>
          <p:nvPr/>
        </p:nvPicPr>
        <p:blipFill>
          <a:blip r:embed="rId1"/>
          <a:stretch>
            <a:fillRect/>
          </a:stretch>
        </p:blipFill>
        <p:spPr>
          <a:xfrm>
            <a:off x="2362200" y="1752600"/>
            <a:ext cx="8077200" cy="4384675"/>
          </a:xfrm>
          <a:prstGeom prst="rect">
            <a:avLst/>
          </a:prstGeom>
          <a:noFill/>
          <a:ln w="9525">
            <a:noFill/>
          </a:ln>
        </p:spPr>
      </p:pic>
      <p:sp>
        <p:nvSpPr>
          <p:cNvPr id="25603" name="Rectangle 2"/>
          <p:cNvSpPr txBox="1"/>
          <p:nvPr/>
        </p:nvSpPr>
        <p:spPr>
          <a:xfrm>
            <a:off x="1982470" y="278765"/>
            <a:ext cx="7772400" cy="762000"/>
          </a:xfrm>
          <a:prstGeom prst="rect">
            <a:avLst/>
          </a:prstGeom>
          <a:noFill/>
          <a:ln w="9525">
            <a:noFill/>
          </a:ln>
        </p:spPr>
        <p:txBody>
          <a:bodyPr>
            <a:scene3d>
              <a:camera prst="orthographicFront"/>
              <a:lightRig rig="threePt" dir="t"/>
            </a:scene3d>
          </a:bodyPr>
          <a:p>
            <a:r>
              <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深度学习的软件工具</a:t>
            </a:r>
            <a:endPar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1076325" y="238760"/>
            <a:ext cx="10238105" cy="711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800" dirty="0" smtClean="0"/>
              <a:t>GPU</a:t>
            </a:r>
            <a:r>
              <a:rPr lang="en-US" altLang="en-US" sz="2800" dirty="0" smtClean="0"/>
              <a:t> - </a:t>
            </a:r>
            <a:r>
              <a:rPr lang="zh-CN" altLang="en-US" sz="2800" dirty="0" smtClean="0">
                <a:latin typeface=".萍方-简" panose="020B0400000000000000" charset="-122"/>
                <a:ea typeface=".萍方-简" panose="020B0400000000000000" charset="-122"/>
                <a:cs typeface=".萍方-简" panose="020B0400000000000000" charset="-122"/>
              </a:rPr>
              <a:t>俗称“显卡”</a:t>
            </a:r>
            <a:endParaRPr lang="zh-CN" altLang="en-US" sz="2800" dirty="0" smtClean="0">
              <a:latin typeface=".萍方-简" panose="020B0400000000000000" charset="-122"/>
              <a:ea typeface=".萍方-简" panose="020B0400000000000000" charset="-122"/>
              <a:cs typeface=".萍方-简" panose="020B0400000000000000" charset="-122"/>
            </a:endParaRPr>
          </a:p>
        </p:txBody>
      </p:sp>
      <p:pic>
        <p:nvPicPr>
          <p:cNvPr id="4" name="Picture 3"/>
          <p:cNvPicPr>
            <a:picLocks noChangeAspect="1"/>
          </p:cNvPicPr>
          <p:nvPr/>
        </p:nvPicPr>
        <p:blipFill>
          <a:blip r:embed="rId1" cstate="screen"/>
          <a:stretch>
            <a:fillRect/>
          </a:stretch>
        </p:blipFill>
        <p:spPr>
          <a:xfrm>
            <a:off x="3268312" y="1171492"/>
            <a:ext cx="5656053" cy="3582167"/>
          </a:xfrm>
          <a:prstGeom prst="rect">
            <a:avLst/>
          </a:prstGeom>
        </p:spPr>
      </p:pic>
      <p:sp>
        <p:nvSpPr>
          <p:cNvPr id="5" name="TextBox 4"/>
          <p:cNvSpPr txBox="1"/>
          <p:nvPr/>
        </p:nvSpPr>
        <p:spPr>
          <a:xfrm>
            <a:off x="2264996" y="5120396"/>
            <a:ext cx="7540625" cy="368300"/>
          </a:xfrm>
          <a:prstGeom prst="rect">
            <a:avLst/>
          </a:prstGeom>
          <a:noFill/>
        </p:spPr>
        <p:txBody>
          <a:bodyPr wrap="none" rtlCol="0">
            <a:spAutoFit/>
          </a:bodyPr>
          <a:lstStyle/>
          <a:p>
            <a:pPr algn="l"/>
            <a:r>
              <a:rPr lang="en-US" dirty="0" smtClean="0">
                <a:latin typeface=".萍方-简" panose="020B0400000000000000" charset="-122"/>
                <a:ea typeface=".萍方-简" panose="020B0400000000000000" charset="-122"/>
                <a:cs typeface=".萍方-简" panose="020B0400000000000000" charset="-122"/>
              </a:rPr>
              <a:t>GPU</a:t>
            </a:r>
            <a:r>
              <a:rPr lang="zh-CN" altLang="en-US" dirty="0" smtClean="0">
                <a:latin typeface=".萍方-简" panose="020B0400000000000000" charset="-122"/>
                <a:ea typeface=".萍方-简" panose="020B0400000000000000" charset="-122"/>
                <a:cs typeface=".萍方-简" panose="020B0400000000000000" charset="-122"/>
              </a:rPr>
              <a:t>显卡</a:t>
            </a:r>
            <a:r>
              <a:rPr lang="en-US" dirty="0" smtClean="0">
                <a:latin typeface=".萍方-简" panose="020B0400000000000000" charset="-122"/>
                <a:ea typeface=".萍方-简" panose="020B0400000000000000" charset="-122"/>
                <a:cs typeface=".萍方-简" panose="020B0400000000000000" charset="-122"/>
              </a:rPr>
              <a:t>非常适合神经网络</a:t>
            </a:r>
            <a:r>
              <a:rPr lang="zh-CN" altLang="en-US" dirty="0" smtClean="0">
                <a:latin typeface=".萍方-简" panose="020B0400000000000000" charset="-122"/>
                <a:ea typeface=".萍方-简" panose="020B0400000000000000" charset="-122"/>
                <a:cs typeface=".萍方-简" panose="020B0400000000000000" charset="-122"/>
              </a:rPr>
              <a:t>的</a:t>
            </a:r>
            <a:r>
              <a:rPr lang="en-US" dirty="0" smtClean="0">
                <a:latin typeface=".萍方-简" panose="020B0400000000000000" charset="-122"/>
                <a:ea typeface=".萍方-简" panose="020B0400000000000000" charset="-122"/>
                <a:cs typeface=".萍方-简" panose="020B0400000000000000" charset="-122"/>
              </a:rPr>
              <a:t>数学</a:t>
            </a:r>
            <a:r>
              <a:rPr lang="zh-CN" altLang="en-US" dirty="0" smtClean="0">
                <a:latin typeface=".萍方-简" panose="020B0400000000000000" charset="-122"/>
                <a:ea typeface=".萍方-简" panose="020B0400000000000000" charset="-122"/>
                <a:cs typeface=".萍方-简" panose="020B0400000000000000" charset="-122"/>
              </a:rPr>
              <a:t>运算，</a:t>
            </a:r>
            <a:r>
              <a:rPr lang="en-US" dirty="0" smtClean="0">
                <a:latin typeface=".萍方-简" panose="020B0400000000000000" charset="-122"/>
                <a:ea typeface=".萍方-简" panose="020B0400000000000000" charset="-122"/>
                <a:cs typeface=".萍方-简" panose="020B0400000000000000" charset="-122"/>
              </a:rPr>
              <a:t>比基于CPU的</a:t>
            </a:r>
            <a:r>
              <a:rPr lang="zh-CN" altLang="en-US" dirty="0" smtClean="0">
                <a:latin typeface=".萍方-简" panose="020B0400000000000000" charset="-122"/>
                <a:ea typeface=".萍方-简" panose="020B0400000000000000" charset="-122"/>
                <a:cs typeface=".萍方-简" panose="020B0400000000000000" charset="-122"/>
              </a:rPr>
              <a:t>训练</a:t>
            </a:r>
            <a:r>
              <a:rPr lang="en-US" dirty="0" smtClean="0">
                <a:latin typeface=".萍方-简" panose="020B0400000000000000" charset="-122"/>
                <a:ea typeface=".萍方-简" panose="020B0400000000000000" charset="-122"/>
                <a:cs typeface=".萍方-简" panose="020B0400000000000000" charset="-122"/>
              </a:rPr>
              <a:t>快几个数量级</a:t>
            </a:r>
            <a:endParaRPr lang="en-US" dirty="0" smtClean="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95897"/>
            <a:ext cx="10364451" cy="1596177"/>
          </a:xfrm>
        </p:spPr>
        <p:txBody>
          <a:bodyPr/>
          <a:lstStyle/>
          <a:p>
            <a:r>
              <a:rPr lang="en-US" altLang="en-US" dirty="0"/>
              <a:t>TPU - </a:t>
            </a:r>
            <a:r>
              <a:rPr lang="zh-CN" altLang="en-US" dirty="0">
                <a:latin typeface=".萍方-简" panose="020B0400000000000000" charset="-122"/>
                <a:ea typeface=".萍方-简" panose="020B0400000000000000" charset="-122"/>
                <a:cs typeface=".萍方-简" panose="020B0400000000000000" charset="-122"/>
              </a:rPr>
              <a:t>张量（</a:t>
            </a:r>
            <a:r>
              <a:rPr lang="en-US" altLang="zh-CN" dirty="0">
                <a:latin typeface=".萍方-简" panose="020B0400000000000000" charset="-122"/>
                <a:ea typeface=".萍方-简" panose="020B0400000000000000" charset="-122"/>
                <a:cs typeface=".萍方-简" panose="020B0400000000000000" charset="-122"/>
              </a:rPr>
              <a:t>tensor</a:t>
            </a:r>
            <a:r>
              <a:rPr lang="zh-CN" altLang="en-US" dirty="0">
                <a:latin typeface=".萍方-简" panose="020B0400000000000000" charset="-122"/>
                <a:ea typeface=".萍方-简" panose="020B0400000000000000" charset="-122"/>
                <a:cs typeface=".萍方-简" panose="020B0400000000000000" charset="-122"/>
              </a:rPr>
              <a:t>）处理器</a:t>
            </a:r>
            <a:endParaRPr lang="zh-CN" altLang="en-US" dirty="0">
              <a:latin typeface=".萍方-简" panose="020B0400000000000000" charset="-122"/>
              <a:ea typeface=".萍方-简" panose="020B0400000000000000" charset="-122"/>
              <a:cs typeface=".萍方-简" panose="020B0400000000000000" charset="-122"/>
            </a:endParaRPr>
          </a:p>
        </p:txBody>
      </p:sp>
      <p:sp>
        <p:nvSpPr>
          <p:cNvPr id="3" name="Content Placeholder 2"/>
          <p:cNvSpPr>
            <a:spLocks noGrp="1"/>
          </p:cNvSpPr>
          <p:nvPr>
            <p:ph sz="quarter" idx="13"/>
          </p:nvPr>
        </p:nvSpPr>
        <p:spPr>
          <a:xfrm>
            <a:off x="913765" y="1892300"/>
            <a:ext cx="10363200" cy="765175"/>
          </a:xfrm>
        </p:spPr>
        <p:txBody>
          <a:bodyPr>
            <a:normAutofit fontScale="90000" lnSpcReduction="10000"/>
          </a:bodyPr>
          <a:lstStyle/>
          <a:p>
            <a:pPr>
              <a:lnSpc>
                <a:spcPct val="100000"/>
              </a:lnSpc>
            </a:pPr>
            <a:r>
              <a:rPr lang="en-US" dirty="0" smtClean="0">
                <a:latin typeface=".萍方-简" panose="020B0400000000000000" charset="-122"/>
                <a:ea typeface=".萍方-简" panose="020B0400000000000000" charset="-122"/>
                <a:cs typeface=".萍方-简" panose="020B0400000000000000" charset="-122"/>
              </a:rPr>
              <a:t>第</a:t>
            </a:r>
            <a:r>
              <a:rPr lang="zh-CN" altLang="en-US" dirty="0" smtClean="0">
                <a:latin typeface=".萍方-简" panose="020B0400000000000000" charset="-122"/>
                <a:ea typeface=".萍方-简" panose="020B0400000000000000" charset="-122"/>
                <a:cs typeface=".萍方-简" panose="020B0400000000000000" charset="-122"/>
              </a:rPr>
              <a:t>三</a:t>
            </a:r>
            <a:r>
              <a:rPr lang="en-US" dirty="0" smtClean="0">
                <a:latin typeface=".萍方-简" panose="020B0400000000000000" charset="-122"/>
                <a:ea typeface=".萍方-简" panose="020B0400000000000000" charset="-122"/>
                <a:cs typeface=".萍方-简" panose="020B0400000000000000" charset="-122"/>
              </a:rPr>
              <a:t>代TPU于2018年5月发布。第三代TPU的性能是第二代TPU的两倍，可实现420TFLOPs浮点运算</a:t>
            </a:r>
            <a:endParaRPr lang="en-US" dirty="0" smtClean="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70399" y="2727483"/>
            <a:ext cx="4757057" cy="3656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人工智能简史</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深度学习的应用</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5732780" y="607060"/>
            <a:ext cx="6007100" cy="3311525"/>
          </a:xfrm>
          <a:prstGeom prst="rect">
            <a:avLst/>
          </a:prstGeom>
        </p:spPr>
      </p:pic>
      <p:sp>
        <p:nvSpPr>
          <p:cNvPr id="2" name="Rectangle 3"/>
          <p:cNvSpPr txBox="1">
            <a:spLocks noChangeArrowheads="1"/>
          </p:cNvSpPr>
          <p:nvPr/>
        </p:nvSpPr>
        <p:spPr>
          <a:xfrm>
            <a:off x="563245" y="2811145"/>
            <a:ext cx="2184400" cy="661035"/>
          </a:xfrm>
          <a:prstGeom prst="rect">
            <a:avLst/>
          </a:prstGeom>
        </p:spPr>
        <p:txBody>
          <a:bodyPr/>
          <a:lstStyle/>
          <a:p>
            <a:pPr marR="0" indent="0" defTabSz="914400">
              <a:lnSpc>
                <a:spcPct val="110000"/>
              </a:lnSpc>
              <a:spcBef>
                <a:spcPct val="20000"/>
              </a:spcBef>
              <a:spcAft>
                <a:spcPct val="30000"/>
              </a:spcAft>
              <a:buClrTx/>
              <a:buSzPct val="80000"/>
              <a:buFont typeface="Wingdings" panose="05000000000000000000" pitchFamily="2" charset="2"/>
              <a:buNone/>
              <a:defRPr/>
            </a:pPr>
            <a:r>
              <a:rPr kumimoji="0" lang="en-US" alt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1. </a:t>
            </a:r>
            <a:r>
              <a:rPr kumimoji="0" 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分类</a:t>
            </a:r>
            <a:endParaRPr kumimoji="0" lang="en-US" altLang="zh-TW" sz="21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
        <p:nvSpPr>
          <p:cNvPr id="3" name="Rectangle 2"/>
          <p:cNvSpPr txBox="1">
            <a:spLocks noChangeArrowheads="1"/>
          </p:cNvSpPr>
          <p:nvPr/>
        </p:nvSpPr>
        <p:spPr>
          <a:xfrm>
            <a:off x="619125" y="824865"/>
            <a:ext cx="4782185" cy="518160"/>
          </a:xfrm>
          <a:prstGeom prst="rect">
            <a:avLst/>
          </a:prstGeom>
        </p:spPr>
        <p:txBody>
          <a:bodyPr>
            <a:scene3d>
              <a:camera prst="orthographicFront"/>
              <a:lightRig rig="threePt" dir="t"/>
            </a:scene3d>
          </a:bodyPr>
          <a:lstStyle/>
          <a:p>
            <a:pPr marR="0" defTabSz="914400" eaLnBrk="0" hangingPunct="0">
              <a:buClrTx/>
              <a:buSzTx/>
              <a:buFontTx/>
              <a:buNone/>
              <a:defRPr/>
            </a:pPr>
            <a:r>
              <a:rPr kumimoji="0" lang="zh-CN" altLang="en-US"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深度学习的基本功能</a:t>
            </a:r>
            <a:r>
              <a:rPr kumimoji="0" lang="en-US" altLang="zh-TW"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a:t>
            </a:r>
            <a:endParaRPr kumimoji="0" lang="en-US" altLang="zh-TW" sz="2800" b="1" kern="0" cap="none" spc="0" normalizeH="0" baseline="0" noProof="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pic>
        <p:nvPicPr>
          <p:cNvPr id="5" name="图片 4"/>
          <p:cNvPicPr>
            <a:picLocks noChangeAspect="1"/>
          </p:cNvPicPr>
          <p:nvPr/>
        </p:nvPicPr>
        <p:blipFill>
          <a:blip r:embed="rId2"/>
          <a:stretch>
            <a:fillRect/>
          </a:stretch>
        </p:blipFill>
        <p:spPr>
          <a:xfrm>
            <a:off x="236220" y="3551555"/>
            <a:ext cx="6136640" cy="3084195"/>
          </a:xfrm>
          <a:prstGeom prst="rect">
            <a:avLst/>
          </a:prstGeom>
        </p:spPr>
      </p:pic>
      <p:sp>
        <p:nvSpPr>
          <p:cNvPr id="7" name="Rectangle 3"/>
          <p:cNvSpPr txBox="1">
            <a:spLocks noChangeArrowheads="1"/>
          </p:cNvSpPr>
          <p:nvPr/>
        </p:nvSpPr>
        <p:spPr>
          <a:xfrm>
            <a:off x="8613140" y="3745230"/>
            <a:ext cx="2487295" cy="643890"/>
          </a:xfrm>
          <a:prstGeom prst="rect">
            <a:avLst/>
          </a:prstGeom>
        </p:spPr>
        <p:txBody>
          <a:bodyPr/>
          <a:p>
            <a:pPr marR="0" indent="0" defTabSz="914400">
              <a:lnSpc>
                <a:spcPct val="110000"/>
              </a:lnSpc>
              <a:spcBef>
                <a:spcPct val="20000"/>
              </a:spcBef>
              <a:spcAft>
                <a:spcPct val="30000"/>
              </a:spcAft>
              <a:buClrTx/>
              <a:buSzPct val="80000"/>
              <a:buFont typeface="Wingdings" panose="05000000000000000000" pitchFamily="2" charset="2"/>
              <a:buNone/>
              <a:defRPr/>
            </a:pPr>
            <a:r>
              <a:rPr kumimoji="0" lang="en-US" alt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2. </a:t>
            </a:r>
            <a:r>
              <a:rPr kumimoji="0" 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回归（拟合）</a:t>
            </a:r>
            <a:endParaRPr kumimoji="0" lang="en-US" altLang="zh-TW" sz="21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3"/>
          <p:cNvSpPr txBox="1">
            <a:spLocks noChangeArrowheads="1"/>
          </p:cNvSpPr>
          <p:nvPr/>
        </p:nvSpPr>
        <p:spPr>
          <a:xfrm>
            <a:off x="2590800" y="1524000"/>
            <a:ext cx="7282180" cy="2957830"/>
          </a:xfrm>
          <a:prstGeom prst="rect">
            <a:avLst/>
          </a:prstGeom>
        </p:spPr>
        <p:txBody>
          <a:bodyPr/>
          <a:lstStyle/>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Trend Prediction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趋势预测</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Recognition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识别</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New Knowledge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知识获取</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Making Sense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情感分析</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endParaRPr kumimoji="0" lang="en-US" altLang="zh-TW" sz="21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
        <p:nvSpPr>
          <p:cNvPr id="3" name="Rectangle 2"/>
          <p:cNvSpPr txBox="1">
            <a:spLocks noChangeArrowheads="1"/>
          </p:cNvSpPr>
          <p:nvPr/>
        </p:nvSpPr>
        <p:spPr>
          <a:xfrm>
            <a:off x="2134235" y="379730"/>
            <a:ext cx="7315200" cy="518160"/>
          </a:xfrm>
          <a:prstGeom prst="rect">
            <a:avLst/>
          </a:prstGeom>
        </p:spPr>
        <p:txBody>
          <a:bodyPr>
            <a:scene3d>
              <a:camera prst="orthographicFront"/>
              <a:lightRig rig="threePt" dir="t"/>
            </a:scene3d>
          </a:bodyPr>
          <a:lstStyle/>
          <a:p>
            <a:pPr marR="0" defTabSz="914400" eaLnBrk="0" hangingPunct="0">
              <a:buClrTx/>
              <a:buSzTx/>
              <a:buFontTx/>
              <a:buNone/>
              <a:defRPr/>
            </a:pPr>
            <a:r>
              <a:rPr kumimoji="0" lang="zh-CN" altLang="en-US"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深度学习的应用方向</a:t>
            </a:r>
            <a:r>
              <a:rPr kumimoji="0" lang="en-US" altLang="zh-TW"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a:t>
            </a:r>
            <a:endParaRPr kumimoji="0" lang="en-US" altLang="zh-TW" sz="2800" b="1" kern="0" cap="none" spc="0" normalizeH="0" baseline="0" noProof="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3"/>
          <p:cNvSpPr txBox="1">
            <a:spLocks noChangeArrowheads="1"/>
          </p:cNvSpPr>
          <p:nvPr/>
        </p:nvSpPr>
        <p:spPr>
          <a:xfrm>
            <a:off x="1538605" y="1143000"/>
            <a:ext cx="4185285" cy="4929505"/>
          </a:xfrm>
          <a:prstGeom prst="rect">
            <a:avLst/>
          </a:prstGeom>
        </p:spPr>
        <p:txBody>
          <a:bodyPr/>
          <a:lstStyle/>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信息获取（搜索引擎）</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模式识别</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受众定位</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情绪分析（基于文本）</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个性化</a:t>
            </a:r>
            <a:r>
              <a:rPr kumimoji="0" lang="en-US" altLang="zh-CN"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 </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自动化</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自然语言处理</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公共媒体信息挖掘</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产品差异化</a:t>
            </a:r>
            <a:endParaRPr kumimoji="0" lang="en-US" altLang="zh-TW" sz="18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
        <p:nvSpPr>
          <p:cNvPr id="3" name="Rectangle 2"/>
          <p:cNvSpPr txBox="1">
            <a:spLocks noChangeArrowheads="1"/>
          </p:cNvSpPr>
          <p:nvPr/>
        </p:nvSpPr>
        <p:spPr>
          <a:xfrm>
            <a:off x="2142490" y="278765"/>
            <a:ext cx="7315200" cy="762000"/>
          </a:xfrm>
          <a:prstGeom prst="rect">
            <a:avLst/>
          </a:prstGeom>
        </p:spPr>
        <p:txBody>
          <a:bodyPr>
            <a:scene3d>
              <a:camera prst="orthographicFront"/>
              <a:lightRig rig="threePt" dir="t"/>
            </a:scene3d>
          </a:bodyPr>
          <a:lstStyle/>
          <a:p>
            <a:pPr marR="0" defTabSz="914400" eaLnBrk="0" hangingPunct="0">
              <a:buClrTx/>
              <a:buSzTx/>
              <a:buFontTx/>
              <a:buNone/>
              <a:defRPr/>
            </a:pPr>
            <a:r>
              <a:rPr lang="zh-CN" altLang="en-US" sz="2800" b="1" kern="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sym typeface="+mn-ea"/>
              </a:rPr>
              <a:t>深度学习的具体应用</a:t>
            </a:r>
            <a:r>
              <a:rPr kumimoji="0" lang="en-US" altLang="zh-TW"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a:t>
            </a:r>
            <a:endParaRPr kumimoji="0" lang="en-US" altLang="zh-TW" sz="2800" b="1" kern="0" cap="none" spc="0" normalizeH="0" baseline="0" noProof="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sp>
        <p:nvSpPr>
          <p:cNvPr id="4" name="Rectangle 3"/>
          <p:cNvSpPr txBox="1">
            <a:spLocks noChangeArrowheads="1"/>
          </p:cNvSpPr>
          <p:nvPr/>
        </p:nvSpPr>
        <p:spPr>
          <a:xfrm>
            <a:off x="5948045" y="1143000"/>
            <a:ext cx="3302000" cy="4572000"/>
          </a:xfrm>
          <a:prstGeom prst="rect">
            <a:avLst/>
          </a:prstGeom>
        </p:spPr>
        <p:txBody>
          <a:bodyPr/>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语言翻译</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语音识别</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产生手写笔迹</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人脸识别</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自动驾驶</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艺术创作</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模仿著名画家</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音乐创作</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图片生成</a:t>
            </a:r>
            <a:endParaRPr kumimoji="0" lang="en-US" altLang="zh-TW" sz="1800" b="1" kern="0" cap="none" spc="0" normalizeH="0" baseline="0" noProof="0" dirty="0">
              <a:solidFill>
                <a:srgbClr val="3333CC"/>
              </a:solidFill>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深度学习的优缺点</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threePt" dir="t"/>
            </a:scene3d>
          </a:bodyPr>
          <a:p>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rPr>
              <a:t>深度学习的优点</a:t>
            </a:r>
            <a:endPar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endParaRPr>
          </a:p>
        </p:txBody>
      </p:sp>
      <p:sp>
        <p:nvSpPr>
          <p:cNvPr id="3" name="内容占位符 2"/>
          <p:cNvSpPr>
            <a:spLocks noGrp="1"/>
          </p:cNvSpPr>
          <p:nvPr>
            <p:ph idx="1"/>
          </p:nvPr>
        </p:nvSpPr>
        <p:spPr>
          <a:xfrm>
            <a:off x="647700" y="1397000"/>
            <a:ext cx="10642600" cy="5142865"/>
          </a:xfrm>
        </p:spPr>
        <p:txBody>
          <a:bodyPr>
            <a:noAutofit/>
          </a:bodyPr>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学习能力强</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r>
              <a:rPr lang="zh-CN" altLang="en-US" sz="2000">
                <a:latin typeface=".萍方-简" panose="020B0400000000000000" charset="-122"/>
                <a:ea typeface=".萍方-简" panose="020B0400000000000000" charset="-122"/>
                <a:cs typeface=".萍方-简" panose="020B0400000000000000" charset="-122"/>
              </a:rPr>
              <a:t>从结果来看，深度学习的表现非常好，他的学习能力非常强。</a:t>
            </a:r>
            <a:endParaRPr lang="zh-CN" altLang="en-US" sz="2000">
              <a:latin typeface=".萍方-简" panose="020B0400000000000000" charset="-122"/>
              <a:ea typeface=".萍方-简" panose="020B0400000000000000" charset="-122"/>
              <a:cs typeface=".萍方-简" panose="020B0400000000000000" charset="-122"/>
            </a:endParaRPr>
          </a:p>
          <a:p>
            <a:pPr marL="457200" lvl="1" indent="0">
              <a:buNone/>
            </a:pP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覆盖范围广，适应性好</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r>
              <a:rPr lang="zh-CN" altLang="en-US" sz="2000">
                <a:latin typeface=".萍方-简" panose="020B0400000000000000" charset="-122"/>
                <a:ea typeface=".萍方-简" panose="020B0400000000000000" charset="-122"/>
                <a:cs typeface=".萍方-简" panose="020B0400000000000000" charset="-122"/>
              </a:rPr>
              <a:t>深度学习的神经网络层数很多，宽度很广，理论上可以映射到任意函数，所以能解决很复杂的问题。</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数据驱动，上限高</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深度学习高度依赖数据，数据量越大，他的表现就越好。在图像识别、面部识别、NLP 等部分任务甚至已经超过了人类的表现。同时还可以通过调参进一步提高他的上限。</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可移植性好</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由于深度学习的优异表现，有很多框架可以使用，例如 TensorFlow、Pytorch。这些框架可以兼容很多平台。</a:t>
            </a:r>
            <a:endParaRPr lang="zh-CN" altLang="en-US" sz="2000">
              <a:latin typeface=".萍方-简" panose="020B0400000000000000" charset="-122"/>
              <a:ea typeface=".萍方-简" panose="020B0400000000000000" charset="-122"/>
              <a:cs typeface=".萍方-简" panose="020B0400000000000000" charset="-122"/>
            </a:endParaRPr>
          </a:p>
        </p:txBody>
      </p:sp>
      <p:pic>
        <p:nvPicPr>
          <p:cNvPr id="4" name="图片 3"/>
          <p:cNvPicPr>
            <a:picLocks noChangeAspect="1"/>
          </p:cNvPicPr>
          <p:nvPr/>
        </p:nvPicPr>
        <p:blipFill>
          <a:blip r:embed="rId1"/>
          <a:stretch>
            <a:fillRect/>
          </a:stretch>
        </p:blipFill>
        <p:spPr>
          <a:xfrm>
            <a:off x="9910445" y="604520"/>
            <a:ext cx="1619250" cy="1790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7680" y="-30480"/>
            <a:ext cx="10515600" cy="1325563"/>
          </a:xfrm>
        </p:spPr>
        <p:txBody>
          <a:bodyPr>
            <a:scene3d>
              <a:camera prst="orthographicFront"/>
              <a:lightRig rig="threePt" dir="t"/>
            </a:scene3d>
          </a:bodyPr>
          <a:p>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sym typeface="+mn-ea"/>
              </a:rPr>
              <a:t>深度学习的缺点</a:t>
            </a:r>
            <a:endPar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sym typeface="+mn-ea"/>
            </a:endParaRPr>
          </a:p>
        </p:txBody>
      </p:sp>
      <p:sp>
        <p:nvSpPr>
          <p:cNvPr id="3" name="内容占位符 2"/>
          <p:cNvSpPr>
            <a:spLocks noGrp="1"/>
          </p:cNvSpPr>
          <p:nvPr>
            <p:ph idx="1"/>
          </p:nvPr>
        </p:nvSpPr>
        <p:spPr>
          <a:xfrm>
            <a:off x="614045" y="1210945"/>
            <a:ext cx="10516235" cy="5386070"/>
          </a:xfrm>
        </p:spPr>
        <p:txBody>
          <a:bodyPr>
            <a:noAutofit/>
          </a:bodyPr>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“黑箱”问题</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你不知道神经网络如何以及为何会得出一定的输出（可解释性不足）</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开发时间长</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虽然像Keras这样的库让神经网络的开发变得简单，但有时你需要更多地控制算法的细节。特别是当你试图解决之前没人做过的难题时。</a:t>
            </a:r>
            <a:r>
              <a:rPr lang="zh-CN" altLang="en-US" sz="2000">
                <a:latin typeface=".萍方-简" panose="020B0400000000000000" charset="-122"/>
                <a:ea typeface=".萍方-简" panose="020B0400000000000000" charset="-122"/>
                <a:cs typeface=".萍方-简" panose="020B0400000000000000" charset="-122"/>
                <a:sym typeface="+mn-ea"/>
              </a:rPr>
              <a:t>大部分人只能使用现成的模型。</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数据量需求大</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神经网络通常需要更多的数据，至少需要数千甚至数百万个标记样本。在某些领域，标记数据的获取是个难题。</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计算成本高</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普通的 CPU 已经无法满足，主流的算力都是使用 GPU 和 TPU，成本很高。</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没有”人性”，容易存在偏见</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由于深度学习依赖数据，并且可解释性不高。在训练数据不平衡的情况下会出现性别歧视、种族歧视等问题。</a:t>
            </a:r>
            <a:endParaRPr lang="zh-CN" altLang="en-US" sz="2000">
              <a:latin typeface=".萍方-简" panose="020B0400000000000000" charset="-122"/>
              <a:ea typeface=".萍方-简" panose="020B0400000000000000" charset="-122"/>
              <a:cs typeface=".萍方-简" panose="020B0400000000000000" charset="-122"/>
            </a:endParaRPr>
          </a:p>
        </p:txBody>
      </p:sp>
      <p:pic>
        <p:nvPicPr>
          <p:cNvPr id="6" name="图片 5"/>
          <p:cNvPicPr>
            <a:picLocks noChangeAspect="1"/>
          </p:cNvPicPr>
          <p:nvPr/>
        </p:nvPicPr>
        <p:blipFill>
          <a:blip r:embed="rId1"/>
          <a:stretch>
            <a:fillRect/>
          </a:stretch>
        </p:blipFill>
        <p:spPr>
          <a:xfrm>
            <a:off x="10200640" y="560070"/>
            <a:ext cx="1609725" cy="1619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latin typeface=".萍方-简" panose="020B0400000000000000" charset="-122"/>
                <a:ea typeface=".萍方-简" panose="020B0400000000000000" charset="-122"/>
              </a:rPr>
              <a:t>DNN </a:t>
            </a:r>
            <a:r>
              <a:rPr lang="zh-CN" altLang="en-US">
                <a:latin typeface=".萍方-简" panose="020B0400000000000000" charset="-122"/>
                <a:ea typeface=".萍方-简" panose="020B0400000000000000" charset="-122"/>
              </a:rPr>
              <a:t>深度神经网络</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0_9i7eqIi0v_rZ69i8"/>
          <p:cNvPicPr>
            <a:picLocks noChangeAspect="1"/>
          </p:cNvPicPr>
          <p:nvPr/>
        </p:nvPicPr>
        <p:blipFill>
          <a:blip r:embed="rId1"/>
          <a:stretch>
            <a:fillRect/>
          </a:stretch>
        </p:blipFill>
        <p:spPr>
          <a:xfrm>
            <a:off x="1928495" y="1657350"/>
            <a:ext cx="8334375" cy="354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0_qJEO7uk-36RqndEL"/>
          <p:cNvPicPr>
            <a:picLocks noChangeAspect="1"/>
          </p:cNvPicPr>
          <p:nvPr/>
        </p:nvPicPr>
        <p:blipFill>
          <a:blip r:embed="rId1"/>
          <a:stretch>
            <a:fillRect/>
          </a:stretch>
        </p:blipFill>
        <p:spPr>
          <a:xfrm>
            <a:off x="1928495" y="1657350"/>
            <a:ext cx="8334375" cy="354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标题 196609"/>
          <p:cNvSpPr>
            <a:spLocks noGrp="1"/>
          </p:cNvSpPr>
          <p:nvPr>
            <p:ph type="title"/>
          </p:nvPr>
        </p:nvSpPr>
        <p:spPr>
          <a:xfrm>
            <a:off x="2209800" y="457200"/>
            <a:ext cx="7772400" cy="457200"/>
          </a:xfrm>
        </p:spPr>
        <p:txBody>
          <a:bodyPr anchor="ctr" anchorCtr="0">
            <a:normAutofit fontScale="90000"/>
          </a:bodyPr>
          <a:p>
            <a:r>
              <a:rPr lang="en-US" altLang="zh-CN" sz="3200"/>
              <a:t>1949 EDVAC</a:t>
            </a:r>
            <a:endParaRPr lang="en-US" altLang="zh-CN" sz="3200"/>
          </a:p>
        </p:txBody>
      </p:sp>
      <p:sp>
        <p:nvSpPr>
          <p:cNvPr id="196611" name="文本框 196610"/>
          <p:cNvSpPr txBox="1"/>
          <p:nvPr/>
        </p:nvSpPr>
        <p:spPr>
          <a:xfrm>
            <a:off x="3238500" y="1295400"/>
            <a:ext cx="2247900" cy="2306955"/>
          </a:xfrm>
          <a:prstGeom prst="rect">
            <a:avLst/>
          </a:prstGeom>
          <a:noFill/>
          <a:ln w="9525">
            <a:noFill/>
          </a:ln>
        </p:spPr>
        <p:txBody>
          <a:bodyPr wrap="square">
            <a:spAutoFit/>
          </a:bodyPr>
          <a:p>
            <a:pPr algn="just">
              <a:spcBef>
                <a:spcPct val="50000"/>
              </a:spcBef>
            </a:pPr>
            <a:r>
              <a:rPr lang="zh-CN" altLang="en-US">
                <a:latin typeface=".萍方-简" panose="020B0400000000000000" charset="-122"/>
                <a:ea typeface=".萍方-简" panose="020B0400000000000000" charset="-122"/>
                <a:cs typeface=".萍方-简" panose="020B0400000000000000" charset="-122"/>
              </a:rPr>
              <a:t>世界上第一台可存储程序并运行的计算机。</a:t>
            </a:r>
            <a:endParaRPr lang="zh-CN" altLang="en-US">
              <a:latin typeface=".萍方-简" panose="020B0400000000000000" charset="-122"/>
              <a:ea typeface=".萍方-简" panose="020B0400000000000000" charset="-122"/>
              <a:cs typeface=".萍方-简" panose="020B0400000000000000" charset="-122"/>
            </a:endParaRPr>
          </a:p>
          <a:p>
            <a:pPr algn="just">
              <a:spcBef>
                <a:spcPct val="50000"/>
              </a:spcBef>
            </a:pPr>
            <a:endParaRPr lang="zh-CN" altLang="en-US">
              <a:latin typeface=".萍方-简" panose="020B0400000000000000" charset="-122"/>
              <a:ea typeface=".萍方-简" panose="020B0400000000000000" charset="-122"/>
              <a:cs typeface=".萍方-简" panose="020B0400000000000000" charset="-122"/>
            </a:endParaRPr>
          </a:p>
          <a:p>
            <a:pPr algn="just">
              <a:spcBef>
                <a:spcPct val="50000"/>
              </a:spcBef>
            </a:pPr>
            <a:r>
              <a:rPr lang="zh-CN" altLang="en-US">
                <a:latin typeface=".萍方-简" panose="020B0400000000000000" charset="-122"/>
                <a:ea typeface=".萍方-简" panose="020B0400000000000000" charset="-122"/>
                <a:cs typeface=".萍方-简" panose="020B0400000000000000" charset="-122"/>
              </a:rPr>
              <a:t>与它的前任ENIAC不同EDVAC采用二进制，是一台冯·诺伊曼结构的计算机。</a:t>
            </a:r>
            <a:endParaRPr lang="zh-CN" altLang="en-US">
              <a:latin typeface=".萍方-简" panose="020B0400000000000000" charset="-122"/>
              <a:ea typeface=".萍方-简" panose="020B0400000000000000" charset="-122"/>
              <a:cs typeface=".萍方-简" panose="020B0400000000000000" charset="-122"/>
            </a:endParaRPr>
          </a:p>
        </p:txBody>
      </p:sp>
      <p:pic>
        <p:nvPicPr>
          <p:cNvPr id="196612" name="图片 196611" descr="edvac2"/>
          <p:cNvPicPr>
            <a:picLocks noChangeAspect="1"/>
          </p:cNvPicPr>
          <p:nvPr/>
        </p:nvPicPr>
        <p:blipFill>
          <a:blip r:embed="rId1"/>
          <a:stretch>
            <a:fillRect/>
          </a:stretch>
        </p:blipFill>
        <p:spPr>
          <a:xfrm>
            <a:off x="6019800" y="1219200"/>
            <a:ext cx="3935413" cy="5105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0_MU5HgYbFRARwyTzU"/>
          <p:cNvPicPr>
            <a:picLocks noChangeAspect="1"/>
          </p:cNvPicPr>
          <p:nvPr/>
        </p:nvPicPr>
        <p:blipFill>
          <a:blip r:embed="rId1"/>
          <a:stretch>
            <a:fillRect/>
          </a:stretch>
        </p:blipFill>
        <p:spPr>
          <a:xfrm>
            <a:off x="1928495" y="1657350"/>
            <a:ext cx="8334375" cy="354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1390" y="337185"/>
            <a:ext cx="3146425" cy="628650"/>
          </a:xfrm>
          <a:prstGeom prst="rect">
            <a:avLst/>
          </a:prstGeom>
        </p:spPr>
        <p:txBody>
          <a:bodyPr vert="horz" wrap="square" lIns="0" tIns="13335" rIns="0" bIns="0" rtlCol="0">
            <a:spAutoFit/>
          </a:bodyPr>
          <a:lstStyle/>
          <a:p>
            <a:pPr marL="12700" algn="ctr">
              <a:lnSpc>
                <a:spcPct val="100000"/>
              </a:lnSpc>
              <a:spcBef>
                <a:spcPts val="105"/>
              </a:spcBef>
            </a:pPr>
            <a:r>
              <a:rPr lang="zh-CN" altLang="en-US" spc="-5" dirty="0">
                <a:latin typeface=".萍方-简" panose="020B0400000000000000" charset="-122"/>
                <a:ea typeface=".萍方-简" panose="020B0400000000000000" charset="-122"/>
              </a:rPr>
              <a:t>深度学习框架</a:t>
            </a:r>
            <a:endParaRPr lang="zh-CN" altLang="en-US" spc="-5" dirty="0">
              <a:latin typeface=".萍方-简" panose="020B0400000000000000" charset="-122"/>
              <a:ea typeface=".萍方-简" panose="020B0400000000000000" charset="-122"/>
            </a:endParaRPr>
          </a:p>
        </p:txBody>
      </p:sp>
      <p:sp>
        <p:nvSpPr>
          <p:cNvPr id="3" name="object 3"/>
          <p:cNvSpPr/>
          <p:nvPr/>
        </p:nvSpPr>
        <p:spPr>
          <a:xfrm>
            <a:off x="2612136" y="2034539"/>
            <a:ext cx="1636776" cy="1091184"/>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2612136" y="2034539"/>
            <a:ext cx="1637030" cy="273050"/>
          </a:xfrm>
          <a:custGeom>
            <a:avLst/>
            <a:gdLst/>
            <a:ahLst/>
            <a:cxnLst/>
            <a:rect l="l" t="t" r="r" b="b"/>
            <a:pathLst>
              <a:path w="1637030" h="273050">
                <a:moveTo>
                  <a:pt x="1636776" y="136398"/>
                </a:moveTo>
                <a:lnTo>
                  <a:pt x="1607543" y="172651"/>
                </a:lnTo>
                <a:lnTo>
                  <a:pt x="1557980" y="194860"/>
                </a:lnTo>
                <a:lnTo>
                  <a:pt x="1487055" y="215051"/>
                </a:lnTo>
                <a:lnTo>
                  <a:pt x="1444304" y="224269"/>
                </a:lnTo>
                <a:lnTo>
                  <a:pt x="1397079" y="232838"/>
                </a:lnTo>
                <a:lnTo>
                  <a:pt x="1345669" y="240710"/>
                </a:lnTo>
                <a:lnTo>
                  <a:pt x="1290362" y="247836"/>
                </a:lnTo>
                <a:lnTo>
                  <a:pt x="1231448" y="254169"/>
                </a:lnTo>
                <a:lnTo>
                  <a:pt x="1169216" y="259659"/>
                </a:lnTo>
                <a:lnTo>
                  <a:pt x="1103954" y="264260"/>
                </a:lnTo>
                <a:lnTo>
                  <a:pt x="1035951" y="267922"/>
                </a:lnTo>
                <a:lnTo>
                  <a:pt x="965496" y="270597"/>
                </a:lnTo>
                <a:lnTo>
                  <a:pt x="892879" y="272238"/>
                </a:lnTo>
                <a:lnTo>
                  <a:pt x="818388" y="272796"/>
                </a:lnTo>
                <a:lnTo>
                  <a:pt x="743896" y="272238"/>
                </a:lnTo>
                <a:lnTo>
                  <a:pt x="671279" y="270597"/>
                </a:lnTo>
                <a:lnTo>
                  <a:pt x="600824" y="267922"/>
                </a:lnTo>
                <a:lnTo>
                  <a:pt x="532821" y="264260"/>
                </a:lnTo>
                <a:lnTo>
                  <a:pt x="467559" y="259659"/>
                </a:lnTo>
                <a:lnTo>
                  <a:pt x="405327" y="254169"/>
                </a:lnTo>
                <a:lnTo>
                  <a:pt x="346413" y="247836"/>
                </a:lnTo>
                <a:lnTo>
                  <a:pt x="291106" y="240710"/>
                </a:lnTo>
                <a:lnTo>
                  <a:pt x="239696" y="232838"/>
                </a:lnTo>
                <a:lnTo>
                  <a:pt x="192471" y="224269"/>
                </a:lnTo>
                <a:lnTo>
                  <a:pt x="149720" y="215051"/>
                </a:lnTo>
                <a:lnTo>
                  <a:pt x="111731" y="205232"/>
                </a:lnTo>
                <a:lnTo>
                  <a:pt x="51199" y="183983"/>
                </a:lnTo>
                <a:lnTo>
                  <a:pt x="13185" y="160910"/>
                </a:lnTo>
                <a:lnTo>
                  <a:pt x="0" y="136398"/>
                </a:lnTo>
                <a:lnTo>
                  <a:pt x="3344" y="123985"/>
                </a:lnTo>
                <a:lnTo>
                  <a:pt x="51199" y="88812"/>
                </a:lnTo>
                <a:lnTo>
                  <a:pt x="111731" y="67563"/>
                </a:lnTo>
                <a:lnTo>
                  <a:pt x="149720" y="57744"/>
                </a:lnTo>
                <a:lnTo>
                  <a:pt x="192471" y="48526"/>
                </a:lnTo>
                <a:lnTo>
                  <a:pt x="239696" y="39957"/>
                </a:lnTo>
                <a:lnTo>
                  <a:pt x="291106" y="32085"/>
                </a:lnTo>
                <a:lnTo>
                  <a:pt x="346413" y="24959"/>
                </a:lnTo>
                <a:lnTo>
                  <a:pt x="405327" y="18626"/>
                </a:lnTo>
                <a:lnTo>
                  <a:pt x="467559" y="13136"/>
                </a:lnTo>
                <a:lnTo>
                  <a:pt x="532821" y="8535"/>
                </a:lnTo>
                <a:lnTo>
                  <a:pt x="600824" y="4873"/>
                </a:lnTo>
                <a:lnTo>
                  <a:pt x="671279" y="2198"/>
                </a:lnTo>
                <a:lnTo>
                  <a:pt x="743896" y="557"/>
                </a:lnTo>
                <a:lnTo>
                  <a:pt x="818388" y="0"/>
                </a:lnTo>
                <a:lnTo>
                  <a:pt x="892879" y="557"/>
                </a:lnTo>
                <a:lnTo>
                  <a:pt x="965496" y="2198"/>
                </a:lnTo>
                <a:lnTo>
                  <a:pt x="1035951" y="4873"/>
                </a:lnTo>
                <a:lnTo>
                  <a:pt x="1103954" y="8535"/>
                </a:lnTo>
                <a:lnTo>
                  <a:pt x="1169216" y="13136"/>
                </a:lnTo>
                <a:lnTo>
                  <a:pt x="1231448" y="18626"/>
                </a:lnTo>
                <a:lnTo>
                  <a:pt x="1290362" y="24959"/>
                </a:lnTo>
                <a:lnTo>
                  <a:pt x="1345669" y="32085"/>
                </a:lnTo>
                <a:lnTo>
                  <a:pt x="1397079" y="39957"/>
                </a:lnTo>
                <a:lnTo>
                  <a:pt x="1444304" y="48526"/>
                </a:lnTo>
                <a:lnTo>
                  <a:pt x="1487055" y="57744"/>
                </a:lnTo>
                <a:lnTo>
                  <a:pt x="1525044" y="67563"/>
                </a:lnTo>
                <a:lnTo>
                  <a:pt x="1585576" y="88812"/>
                </a:lnTo>
                <a:lnTo>
                  <a:pt x="1623590" y="111885"/>
                </a:lnTo>
                <a:lnTo>
                  <a:pt x="1636776" y="136398"/>
                </a:lnTo>
                <a:close/>
              </a:path>
            </a:pathLst>
          </a:custGeom>
          <a:ln w="6096">
            <a:solidFill>
              <a:srgbClr val="EC7C30"/>
            </a:solidFill>
          </a:ln>
        </p:spPr>
        <p:txBody>
          <a:bodyPr wrap="square" lIns="0" tIns="0" rIns="0" bIns="0" rtlCol="0"/>
          <a:lstStyle/>
          <a:p/>
        </p:txBody>
      </p:sp>
      <p:sp>
        <p:nvSpPr>
          <p:cNvPr id="5" name="object 5"/>
          <p:cNvSpPr/>
          <p:nvPr/>
        </p:nvSpPr>
        <p:spPr>
          <a:xfrm>
            <a:off x="2612136" y="2170938"/>
            <a:ext cx="1637030" cy="955040"/>
          </a:xfrm>
          <a:custGeom>
            <a:avLst/>
            <a:gdLst/>
            <a:ahLst/>
            <a:cxnLst/>
            <a:rect l="l" t="t" r="r" b="b"/>
            <a:pathLst>
              <a:path w="1637030" h="955039">
                <a:moveTo>
                  <a:pt x="1636776" y="0"/>
                </a:moveTo>
                <a:lnTo>
                  <a:pt x="1636776" y="818388"/>
                </a:lnTo>
                <a:lnTo>
                  <a:pt x="1633431" y="830800"/>
                </a:lnTo>
                <a:lnTo>
                  <a:pt x="1585576" y="865973"/>
                </a:lnTo>
                <a:lnTo>
                  <a:pt x="1525044" y="887222"/>
                </a:lnTo>
                <a:lnTo>
                  <a:pt x="1487055" y="897041"/>
                </a:lnTo>
                <a:lnTo>
                  <a:pt x="1444304" y="906259"/>
                </a:lnTo>
                <a:lnTo>
                  <a:pt x="1397079" y="914828"/>
                </a:lnTo>
                <a:lnTo>
                  <a:pt x="1345669" y="922700"/>
                </a:lnTo>
                <a:lnTo>
                  <a:pt x="1290362" y="929826"/>
                </a:lnTo>
                <a:lnTo>
                  <a:pt x="1231448" y="936159"/>
                </a:lnTo>
                <a:lnTo>
                  <a:pt x="1169216" y="941649"/>
                </a:lnTo>
                <a:lnTo>
                  <a:pt x="1103954" y="946250"/>
                </a:lnTo>
                <a:lnTo>
                  <a:pt x="1035951" y="949912"/>
                </a:lnTo>
                <a:lnTo>
                  <a:pt x="965496" y="952587"/>
                </a:lnTo>
                <a:lnTo>
                  <a:pt x="892879" y="954228"/>
                </a:lnTo>
                <a:lnTo>
                  <a:pt x="818388" y="954786"/>
                </a:lnTo>
                <a:lnTo>
                  <a:pt x="743896" y="954228"/>
                </a:lnTo>
                <a:lnTo>
                  <a:pt x="671279" y="952587"/>
                </a:lnTo>
                <a:lnTo>
                  <a:pt x="600824" y="949912"/>
                </a:lnTo>
                <a:lnTo>
                  <a:pt x="532821" y="946250"/>
                </a:lnTo>
                <a:lnTo>
                  <a:pt x="467559" y="941649"/>
                </a:lnTo>
                <a:lnTo>
                  <a:pt x="405327" y="936159"/>
                </a:lnTo>
                <a:lnTo>
                  <a:pt x="346413" y="929826"/>
                </a:lnTo>
                <a:lnTo>
                  <a:pt x="291106" y="922700"/>
                </a:lnTo>
                <a:lnTo>
                  <a:pt x="239696" y="914828"/>
                </a:lnTo>
                <a:lnTo>
                  <a:pt x="192471" y="906259"/>
                </a:lnTo>
                <a:lnTo>
                  <a:pt x="149720" y="897041"/>
                </a:lnTo>
                <a:lnTo>
                  <a:pt x="111731" y="887222"/>
                </a:lnTo>
                <a:lnTo>
                  <a:pt x="51199" y="865973"/>
                </a:lnTo>
                <a:lnTo>
                  <a:pt x="13185" y="842900"/>
                </a:lnTo>
                <a:lnTo>
                  <a:pt x="0" y="818388"/>
                </a:lnTo>
                <a:lnTo>
                  <a:pt x="0" y="0"/>
                </a:lnTo>
              </a:path>
            </a:pathLst>
          </a:custGeom>
          <a:ln w="6096">
            <a:solidFill>
              <a:srgbClr val="EC7C30"/>
            </a:solidFill>
          </a:ln>
        </p:spPr>
        <p:txBody>
          <a:bodyPr wrap="square" lIns="0" tIns="0" rIns="0" bIns="0" rtlCol="0"/>
          <a:lstStyle/>
          <a:p/>
        </p:txBody>
      </p:sp>
      <p:sp>
        <p:nvSpPr>
          <p:cNvPr id="6" name="object 6"/>
          <p:cNvSpPr txBox="1"/>
          <p:nvPr/>
        </p:nvSpPr>
        <p:spPr>
          <a:xfrm>
            <a:off x="2949702" y="2250135"/>
            <a:ext cx="963294" cy="381635"/>
          </a:xfrm>
          <a:prstGeom prst="rect">
            <a:avLst/>
          </a:prstGeom>
        </p:spPr>
        <p:txBody>
          <a:bodyPr vert="horz" wrap="square" lIns="0" tIns="12700" rIns="0" bIns="0" rtlCol="0">
            <a:spAutoFit/>
          </a:bodyPr>
          <a:lstStyle/>
          <a:p>
            <a:pPr marL="12700">
              <a:lnSpc>
                <a:spcPct val="100000"/>
              </a:lnSpc>
              <a:spcBef>
                <a:spcPts val="100"/>
              </a:spcBef>
            </a:pPr>
            <a:r>
              <a:rPr lang="zh-CN" altLang="en-US" sz="2400" dirty="0">
                <a:latin typeface="Calibri" panose="020F0502020204030204"/>
                <a:cs typeface="Calibri" panose="020F0502020204030204"/>
              </a:rPr>
              <a:t>一系列</a:t>
            </a:r>
            <a:endParaRPr sz="2400" dirty="0">
              <a:latin typeface="Calibri" panose="020F0502020204030204"/>
              <a:cs typeface="Calibri" panose="020F0502020204030204"/>
            </a:endParaRPr>
          </a:p>
        </p:txBody>
      </p:sp>
      <p:sp>
        <p:nvSpPr>
          <p:cNvPr id="7" name="object 7"/>
          <p:cNvSpPr txBox="1"/>
          <p:nvPr/>
        </p:nvSpPr>
        <p:spPr>
          <a:xfrm>
            <a:off x="4442178" y="2651551"/>
            <a:ext cx="986155" cy="405765"/>
          </a:xfrm>
          <a:prstGeom prst="rect">
            <a:avLst/>
          </a:prstGeom>
        </p:spPr>
        <p:txBody>
          <a:bodyPr vert="horz" wrap="square" lIns="0" tIns="13970" rIns="0" bIns="0" rtlCol="0">
            <a:spAutoFit/>
          </a:bodyPr>
          <a:lstStyle/>
          <a:p>
            <a:pPr marL="12700">
              <a:lnSpc>
                <a:spcPct val="100000"/>
              </a:lnSpc>
              <a:spcBef>
                <a:spcPts val="110"/>
              </a:spcBef>
            </a:pPr>
            <a:r>
              <a:rPr sz="2550" i="1" spc="-5" dirty="0">
                <a:latin typeface="Times New Roman" panose="02020603050405020304"/>
                <a:cs typeface="Times New Roman" panose="02020603050405020304"/>
              </a:rPr>
              <a:t>f</a:t>
            </a:r>
            <a:r>
              <a:rPr sz="2250" spc="-7" baseline="-24000" dirty="0">
                <a:latin typeface="Times New Roman" panose="02020603050405020304"/>
                <a:cs typeface="Times New Roman" panose="02020603050405020304"/>
              </a:rPr>
              <a:t>1 </a:t>
            </a:r>
            <a:r>
              <a:rPr sz="2550" dirty="0">
                <a:latin typeface="Times New Roman" panose="02020603050405020304"/>
                <a:cs typeface="Times New Roman" panose="02020603050405020304"/>
              </a:rPr>
              <a:t>, </a:t>
            </a:r>
            <a:r>
              <a:rPr sz="2550" i="1" spc="75" dirty="0">
                <a:latin typeface="Times New Roman" panose="02020603050405020304"/>
                <a:cs typeface="Times New Roman" panose="02020603050405020304"/>
              </a:rPr>
              <a:t>f</a:t>
            </a:r>
            <a:r>
              <a:rPr sz="2250" spc="112" baseline="-24000" dirty="0">
                <a:latin typeface="Times New Roman" panose="02020603050405020304"/>
                <a:cs typeface="Times New Roman" panose="02020603050405020304"/>
              </a:rPr>
              <a:t>2</a:t>
            </a:r>
            <a:r>
              <a:rPr sz="2250" spc="-254" baseline="-24000" dirty="0">
                <a:latin typeface="Times New Roman" panose="02020603050405020304"/>
                <a:cs typeface="Times New Roman" panose="02020603050405020304"/>
              </a:rPr>
              <a:t> </a:t>
            </a:r>
            <a:r>
              <a:rPr sz="2550" dirty="0">
                <a:latin typeface="MT Extra" panose="02000609000000000000"/>
                <a:cs typeface="MT Extra" panose="02000609000000000000"/>
              </a:rPr>
              <a:t></a:t>
            </a:r>
            <a:endParaRPr sz="2550">
              <a:latin typeface="MT Extra" panose="02000609000000000000"/>
              <a:cs typeface="MT Extra" panose="02000609000000000000"/>
            </a:endParaRPr>
          </a:p>
        </p:txBody>
      </p:sp>
      <p:sp>
        <p:nvSpPr>
          <p:cNvPr id="8" name="object 8"/>
          <p:cNvSpPr txBox="1"/>
          <p:nvPr/>
        </p:nvSpPr>
        <p:spPr>
          <a:xfrm>
            <a:off x="8393424" y="833136"/>
            <a:ext cx="360045" cy="922655"/>
          </a:xfrm>
          <a:prstGeom prst="rect">
            <a:avLst/>
          </a:prstGeom>
        </p:spPr>
        <p:txBody>
          <a:bodyPr vert="horz" wrap="square" lIns="0" tIns="15240" rIns="0" bIns="0" rtlCol="0">
            <a:spAutoFit/>
          </a:bodyPr>
          <a:lstStyle/>
          <a:p>
            <a:pPr marL="12700">
              <a:lnSpc>
                <a:spcPct val="100000"/>
              </a:lnSpc>
              <a:spcBef>
                <a:spcPts val="120"/>
              </a:spcBef>
            </a:pPr>
            <a:r>
              <a:rPr sz="3350" spc="0" dirty="0">
                <a:latin typeface="Symbol" panose="02000609000000000000"/>
                <a:cs typeface="Symbol" panose="02000609000000000000"/>
              </a:rPr>
              <a:t></a:t>
            </a:r>
            <a:r>
              <a:rPr sz="2550" spc="0" dirty="0">
                <a:latin typeface="Symbol" panose="02000609000000000000"/>
                <a:cs typeface="Symbol" panose="02000609000000000000"/>
              </a:rPr>
              <a:t></a:t>
            </a:r>
            <a:endParaRPr sz="2550">
              <a:latin typeface="Symbol" panose="02000609000000000000"/>
              <a:cs typeface="Symbol" panose="02000609000000000000"/>
            </a:endParaRPr>
          </a:p>
        </p:txBody>
      </p:sp>
      <p:sp>
        <p:nvSpPr>
          <p:cNvPr id="9" name="object 9"/>
          <p:cNvSpPr txBox="1"/>
          <p:nvPr/>
        </p:nvSpPr>
        <p:spPr>
          <a:xfrm>
            <a:off x="8996298" y="939800"/>
            <a:ext cx="649605" cy="381635"/>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Calibri" panose="020F0502020204030204"/>
                <a:cs typeface="Calibri" panose="020F0502020204030204"/>
              </a:rPr>
              <a:t>“</a:t>
            </a:r>
            <a:r>
              <a:rPr sz="2400" spc="-20" dirty="0">
                <a:latin typeface="Calibri" panose="020F0502020204030204"/>
                <a:cs typeface="Calibri" panose="020F0502020204030204"/>
              </a:rPr>
              <a:t>c</a:t>
            </a:r>
            <a:r>
              <a:rPr sz="2400" spc="-25" dirty="0">
                <a:latin typeface="Calibri" panose="020F0502020204030204"/>
                <a:cs typeface="Calibri" panose="020F0502020204030204"/>
              </a:rPr>
              <a:t>a</a:t>
            </a:r>
            <a:r>
              <a:rPr sz="2400" spc="75" dirty="0">
                <a:latin typeface="Calibri" panose="020F0502020204030204"/>
                <a:cs typeface="Calibri" panose="020F0502020204030204"/>
              </a:rPr>
              <a:t>t</a:t>
            </a: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10" name="object 10"/>
          <p:cNvSpPr/>
          <p:nvPr/>
        </p:nvSpPr>
        <p:spPr>
          <a:xfrm>
            <a:off x="7168896" y="760476"/>
            <a:ext cx="1089659" cy="827532"/>
          </a:xfrm>
          <a:prstGeom prst="rect">
            <a:avLst/>
          </a:prstGeom>
          <a:blipFill>
            <a:blip r:embed="rId2" cstate="print"/>
            <a:stretch>
              <a:fillRect/>
            </a:stretch>
          </a:blipFill>
        </p:spPr>
        <p:txBody>
          <a:bodyPr wrap="square" lIns="0" tIns="0" rIns="0" bIns="0" rtlCol="0"/>
          <a:lstStyle/>
          <a:p/>
        </p:txBody>
      </p:sp>
      <p:sp>
        <p:nvSpPr>
          <p:cNvPr id="11" name="object 11"/>
          <p:cNvSpPr txBox="1"/>
          <p:nvPr/>
        </p:nvSpPr>
        <p:spPr>
          <a:xfrm>
            <a:off x="5972302" y="52624"/>
            <a:ext cx="2398395" cy="1316990"/>
          </a:xfrm>
          <a:prstGeom prst="rect">
            <a:avLst/>
          </a:prstGeom>
        </p:spPr>
        <p:txBody>
          <a:bodyPr vert="horz" wrap="square" lIns="0" tIns="185420" rIns="0" bIns="0" rtlCol="0">
            <a:spAutoFit/>
          </a:bodyPr>
          <a:lstStyle/>
          <a:p>
            <a:pPr marL="12700">
              <a:lnSpc>
                <a:spcPct val="100000"/>
              </a:lnSpc>
              <a:spcBef>
                <a:spcPts val="1460"/>
              </a:spcBef>
            </a:pPr>
            <a:r>
              <a:rPr lang="zh-CN" altLang="en-US" sz="2400" spc="-10" dirty="0" smtClean="0">
                <a:latin typeface="Calibri" panose="020F0502020204030204"/>
                <a:cs typeface="Calibri" panose="020F0502020204030204"/>
              </a:rPr>
              <a:t>                图像识别</a:t>
            </a:r>
            <a:r>
              <a:rPr sz="2400" spc="-10" dirty="0" smtClean="0">
                <a:latin typeface="Calibri" panose="020F0502020204030204"/>
                <a:cs typeface="Calibri" panose="020F0502020204030204"/>
              </a:rPr>
              <a:t>:</a:t>
            </a:r>
            <a:endParaRPr sz="2400" dirty="0">
              <a:latin typeface="Calibri" panose="020F0502020204030204"/>
              <a:cs typeface="Calibri" panose="020F0502020204030204"/>
            </a:endParaRPr>
          </a:p>
          <a:p>
            <a:pPr marR="448310" algn="ctr">
              <a:lnSpc>
                <a:spcPct val="100000"/>
              </a:lnSpc>
              <a:spcBef>
                <a:spcPts val="1925"/>
              </a:spcBef>
            </a:pPr>
            <a:r>
              <a:rPr sz="2550" i="1" dirty="0">
                <a:latin typeface="Times New Roman" panose="02020603050405020304"/>
                <a:cs typeface="Times New Roman" panose="02020603050405020304"/>
              </a:rPr>
              <a:t>f</a:t>
            </a:r>
            <a:r>
              <a:rPr sz="2550" i="1" spc="-50" dirty="0">
                <a:latin typeface="Times New Roman" panose="02020603050405020304"/>
                <a:cs typeface="Times New Roman" panose="02020603050405020304"/>
              </a:rPr>
              <a:t> </a:t>
            </a:r>
            <a:r>
              <a:rPr sz="3350" spc="-280" dirty="0">
                <a:latin typeface="Symbol" panose="02000609000000000000"/>
                <a:cs typeface="Symbol" panose="02000609000000000000"/>
              </a:rPr>
              <a:t></a:t>
            </a:r>
            <a:endParaRPr sz="3350" dirty="0">
              <a:latin typeface="Symbol" panose="02000609000000000000"/>
              <a:cs typeface="Symbol" panose="02000609000000000000"/>
            </a:endParaRPr>
          </a:p>
        </p:txBody>
      </p:sp>
      <p:sp>
        <p:nvSpPr>
          <p:cNvPr id="12" name="object 12"/>
          <p:cNvSpPr/>
          <p:nvPr/>
        </p:nvSpPr>
        <p:spPr>
          <a:xfrm>
            <a:off x="4285488" y="2087879"/>
            <a:ext cx="1324356" cy="640079"/>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4206239" y="2026920"/>
            <a:ext cx="1479803" cy="865631"/>
          </a:xfrm>
          <a:prstGeom prst="rect">
            <a:avLst/>
          </a:prstGeom>
          <a:blipFill>
            <a:blip r:embed="rId4" cstate="print"/>
            <a:stretch>
              <a:fillRect/>
            </a:stretch>
          </a:blipFill>
        </p:spPr>
        <p:txBody>
          <a:bodyPr wrap="square" lIns="0" tIns="0" rIns="0" bIns="0" rtlCol="0"/>
          <a:lstStyle/>
          <a:p/>
        </p:txBody>
      </p:sp>
      <p:sp>
        <p:nvSpPr>
          <p:cNvPr id="14" name="object 14"/>
          <p:cNvSpPr/>
          <p:nvPr/>
        </p:nvSpPr>
        <p:spPr>
          <a:xfrm>
            <a:off x="4344923" y="2127504"/>
            <a:ext cx="1205484" cy="522732"/>
          </a:xfrm>
          <a:prstGeom prst="rect">
            <a:avLst/>
          </a:prstGeom>
        </p:spPr>
        <p:style>
          <a:lnRef idx="3">
            <a:schemeClr val="lt1"/>
          </a:lnRef>
          <a:fillRef idx="1">
            <a:schemeClr val="accent5"/>
          </a:fillRef>
          <a:effectRef idx="1">
            <a:schemeClr val="accent5"/>
          </a:effectRef>
          <a:fontRef idx="minor">
            <a:schemeClr val="lt1"/>
          </a:fontRef>
        </p:style>
        <p:txBody>
          <a:bodyPr wrap="square" lIns="0" tIns="0" rIns="0" bIns="0" rtlCol="0"/>
          <a:lstStyle/>
          <a:p/>
        </p:txBody>
      </p:sp>
      <p:sp>
        <p:nvSpPr>
          <p:cNvPr id="15" name="object 15"/>
          <p:cNvSpPr txBox="1"/>
          <p:nvPr/>
        </p:nvSpPr>
        <p:spPr>
          <a:xfrm>
            <a:off x="4344923" y="2137994"/>
            <a:ext cx="1205865" cy="442595"/>
          </a:xfrm>
          <a:prstGeom prst="rect">
            <a:avLst/>
          </a:prstGeom>
        </p:spPr>
        <p:txBody>
          <a:bodyPr vert="horz" wrap="square" lIns="0" tIns="12065" rIns="0" bIns="0" rtlCol="0">
            <a:spAutoFit/>
          </a:bodyPr>
          <a:lstStyle/>
          <a:p>
            <a:pPr marL="135255" algn="ctr">
              <a:lnSpc>
                <a:spcPct val="100000"/>
              </a:lnSpc>
              <a:spcBef>
                <a:spcPts val="95"/>
              </a:spcBef>
            </a:pPr>
            <a:r>
              <a:rPr lang="zh-CN" altLang="en-US" sz="2800" spc="-5" dirty="0" smtClean="0">
                <a:solidFill>
                  <a:srgbClr val="FFFFFF"/>
                </a:solidFill>
                <a:latin typeface="Calibri" panose="020F0502020204030204"/>
                <a:cs typeface="Calibri" panose="020F0502020204030204"/>
              </a:rPr>
              <a:t>模型</a:t>
            </a:r>
            <a:endParaRPr sz="2800" dirty="0">
              <a:latin typeface="Calibri" panose="020F0502020204030204"/>
              <a:cs typeface="Calibri" panose="020F0502020204030204"/>
            </a:endParaRPr>
          </a:p>
        </p:txBody>
      </p:sp>
      <p:sp>
        <p:nvSpPr>
          <p:cNvPr id="16" name="object 16"/>
          <p:cNvSpPr/>
          <p:nvPr/>
        </p:nvSpPr>
        <p:spPr>
          <a:xfrm>
            <a:off x="2554224" y="5215128"/>
            <a:ext cx="1635252" cy="1091184"/>
          </a:xfrm>
          <a:prstGeom prst="rect">
            <a:avLst/>
          </a:prstGeom>
          <a:blipFill>
            <a:blip r:embed="rId5" cstate="print"/>
            <a:stretch>
              <a:fillRect/>
            </a:stretch>
          </a:blipFill>
        </p:spPr>
        <p:txBody>
          <a:bodyPr wrap="square" lIns="0" tIns="0" rIns="0" bIns="0" rtlCol="0"/>
          <a:lstStyle/>
          <a:p/>
        </p:txBody>
      </p:sp>
      <p:sp>
        <p:nvSpPr>
          <p:cNvPr id="17" name="object 17"/>
          <p:cNvSpPr/>
          <p:nvPr/>
        </p:nvSpPr>
        <p:spPr>
          <a:xfrm>
            <a:off x="2554224" y="5215128"/>
            <a:ext cx="1635760" cy="273050"/>
          </a:xfrm>
          <a:custGeom>
            <a:avLst/>
            <a:gdLst/>
            <a:ahLst/>
            <a:cxnLst/>
            <a:rect l="l" t="t" r="r" b="b"/>
            <a:pathLst>
              <a:path w="1635760" h="273050">
                <a:moveTo>
                  <a:pt x="1635252" y="136398"/>
                </a:moveTo>
                <a:lnTo>
                  <a:pt x="1606049" y="172651"/>
                </a:lnTo>
                <a:lnTo>
                  <a:pt x="1556536" y="194860"/>
                </a:lnTo>
                <a:lnTo>
                  <a:pt x="1485682" y="215051"/>
                </a:lnTo>
                <a:lnTo>
                  <a:pt x="1442972" y="224269"/>
                </a:lnTo>
                <a:lnTo>
                  <a:pt x="1395793" y="232838"/>
                </a:lnTo>
                <a:lnTo>
                  <a:pt x="1344432" y="240710"/>
                </a:lnTo>
                <a:lnTo>
                  <a:pt x="1289178" y="247836"/>
                </a:lnTo>
                <a:lnTo>
                  <a:pt x="1230319" y="254169"/>
                </a:lnTo>
                <a:lnTo>
                  <a:pt x="1168144" y="259659"/>
                </a:lnTo>
                <a:lnTo>
                  <a:pt x="1102942" y="264260"/>
                </a:lnTo>
                <a:lnTo>
                  <a:pt x="1035000" y="267922"/>
                </a:lnTo>
                <a:lnTo>
                  <a:pt x="964608" y="270597"/>
                </a:lnTo>
                <a:lnTo>
                  <a:pt x="892054" y="272238"/>
                </a:lnTo>
                <a:lnTo>
                  <a:pt x="817626" y="272796"/>
                </a:lnTo>
                <a:lnTo>
                  <a:pt x="743197" y="272238"/>
                </a:lnTo>
                <a:lnTo>
                  <a:pt x="670643" y="270597"/>
                </a:lnTo>
                <a:lnTo>
                  <a:pt x="600251" y="267922"/>
                </a:lnTo>
                <a:lnTo>
                  <a:pt x="532309" y="264260"/>
                </a:lnTo>
                <a:lnTo>
                  <a:pt x="467107" y="259659"/>
                </a:lnTo>
                <a:lnTo>
                  <a:pt x="404932" y="254169"/>
                </a:lnTo>
                <a:lnTo>
                  <a:pt x="346073" y="247836"/>
                </a:lnTo>
                <a:lnTo>
                  <a:pt x="290819" y="240710"/>
                </a:lnTo>
                <a:lnTo>
                  <a:pt x="239458" y="232838"/>
                </a:lnTo>
                <a:lnTo>
                  <a:pt x="192279" y="224269"/>
                </a:lnTo>
                <a:lnTo>
                  <a:pt x="149569" y="215051"/>
                </a:lnTo>
                <a:lnTo>
                  <a:pt x="111618" y="205231"/>
                </a:lnTo>
                <a:lnTo>
                  <a:pt x="51147" y="183983"/>
                </a:lnTo>
                <a:lnTo>
                  <a:pt x="13171" y="160910"/>
                </a:lnTo>
                <a:lnTo>
                  <a:pt x="0" y="136398"/>
                </a:lnTo>
                <a:lnTo>
                  <a:pt x="3340" y="123985"/>
                </a:lnTo>
                <a:lnTo>
                  <a:pt x="51147" y="88812"/>
                </a:lnTo>
                <a:lnTo>
                  <a:pt x="111618" y="67564"/>
                </a:lnTo>
                <a:lnTo>
                  <a:pt x="149569" y="57744"/>
                </a:lnTo>
                <a:lnTo>
                  <a:pt x="192279" y="48526"/>
                </a:lnTo>
                <a:lnTo>
                  <a:pt x="239458" y="39957"/>
                </a:lnTo>
                <a:lnTo>
                  <a:pt x="290819" y="32085"/>
                </a:lnTo>
                <a:lnTo>
                  <a:pt x="346073" y="24959"/>
                </a:lnTo>
                <a:lnTo>
                  <a:pt x="404932" y="18626"/>
                </a:lnTo>
                <a:lnTo>
                  <a:pt x="467107" y="13136"/>
                </a:lnTo>
                <a:lnTo>
                  <a:pt x="532309" y="8535"/>
                </a:lnTo>
                <a:lnTo>
                  <a:pt x="600251" y="4873"/>
                </a:lnTo>
                <a:lnTo>
                  <a:pt x="670643" y="2198"/>
                </a:lnTo>
                <a:lnTo>
                  <a:pt x="743197" y="557"/>
                </a:lnTo>
                <a:lnTo>
                  <a:pt x="817626" y="0"/>
                </a:lnTo>
                <a:lnTo>
                  <a:pt x="892054" y="557"/>
                </a:lnTo>
                <a:lnTo>
                  <a:pt x="964608" y="2198"/>
                </a:lnTo>
                <a:lnTo>
                  <a:pt x="1035000" y="4873"/>
                </a:lnTo>
                <a:lnTo>
                  <a:pt x="1102942" y="8535"/>
                </a:lnTo>
                <a:lnTo>
                  <a:pt x="1168144" y="13136"/>
                </a:lnTo>
                <a:lnTo>
                  <a:pt x="1230319" y="18626"/>
                </a:lnTo>
                <a:lnTo>
                  <a:pt x="1289178" y="24959"/>
                </a:lnTo>
                <a:lnTo>
                  <a:pt x="1344432" y="32085"/>
                </a:lnTo>
                <a:lnTo>
                  <a:pt x="1395793" y="39957"/>
                </a:lnTo>
                <a:lnTo>
                  <a:pt x="1442972" y="48526"/>
                </a:lnTo>
                <a:lnTo>
                  <a:pt x="1485682" y="57744"/>
                </a:lnTo>
                <a:lnTo>
                  <a:pt x="1523633" y="67563"/>
                </a:lnTo>
                <a:lnTo>
                  <a:pt x="1584104" y="88812"/>
                </a:lnTo>
                <a:lnTo>
                  <a:pt x="1622080" y="111885"/>
                </a:lnTo>
                <a:lnTo>
                  <a:pt x="1635252" y="136398"/>
                </a:lnTo>
                <a:close/>
              </a:path>
            </a:pathLst>
          </a:custGeom>
          <a:ln w="6096">
            <a:solidFill>
              <a:srgbClr val="FFC000"/>
            </a:solidFill>
          </a:ln>
        </p:spPr>
        <p:txBody>
          <a:bodyPr wrap="square" lIns="0" tIns="0" rIns="0" bIns="0" rtlCol="0"/>
          <a:lstStyle/>
          <a:p/>
        </p:txBody>
      </p:sp>
      <p:sp>
        <p:nvSpPr>
          <p:cNvPr id="18" name="object 18"/>
          <p:cNvSpPr/>
          <p:nvPr/>
        </p:nvSpPr>
        <p:spPr>
          <a:xfrm>
            <a:off x="2554224" y="5351526"/>
            <a:ext cx="1635760" cy="955040"/>
          </a:xfrm>
          <a:custGeom>
            <a:avLst/>
            <a:gdLst/>
            <a:ahLst/>
            <a:cxnLst/>
            <a:rect l="l" t="t" r="r" b="b"/>
            <a:pathLst>
              <a:path w="1635760" h="955039">
                <a:moveTo>
                  <a:pt x="1635252" y="0"/>
                </a:moveTo>
                <a:lnTo>
                  <a:pt x="1635252" y="818388"/>
                </a:lnTo>
                <a:lnTo>
                  <a:pt x="1631911" y="830803"/>
                </a:lnTo>
                <a:lnTo>
                  <a:pt x="1584104" y="865984"/>
                </a:lnTo>
                <a:lnTo>
                  <a:pt x="1523633" y="887233"/>
                </a:lnTo>
                <a:lnTo>
                  <a:pt x="1485682" y="897052"/>
                </a:lnTo>
                <a:lnTo>
                  <a:pt x="1442972" y="906269"/>
                </a:lnTo>
                <a:lnTo>
                  <a:pt x="1395793" y="914838"/>
                </a:lnTo>
                <a:lnTo>
                  <a:pt x="1344432" y="922708"/>
                </a:lnTo>
                <a:lnTo>
                  <a:pt x="1289178" y="929833"/>
                </a:lnTo>
                <a:lnTo>
                  <a:pt x="1230319" y="936164"/>
                </a:lnTo>
                <a:lnTo>
                  <a:pt x="1168144" y="941654"/>
                </a:lnTo>
                <a:lnTo>
                  <a:pt x="1102942" y="946253"/>
                </a:lnTo>
                <a:lnTo>
                  <a:pt x="1035000" y="949914"/>
                </a:lnTo>
                <a:lnTo>
                  <a:pt x="964608" y="952588"/>
                </a:lnTo>
                <a:lnTo>
                  <a:pt x="892054" y="954228"/>
                </a:lnTo>
                <a:lnTo>
                  <a:pt x="817626" y="954786"/>
                </a:lnTo>
                <a:lnTo>
                  <a:pt x="743197" y="954228"/>
                </a:lnTo>
                <a:lnTo>
                  <a:pt x="670643" y="952588"/>
                </a:lnTo>
                <a:lnTo>
                  <a:pt x="600251" y="949914"/>
                </a:lnTo>
                <a:lnTo>
                  <a:pt x="532309" y="946253"/>
                </a:lnTo>
                <a:lnTo>
                  <a:pt x="467107" y="941654"/>
                </a:lnTo>
                <a:lnTo>
                  <a:pt x="404932" y="936164"/>
                </a:lnTo>
                <a:lnTo>
                  <a:pt x="346073" y="929833"/>
                </a:lnTo>
                <a:lnTo>
                  <a:pt x="290819" y="922708"/>
                </a:lnTo>
                <a:lnTo>
                  <a:pt x="239458" y="914838"/>
                </a:lnTo>
                <a:lnTo>
                  <a:pt x="192279" y="906269"/>
                </a:lnTo>
                <a:lnTo>
                  <a:pt x="149569" y="897052"/>
                </a:lnTo>
                <a:lnTo>
                  <a:pt x="111618" y="887233"/>
                </a:lnTo>
                <a:lnTo>
                  <a:pt x="51147" y="865984"/>
                </a:lnTo>
                <a:lnTo>
                  <a:pt x="13171" y="842907"/>
                </a:lnTo>
                <a:lnTo>
                  <a:pt x="0" y="818388"/>
                </a:lnTo>
                <a:lnTo>
                  <a:pt x="0" y="0"/>
                </a:lnTo>
              </a:path>
            </a:pathLst>
          </a:custGeom>
          <a:ln w="6096">
            <a:solidFill>
              <a:srgbClr val="FFC000"/>
            </a:solidFill>
          </a:ln>
        </p:spPr>
        <p:txBody>
          <a:bodyPr wrap="square" lIns="0" tIns="0" rIns="0" bIns="0" rtlCol="0"/>
          <a:lstStyle/>
          <a:p/>
        </p:txBody>
      </p:sp>
      <p:sp>
        <p:nvSpPr>
          <p:cNvPr id="19" name="object 19"/>
          <p:cNvSpPr txBox="1"/>
          <p:nvPr/>
        </p:nvSpPr>
        <p:spPr>
          <a:xfrm>
            <a:off x="2869438" y="5432552"/>
            <a:ext cx="1005205" cy="763905"/>
          </a:xfrm>
          <a:prstGeom prst="rect">
            <a:avLst/>
          </a:prstGeom>
        </p:spPr>
        <p:txBody>
          <a:bodyPr vert="horz" wrap="square" lIns="0" tIns="12700" rIns="0" bIns="0" rtlCol="0">
            <a:spAutoFit/>
          </a:bodyPr>
          <a:lstStyle/>
          <a:p>
            <a:pPr marL="213360" marR="5080" indent="-201295" algn="ctr">
              <a:lnSpc>
                <a:spcPct val="100000"/>
              </a:lnSpc>
              <a:spcBef>
                <a:spcPts val="100"/>
              </a:spcBef>
            </a:pPr>
            <a:r>
              <a:rPr lang="zh-CN" altLang="en-US" sz="2400" dirty="0" smtClean="0">
                <a:latin typeface="Calibri" panose="020F0502020204030204"/>
                <a:cs typeface="Calibri" panose="020F0502020204030204"/>
              </a:rPr>
              <a:t>训练</a:t>
            </a:r>
            <a:endParaRPr lang="en-US" altLang="zh-CN" sz="2400" dirty="0" smtClean="0">
              <a:latin typeface="Calibri" panose="020F0502020204030204"/>
              <a:cs typeface="Calibri" panose="020F0502020204030204"/>
            </a:endParaRPr>
          </a:p>
          <a:p>
            <a:pPr marL="213360" marR="5080" indent="-201295" algn="ctr">
              <a:lnSpc>
                <a:spcPct val="100000"/>
              </a:lnSpc>
              <a:spcBef>
                <a:spcPts val="100"/>
              </a:spcBef>
            </a:pPr>
            <a:r>
              <a:rPr lang="zh-CN" altLang="en-US" sz="2400" dirty="0" smtClean="0">
                <a:latin typeface="Calibri" panose="020F0502020204030204"/>
                <a:cs typeface="Calibri" panose="020F0502020204030204"/>
              </a:rPr>
              <a:t>数据</a:t>
            </a:r>
            <a:endParaRPr sz="2400" dirty="0">
              <a:latin typeface="Calibri" panose="020F0502020204030204"/>
              <a:cs typeface="Calibri" panose="020F0502020204030204"/>
            </a:endParaRPr>
          </a:p>
        </p:txBody>
      </p:sp>
      <p:sp>
        <p:nvSpPr>
          <p:cNvPr id="20" name="object 20"/>
          <p:cNvSpPr/>
          <p:nvPr/>
        </p:nvSpPr>
        <p:spPr>
          <a:xfrm>
            <a:off x="2415539" y="3662171"/>
            <a:ext cx="1912620" cy="1089659"/>
          </a:xfrm>
          <a:prstGeom prst="rect">
            <a:avLst/>
          </a:prstGeom>
          <a:blipFill>
            <a:blip r:embed="rId6" cstate="print"/>
            <a:stretch>
              <a:fillRect/>
            </a:stretch>
          </a:blipFill>
        </p:spPr>
        <p:txBody>
          <a:bodyPr wrap="square" lIns="0" tIns="0" rIns="0" bIns="0" rtlCol="0"/>
          <a:lstStyle/>
          <a:p/>
        </p:txBody>
      </p:sp>
      <p:sp>
        <p:nvSpPr>
          <p:cNvPr id="21" name="object 21"/>
          <p:cNvSpPr/>
          <p:nvPr/>
        </p:nvSpPr>
        <p:spPr>
          <a:xfrm>
            <a:off x="2415539" y="3662171"/>
            <a:ext cx="1912620" cy="1089660"/>
          </a:xfrm>
          <a:custGeom>
            <a:avLst/>
            <a:gdLst/>
            <a:ahLst/>
            <a:cxnLst/>
            <a:rect l="l" t="t" r="r" b="b"/>
            <a:pathLst>
              <a:path w="1912620" h="1089660">
                <a:moveTo>
                  <a:pt x="0" y="181609"/>
                </a:moveTo>
                <a:lnTo>
                  <a:pt x="6486" y="133320"/>
                </a:lnTo>
                <a:lnTo>
                  <a:pt x="24794" y="89934"/>
                </a:lnTo>
                <a:lnTo>
                  <a:pt x="53190" y="53181"/>
                </a:lnTo>
                <a:lnTo>
                  <a:pt x="89946" y="24788"/>
                </a:lnTo>
                <a:lnTo>
                  <a:pt x="133329" y="6485"/>
                </a:lnTo>
                <a:lnTo>
                  <a:pt x="181609" y="0"/>
                </a:lnTo>
                <a:lnTo>
                  <a:pt x="1731010" y="0"/>
                </a:lnTo>
                <a:lnTo>
                  <a:pt x="1779299" y="6485"/>
                </a:lnTo>
                <a:lnTo>
                  <a:pt x="1822685" y="24788"/>
                </a:lnTo>
                <a:lnTo>
                  <a:pt x="1859438" y="53181"/>
                </a:lnTo>
                <a:lnTo>
                  <a:pt x="1887831" y="89934"/>
                </a:lnTo>
                <a:lnTo>
                  <a:pt x="1906134" y="133320"/>
                </a:lnTo>
                <a:lnTo>
                  <a:pt x="1912620" y="181609"/>
                </a:lnTo>
                <a:lnTo>
                  <a:pt x="1912620" y="908050"/>
                </a:lnTo>
                <a:lnTo>
                  <a:pt x="1906134" y="956339"/>
                </a:lnTo>
                <a:lnTo>
                  <a:pt x="1887831" y="999725"/>
                </a:lnTo>
                <a:lnTo>
                  <a:pt x="1859438" y="1036478"/>
                </a:lnTo>
                <a:lnTo>
                  <a:pt x="1822685" y="1064871"/>
                </a:lnTo>
                <a:lnTo>
                  <a:pt x="1779299" y="1083174"/>
                </a:lnTo>
                <a:lnTo>
                  <a:pt x="1731010" y="1089659"/>
                </a:lnTo>
                <a:lnTo>
                  <a:pt x="181609" y="1089659"/>
                </a:lnTo>
                <a:lnTo>
                  <a:pt x="133329" y="1083174"/>
                </a:lnTo>
                <a:lnTo>
                  <a:pt x="89946" y="1064871"/>
                </a:lnTo>
                <a:lnTo>
                  <a:pt x="53190" y="1036478"/>
                </a:lnTo>
                <a:lnTo>
                  <a:pt x="24794" y="999725"/>
                </a:lnTo>
                <a:lnTo>
                  <a:pt x="6486" y="956339"/>
                </a:lnTo>
                <a:lnTo>
                  <a:pt x="0" y="908050"/>
                </a:lnTo>
                <a:lnTo>
                  <a:pt x="0" y="181609"/>
                </a:lnTo>
                <a:close/>
              </a:path>
            </a:pathLst>
          </a:custGeom>
          <a:ln w="6096">
            <a:solidFill>
              <a:srgbClr val="5B9BD4"/>
            </a:solidFill>
          </a:ln>
        </p:spPr>
        <p:txBody>
          <a:bodyPr wrap="square" lIns="0" tIns="0" rIns="0" bIns="0" rtlCol="0"/>
          <a:lstStyle/>
          <a:p/>
        </p:txBody>
      </p:sp>
      <p:sp>
        <p:nvSpPr>
          <p:cNvPr id="22" name="object 22"/>
          <p:cNvSpPr txBox="1"/>
          <p:nvPr/>
        </p:nvSpPr>
        <p:spPr>
          <a:xfrm>
            <a:off x="2586329" y="3809745"/>
            <a:ext cx="1569720" cy="751205"/>
          </a:xfrm>
          <a:prstGeom prst="rect">
            <a:avLst/>
          </a:prstGeom>
        </p:spPr>
        <p:txBody>
          <a:bodyPr vert="horz" wrap="square" lIns="0" tIns="12700" rIns="0" bIns="0" rtlCol="0">
            <a:spAutoFit/>
          </a:bodyPr>
          <a:lstStyle/>
          <a:p>
            <a:pPr marL="12700">
              <a:lnSpc>
                <a:spcPct val="100000"/>
              </a:lnSpc>
              <a:spcBef>
                <a:spcPts val="100"/>
              </a:spcBef>
            </a:pPr>
            <a:r>
              <a:rPr lang="zh-CN" altLang="en-US" sz="2400" spc="-5" dirty="0" smtClean="0">
                <a:latin typeface="Calibri" panose="020F0502020204030204"/>
                <a:cs typeface="Calibri" panose="020F0502020204030204"/>
              </a:rPr>
              <a:t>模型和数据   的拟合</a:t>
            </a:r>
            <a:endParaRPr sz="2400" dirty="0">
              <a:latin typeface="Calibri" panose="020F0502020204030204"/>
              <a:cs typeface="Calibri" panose="020F0502020204030204"/>
            </a:endParaRPr>
          </a:p>
        </p:txBody>
      </p:sp>
      <p:sp>
        <p:nvSpPr>
          <p:cNvPr id="24" name="object 24"/>
          <p:cNvSpPr/>
          <p:nvPr/>
        </p:nvSpPr>
        <p:spPr>
          <a:xfrm>
            <a:off x="3336035" y="4775453"/>
            <a:ext cx="114300" cy="545465"/>
          </a:xfrm>
          <a:custGeom>
            <a:avLst/>
            <a:gdLst/>
            <a:ahLst/>
            <a:cxnLst/>
            <a:rect l="l" t="t" r="r" b="b"/>
            <a:pathLst>
              <a:path w="114300" h="545464">
                <a:moveTo>
                  <a:pt x="76200" y="95250"/>
                </a:moveTo>
                <a:lnTo>
                  <a:pt x="38100" y="95250"/>
                </a:lnTo>
                <a:lnTo>
                  <a:pt x="38100" y="545465"/>
                </a:lnTo>
                <a:lnTo>
                  <a:pt x="76200" y="545465"/>
                </a:lnTo>
                <a:lnTo>
                  <a:pt x="76200" y="95250"/>
                </a:lnTo>
                <a:close/>
              </a:path>
              <a:path w="114300" h="545464">
                <a:moveTo>
                  <a:pt x="57150" y="0"/>
                </a:moveTo>
                <a:lnTo>
                  <a:pt x="0" y="114300"/>
                </a:lnTo>
                <a:lnTo>
                  <a:pt x="38100" y="114300"/>
                </a:lnTo>
                <a:lnTo>
                  <a:pt x="38100" y="95250"/>
                </a:lnTo>
                <a:lnTo>
                  <a:pt x="104775" y="95250"/>
                </a:lnTo>
                <a:lnTo>
                  <a:pt x="57150" y="0"/>
                </a:lnTo>
                <a:close/>
              </a:path>
              <a:path w="114300" h="54546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p:txBody>
      </p:sp>
      <p:sp>
        <p:nvSpPr>
          <p:cNvPr id="25" name="object 25"/>
          <p:cNvSpPr/>
          <p:nvPr/>
        </p:nvSpPr>
        <p:spPr>
          <a:xfrm>
            <a:off x="3336035" y="3160014"/>
            <a:ext cx="114300" cy="481330"/>
          </a:xfrm>
          <a:custGeom>
            <a:avLst/>
            <a:gdLst/>
            <a:ahLst/>
            <a:cxnLst/>
            <a:rect l="l" t="t" r="r" b="b"/>
            <a:pathLst>
              <a:path w="114300" h="481329">
                <a:moveTo>
                  <a:pt x="38100" y="366649"/>
                </a:moveTo>
                <a:lnTo>
                  <a:pt x="0" y="366649"/>
                </a:lnTo>
                <a:lnTo>
                  <a:pt x="57150" y="480949"/>
                </a:lnTo>
                <a:lnTo>
                  <a:pt x="104775" y="385699"/>
                </a:lnTo>
                <a:lnTo>
                  <a:pt x="38100" y="385699"/>
                </a:lnTo>
                <a:lnTo>
                  <a:pt x="38100" y="366649"/>
                </a:lnTo>
                <a:close/>
              </a:path>
              <a:path w="114300" h="481329">
                <a:moveTo>
                  <a:pt x="76200" y="0"/>
                </a:moveTo>
                <a:lnTo>
                  <a:pt x="38100" y="0"/>
                </a:lnTo>
                <a:lnTo>
                  <a:pt x="38100" y="385699"/>
                </a:lnTo>
                <a:lnTo>
                  <a:pt x="76200" y="385699"/>
                </a:lnTo>
                <a:lnTo>
                  <a:pt x="76200" y="0"/>
                </a:lnTo>
                <a:close/>
              </a:path>
              <a:path w="114300" h="481329">
                <a:moveTo>
                  <a:pt x="114300" y="366649"/>
                </a:moveTo>
                <a:lnTo>
                  <a:pt x="76200" y="366649"/>
                </a:lnTo>
                <a:lnTo>
                  <a:pt x="76200" y="385699"/>
                </a:lnTo>
                <a:lnTo>
                  <a:pt x="104775" y="385699"/>
                </a:lnTo>
                <a:lnTo>
                  <a:pt x="114300" y="366649"/>
                </a:lnTo>
                <a:close/>
              </a:path>
            </a:pathLst>
          </a:custGeom>
          <a:solidFill>
            <a:srgbClr val="000000"/>
          </a:solidFill>
        </p:spPr>
        <p:txBody>
          <a:bodyPr wrap="square" lIns="0" tIns="0" rIns="0" bIns="0" rtlCol="0"/>
          <a:lstStyle/>
          <a:p/>
        </p:txBody>
      </p:sp>
      <p:sp>
        <p:nvSpPr>
          <p:cNvPr id="26" name="object 26"/>
          <p:cNvSpPr txBox="1"/>
          <p:nvPr/>
        </p:nvSpPr>
        <p:spPr>
          <a:xfrm>
            <a:off x="4207001" y="6216192"/>
            <a:ext cx="1297305" cy="38163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212121"/>
                </a:solidFill>
                <a:latin typeface="Arial" panose="020B0604020202020204"/>
                <a:cs typeface="Arial" panose="020B0604020202020204"/>
              </a:rPr>
              <a:t>“monkey”</a:t>
            </a:r>
            <a:endParaRPr sz="2400">
              <a:latin typeface="Arial" panose="020B0604020202020204"/>
              <a:cs typeface="Arial" panose="020B0604020202020204"/>
            </a:endParaRPr>
          </a:p>
        </p:txBody>
      </p:sp>
      <p:sp>
        <p:nvSpPr>
          <p:cNvPr id="27" name="object 27"/>
          <p:cNvSpPr/>
          <p:nvPr/>
        </p:nvSpPr>
        <p:spPr>
          <a:xfrm>
            <a:off x="4389120" y="5123688"/>
            <a:ext cx="931163" cy="1051560"/>
          </a:xfrm>
          <a:prstGeom prst="rect">
            <a:avLst/>
          </a:prstGeom>
          <a:blipFill>
            <a:blip r:embed="rId7" cstate="print"/>
            <a:stretch>
              <a:fillRect/>
            </a:stretch>
          </a:blipFill>
        </p:spPr>
        <p:txBody>
          <a:bodyPr wrap="square" lIns="0" tIns="0" rIns="0" bIns="0" rtlCol="0"/>
          <a:lstStyle/>
          <a:p/>
        </p:txBody>
      </p:sp>
      <p:sp>
        <p:nvSpPr>
          <p:cNvPr id="28" name="object 28"/>
          <p:cNvSpPr/>
          <p:nvPr/>
        </p:nvSpPr>
        <p:spPr>
          <a:xfrm>
            <a:off x="5663184" y="5123688"/>
            <a:ext cx="899160" cy="1074420"/>
          </a:xfrm>
          <a:prstGeom prst="rect">
            <a:avLst/>
          </a:prstGeom>
          <a:blipFill>
            <a:blip r:embed="rId8" cstate="print"/>
            <a:stretch>
              <a:fillRect/>
            </a:stretch>
          </a:blipFill>
        </p:spPr>
        <p:txBody>
          <a:bodyPr wrap="square" lIns="0" tIns="0" rIns="0" bIns="0" rtlCol="0"/>
          <a:lstStyle/>
          <a:p/>
        </p:txBody>
      </p:sp>
      <p:sp>
        <p:nvSpPr>
          <p:cNvPr id="29" name="object 29"/>
          <p:cNvSpPr txBox="1"/>
          <p:nvPr/>
        </p:nvSpPr>
        <p:spPr>
          <a:xfrm>
            <a:off x="5807202" y="6230518"/>
            <a:ext cx="650240" cy="381635"/>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alibri" panose="020F0502020204030204"/>
                <a:cs typeface="Calibri" panose="020F0502020204030204"/>
              </a:rPr>
              <a:t>“cat”</a:t>
            </a:r>
            <a:endParaRPr sz="2400">
              <a:latin typeface="Calibri" panose="020F0502020204030204"/>
              <a:cs typeface="Calibri" panose="020F0502020204030204"/>
            </a:endParaRPr>
          </a:p>
        </p:txBody>
      </p:sp>
      <p:sp>
        <p:nvSpPr>
          <p:cNvPr id="30" name="object 30"/>
          <p:cNvSpPr txBox="1"/>
          <p:nvPr/>
        </p:nvSpPr>
        <p:spPr>
          <a:xfrm>
            <a:off x="6942582" y="6193637"/>
            <a:ext cx="742315" cy="381635"/>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Calibri" panose="020F0502020204030204"/>
                <a:cs typeface="Calibri" panose="020F0502020204030204"/>
              </a:rPr>
              <a:t>“</a:t>
            </a:r>
            <a:r>
              <a:rPr sz="2400" spc="-5" dirty="0">
                <a:latin typeface="Calibri" panose="020F0502020204030204"/>
                <a:cs typeface="Calibri" panose="020F0502020204030204"/>
              </a:rPr>
              <a:t>do</a:t>
            </a:r>
            <a:r>
              <a:rPr sz="2400" spc="80" dirty="0">
                <a:latin typeface="Calibri" panose="020F0502020204030204"/>
                <a:cs typeface="Calibri" panose="020F0502020204030204"/>
              </a:rPr>
              <a:t>g</a:t>
            </a: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31" name="object 31"/>
          <p:cNvSpPr/>
          <p:nvPr/>
        </p:nvSpPr>
        <p:spPr>
          <a:xfrm>
            <a:off x="6905244" y="5135879"/>
            <a:ext cx="824484" cy="1062227"/>
          </a:xfrm>
          <a:prstGeom prst="rect">
            <a:avLst/>
          </a:prstGeom>
          <a:blipFill>
            <a:blip r:embed="rId9" cstate="print"/>
            <a:stretch>
              <a:fillRect/>
            </a:stretch>
          </a:blipFill>
        </p:spPr>
        <p:txBody>
          <a:bodyPr wrap="square" lIns="0" tIns="0" rIns="0" bIns="0" rtlCol="0"/>
          <a:lstStyle/>
          <a:p/>
        </p:txBody>
      </p:sp>
      <p:sp>
        <p:nvSpPr>
          <p:cNvPr id="32" name="object 32"/>
          <p:cNvSpPr txBox="1"/>
          <p:nvPr/>
        </p:nvSpPr>
        <p:spPr>
          <a:xfrm>
            <a:off x="6079195" y="4143414"/>
            <a:ext cx="289560" cy="395605"/>
          </a:xfrm>
          <a:prstGeom prst="rect">
            <a:avLst/>
          </a:prstGeom>
        </p:spPr>
        <p:txBody>
          <a:bodyPr vert="horz" wrap="square" lIns="0" tIns="14604" rIns="0" bIns="0" rtlCol="0">
            <a:spAutoFit/>
          </a:bodyPr>
          <a:lstStyle/>
          <a:p>
            <a:pPr marL="12700">
              <a:lnSpc>
                <a:spcPct val="100000"/>
              </a:lnSpc>
              <a:spcBef>
                <a:spcPts val="115"/>
              </a:spcBef>
            </a:pPr>
            <a:r>
              <a:rPr sz="3825" i="1" spc="0" baseline="-25000" dirty="0">
                <a:latin typeface="Times New Roman" panose="02020603050405020304"/>
                <a:cs typeface="Times New Roman" panose="02020603050405020304"/>
              </a:rPr>
              <a:t>f</a:t>
            </a:r>
            <a:r>
              <a:rPr sz="3825" i="1" spc="-165" baseline="-2500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a:t>
            </a:r>
            <a:endParaRPr sz="1500">
              <a:latin typeface="Times New Roman" panose="02020603050405020304"/>
              <a:cs typeface="Times New Roman" panose="02020603050405020304"/>
            </a:endParaRPr>
          </a:p>
        </p:txBody>
      </p:sp>
      <p:sp>
        <p:nvSpPr>
          <p:cNvPr id="33" name="object 33"/>
          <p:cNvSpPr txBox="1"/>
          <p:nvPr/>
        </p:nvSpPr>
        <p:spPr>
          <a:xfrm>
            <a:off x="4745863" y="3728084"/>
            <a:ext cx="3020695" cy="381635"/>
          </a:xfrm>
          <a:prstGeom prst="rect">
            <a:avLst/>
          </a:prstGeom>
        </p:spPr>
        <p:txBody>
          <a:bodyPr vert="horz" wrap="square" lIns="0" tIns="12700" rIns="0" bIns="0" rtlCol="0">
            <a:spAutoFit/>
          </a:bodyPr>
          <a:lstStyle/>
          <a:p>
            <a:pPr marL="12700" algn="ctr">
              <a:lnSpc>
                <a:spcPct val="100000"/>
              </a:lnSpc>
              <a:spcBef>
                <a:spcPts val="100"/>
              </a:spcBef>
            </a:pPr>
            <a:r>
              <a:rPr lang="zh-CN" altLang="en-US" sz="2400" dirty="0" smtClean="0">
                <a:latin typeface="Calibri" panose="020F0502020204030204"/>
                <a:cs typeface="Calibri" panose="020F0502020204030204"/>
              </a:rPr>
              <a:t>选择最优函数</a:t>
            </a:r>
            <a:endParaRPr sz="2400" dirty="0">
              <a:latin typeface="Calibri" panose="020F0502020204030204"/>
              <a:cs typeface="Calibri" panose="020F0502020204030204"/>
            </a:endParaRPr>
          </a:p>
        </p:txBody>
      </p:sp>
      <p:sp>
        <p:nvSpPr>
          <p:cNvPr id="34" name="object 34"/>
          <p:cNvSpPr/>
          <p:nvPr/>
        </p:nvSpPr>
        <p:spPr>
          <a:xfrm>
            <a:off x="4345685" y="4157471"/>
            <a:ext cx="3724910" cy="114300"/>
          </a:xfrm>
          <a:custGeom>
            <a:avLst/>
            <a:gdLst/>
            <a:ahLst/>
            <a:cxnLst/>
            <a:rect l="l" t="t" r="r" b="b"/>
            <a:pathLst>
              <a:path w="3724909" h="114300">
                <a:moveTo>
                  <a:pt x="3610610" y="0"/>
                </a:moveTo>
                <a:lnTo>
                  <a:pt x="3610610" y="114300"/>
                </a:lnTo>
                <a:lnTo>
                  <a:pt x="3686810" y="76200"/>
                </a:lnTo>
                <a:lnTo>
                  <a:pt x="3629660" y="76200"/>
                </a:lnTo>
                <a:lnTo>
                  <a:pt x="3629660" y="38100"/>
                </a:lnTo>
                <a:lnTo>
                  <a:pt x="3686810" y="38100"/>
                </a:lnTo>
                <a:lnTo>
                  <a:pt x="3610610" y="0"/>
                </a:lnTo>
                <a:close/>
              </a:path>
              <a:path w="3724909" h="114300">
                <a:moveTo>
                  <a:pt x="3610610" y="38100"/>
                </a:moveTo>
                <a:lnTo>
                  <a:pt x="0" y="38100"/>
                </a:lnTo>
                <a:lnTo>
                  <a:pt x="0" y="76200"/>
                </a:lnTo>
                <a:lnTo>
                  <a:pt x="3610610" y="76200"/>
                </a:lnTo>
                <a:lnTo>
                  <a:pt x="3610610" y="38100"/>
                </a:lnTo>
                <a:close/>
              </a:path>
              <a:path w="3724909" h="114300">
                <a:moveTo>
                  <a:pt x="3686810" y="38100"/>
                </a:moveTo>
                <a:lnTo>
                  <a:pt x="3629660" y="38100"/>
                </a:lnTo>
                <a:lnTo>
                  <a:pt x="3629660" y="76200"/>
                </a:lnTo>
                <a:lnTo>
                  <a:pt x="3686810" y="76200"/>
                </a:lnTo>
                <a:lnTo>
                  <a:pt x="3724910" y="57150"/>
                </a:lnTo>
                <a:lnTo>
                  <a:pt x="3686810" y="38100"/>
                </a:lnTo>
                <a:close/>
              </a:path>
            </a:pathLst>
          </a:custGeom>
          <a:solidFill>
            <a:srgbClr val="000000"/>
          </a:solidFill>
        </p:spPr>
        <p:txBody>
          <a:bodyPr wrap="square" lIns="0" tIns="0" rIns="0" bIns="0" rtlCol="0"/>
          <a:lstStyle/>
          <a:p/>
        </p:txBody>
      </p:sp>
      <p:sp>
        <p:nvSpPr>
          <p:cNvPr id="35" name="object 35"/>
          <p:cNvSpPr/>
          <p:nvPr/>
        </p:nvSpPr>
        <p:spPr>
          <a:xfrm>
            <a:off x="8098535" y="3630167"/>
            <a:ext cx="2069592" cy="1091183"/>
          </a:xfrm>
          <a:prstGeom prst="rect">
            <a:avLst/>
          </a:prstGeom>
          <a:blipFill>
            <a:blip r:embed="rId10" cstate="print"/>
            <a:stretch>
              <a:fillRect/>
            </a:stretch>
          </a:blipFill>
        </p:spPr>
        <p:txBody>
          <a:bodyPr wrap="square" lIns="0" tIns="0" rIns="0" bIns="0" rtlCol="0"/>
          <a:lstStyle/>
          <a:p/>
        </p:txBody>
      </p:sp>
      <p:sp>
        <p:nvSpPr>
          <p:cNvPr id="36" name="object 36"/>
          <p:cNvSpPr/>
          <p:nvPr/>
        </p:nvSpPr>
        <p:spPr>
          <a:xfrm>
            <a:off x="8098535" y="3630167"/>
            <a:ext cx="2070100" cy="1091565"/>
          </a:xfrm>
          <a:custGeom>
            <a:avLst/>
            <a:gdLst/>
            <a:ahLst/>
            <a:cxnLst/>
            <a:rect l="l" t="t" r="r" b="b"/>
            <a:pathLst>
              <a:path w="2070100" h="1091564">
                <a:moveTo>
                  <a:pt x="0" y="181863"/>
                </a:moveTo>
                <a:lnTo>
                  <a:pt x="6495" y="133511"/>
                </a:lnTo>
                <a:lnTo>
                  <a:pt x="24826" y="90066"/>
                </a:lnTo>
                <a:lnTo>
                  <a:pt x="53260" y="53260"/>
                </a:lnTo>
                <a:lnTo>
                  <a:pt x="90066" y="24826"/>
                </a:lnTo>
                <a:lnTo>
                  <a:pt x="133511" y="6495"/>
                </a:lnTo>
                <a:lnTo>
                  <a:pt x="181864" y="0"/>
                </a:lnTo>
                <a:lnTo>
                  <a:pt x="1887728" y="0"/>
                </a:lnTo>
                <a:lnTo>
                  <a:pt x="1936080" y="6495"/>
                </a:lnTo>
                <a:lnTo>
                  <a:pt x="1979525" y="24826"/>
                </a:lnTo>
                <a:lnTo>
                  <a:pt x="2016331" y="53260"/>
                </a:lnTo>
                <a:lnTo>
                  <a:pt x="2044765" y="90066"/>
                </a:lnTo>
                <a:lnTo>
                  <a:pt x="2063096" y="133511"/>
                </a:lnTo>
                <a:lnTo>
                  <a:pt x="2069592" y="181863"/>
                </a:lnTo>
                <a:lnTo>
                  <a:pt x="2069592" y="909319"/>
                </a:lnTo>
                <a:lnTo>
                  <a:pt x="2063096" y="957672"/>
                </a:lnTo>
                <a:lnTo>
                  <a:pt x="2044765" y="1001117"/>
                </a:lnTo>
                <a:lnTo>
                  <a:pt x="2016331" y="1037923"/>
                </a:lnTo>
                <a:lnTo>
                  <a:pt x="1979525" y="1066357"/>
                </a:lnTo>
                <a:lnTo>
                  <a:pt x="1936080" y="1084688"/>
                </a:lnTo>
                <a:lnTo>
                  <a:pt x="1887728" y="1091183"/>
                </a:lnTo>
                <a:lnTo>
                  <a:pt x="181864" y="1091183"/>
                </a:lnTo>
                <a:lnTo>
                  <a:pt x="133511" y="1084688"/>
                </a:lnTo>
                <a:lnTo>
                  <a:pt x="90066" y="1066357"/>
                </a:lnTo>
                <a:lnTo>
                  <a:pt x="53260" y="1037923"/>
                </a:lnTo>
                <a:lnTo>
                  <a:pt x="24826" y="1001117"/>
                </a:lnTo>
                <a:lnTo>
                  <a:pt x="6495" y="957672"/>
                </a:lnTo>
                <a:lnTo>
                  <a:pt x="0" y="909319"/>
                </a:lnTo>
                <a:lnTo>
                  <a:pt x="0" y="181863"/>
                </a:lnTo>
                <a:close/>
              </a:path>
            </a:pathLst>
          </a:custGeom>
          <a:ln w="6095">
            <a:solidFill>
              <a:srgbClr val="6FAC46"/>
            </a:solidFill>
          </a:ln>
        </p:spPr>
        <p:txBody>
          <a:bodyPr wrap="square" lIns="0" tIns="0" rIns="0" bIns="0" rtlCol="0"/>
          <a:lstStyle/>
          <a:p/>
        </p:txBody>
      </p:sp>
      <p:sp>
        <p:nvSpPr>
          <p:cNvPr id="37" name="object 37"/>
          <p:cNvSpPr txBox="1"/>
          <p:nvPr/>
        </p:nvSpPr>
        <p:spPr>
          <a:xfrm>
            <a:off x="8504301" y="3961257"/>
            <a:ext cx="713740" cy="381635"/>
          </a:xfrm>
          <a:prstGeom prst="rect">
            <a:avLst/>
          </a:prstGeom>
        </p:spPr>
        <p:txBody>
          <a:bodyPr vert="horz" wrap="square" lIns="0" tIns="12700" rIns="0" bIns="0" rtlCol="0">
            <a:spAutoFit/>
          </a:bodyPr>
          <a:lstStyle/>
          <a:p>
            <a:pPr marL="12700">
              <a:lnSpc>
                <a:spcPct val="100000"/>
              </a:lnSpc>
              <a:spcBef>
                <a:spcPts val="100"/>
              </a:spcBef>
            </a:pPr>
            <a:r>
              <a:rPr lang="zh-CN" sz="2400">
                <a:latin typeface="Calibri" panose="020F0502020204030204"/>
                <a:cs typeface="Calibri" panose="020F0502020204030204"/>
              </a:rPr>
              <a:t>使用</a:t>
            </a:r>
            <a:endParaRPr lang="zh-CN" sz="2400">
              <a:latin typeface="Calibri" panose="020F0502020204030204"/>
              <a:cs typeface="Calibri" panose="020F0502020204030204"/>
            </a:endParaRPr>
          </a:p>
        </p:txBody>
      </p:sp>
      <p:sp>
        <p:nvSpPr>
          <p:cNvPr id="38" name="object 38"/>
          <p:cNvSpPr/>
          <p:nvPr/>
        </p:nvSpPr>
        <p:spPr>
          <a:xfrm>
            <a:off x="9081516" y="4781550"/>
            <a:ext cx="114300" cy="545465"/>
          </a:xfrm>
          <a:custGeom>
            <a:avLst/>
            <a:gdLst/>
            <a:ahLst/>
            <a:cxnLst/>
            <a:rect l="l" t="t" r="r" b="b"/>
            <a:pathLst>
              <a:path w="114300" h="545464">
                <a:moveTo>
                  <a:pt x="76200" y="95250"/>
                </a:moveTo>
                <a:lnTo>
                  <a:pt x="38100" y="95250"/>
                </a:lnTo>
                <a:lnTo>
                  <a:pt x="38100" y="545465"/>
                </a:lnTo>
                <a:lnTo>
                  <a:pt x="76200" y="545465"/>
                </a:lnTo>
                <a:lnTo>
                  <a:pt x="76200" y="95250"/>
                </a:lnTo>
                <a:close/>
              </a:path>
              <a:path w="114300" h="545464">
                <a:moveTo>
                  <a:pt x="57150" y="0"/>
                </a:moveTo>
                <a:lnTo>
                  <a:pt x="0" y="114300"/>
                </a:lnTo>
                <a:lnTo>
                  <a:pt x="38100" y="114300"/>
                </a:lnTo>
                <a:lnTo>
                  <a:pt x="38100" y="95250"/>
                </a:lnTo>
                <a:lnTo>
                  <a:pt x="104775" y="95250"/>
                </a:lnTo>
                <a:lnTo>
                  <a:pt x="57150" y="0"/>
                </a:lnTo>
                <a:close/>
              </a:path>
              <a:path w="114300" h="54546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p:txBody>
      </p:sp>
      <p:sp>
        <p:nvSpPr>
          <p:cNvPr id="39" name="object 39"/>
          <p:cNvSpPr/>
          <p:nvPr/>
        </p:nvSpPr>
        <p:spPr>
          <a:xfrm>
            <a:off x="9057131" y="3134105"/>
            <a:ext cx="114300" cy="497840"/>
          </a:xfrm>
          <a:custGeom>
            <a:avLst/>
            <a:gdLst/>
            <a:ahLst/>
            <a:cxnLst/>
            <a:rect l="l" t="t" r="r" b="b"/>
            <a:pathLst>
              <a:path w="114300" h="497839">
                <a:moveTo>
                  <a:pt x="76200" y="95250"/>
                </a:moveTo>
                <a:lnTo>
                  <a:pt x="38100" y="95250"/>
                </a:lnTo>
                <a:lnTo>
                  <a:pt x="38100" y="497332"/>
                </a:lnTo>
                <a:lnTo>
                  <a:pt x="76200" y="497332"/>
                </a:lnTo>
                <a:lnTo>
                  <a:pt x="76200" y="95250"/>
                </a:lnTo>
                <a:close/>
              </a:path>
              <a:path w="114300" h="497839">
                <a:moveTo>
                  <a:pt x="57150" y="0"/>
                </a:moveTo>
                <a:lnTo>
                  <a:pt x="0" y="114300"/>
                </a:lnTo>
                <a:lnTo>
                  <a:pt x="38100" y="114300"/>
                </a:lnTo>
                <a:lnTo>
                  <a:pt x="38100" y="95250"/>
                </a:lnTo>
                <a:lnTo>
                  <a:pt x="104775" y="95250"/>
                </a:lnTo>
                <a:lnTo>
                  <a:pt x="57150" y="0"/>
                </a:lnTo>
                <a:close/>
              </a:path>
              <a:path w="114300" h="497839">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p:txBody>
      </p:sp>
      <p:sp>
        <p:nvSpPr>
          <p:cNvPr id="40" name="object 40"/>
          <p:cNvSpPr txBox="1"/>
          <p:nvPr/>
        </p:nvSpPr>
        <p:spPr>
          <a:xfrm>
            <a:off x="9497139" y="3798990"/>
            <a:ext cx="291465" cy="626745"/>
          </a:xfrm>
          <a:prstGeom prst="rect">
            <a:avLst/>
          </a:prstGeom>
        </p:spPr>
        <p:txBody>
          <a:bodyPr vert="horz" wrap="square" lIns="0" tIns="14604" rIns="0" bIns="0" rtlCol="0">
            <a:spAutoFit/>
          </a:bodyPr>
          <a:lstStyle/>
          <a:p>
            <a:pPr marL="12700">
              <a:lnSpc>
                <a:spcPct val="100000"/>
              </a:lnSpc>
              <a:spcBef>
                <a:spcPts val="115"/>
              </a:spcBef>
            </a:pPr>
            <a:r>
              <a:rPr sz="3825" i="1" baseline="-25000" dirty="0">
                <a:latin typeface="Times New Roman" panose="02020603050405020304"/>
                <a:cs typeface="Times New Roman" panose="02020603050405020304"/>
              </a:rPr>
              <a:t>f</a:t>
            </a:r>
            <a:r>
              <a:rPr sz="3825" i="1" spc="-135" baseline="-25000" dirty="0">
                <a:latin typeface="Times New Roman" panose="02020603050405020304"/>
                <a:cs typeface="Times New Roman" panose="02020603050405020304"/>
              </a:rPr>
              <a:t> </a:t>
            </a:r>
            <a:r>
              <a:rPr sz="1500" spc="-5" dirty="0">
                <a:latin typeface="Symbol" panose="02000609000000000000"/>
                <a:cs typeface="Symbol" panose="02000609000000000000"/>
              </a:rPr>
              <a:t></a:t>
            </a:r>
            <a:endParaRPr sz="1500">
              <a:latin typeface="Symbol" panose="02000609000000000000"/>
              <a:cs typeface="Symbol" panose="02000609000000000000"/>
            </a:endParaRPr>
          </a:p>
        </p:txBody>
      </p:sp>
      <p:sp>
        <p:nvSpPr>
          <p:cNvPr id="41" name="object 41"/>
          <p:cNvSpPr/>
          <p:nvPr/>
        </p:nvSpPr>
        <p:spPr>
          <a:xfrm>
            <a:off x="8601456" y="5433059"/>
            <a:ext cx="1089659" cy="827532"/>
          </a:xfrm>
          <a:prstGeom prst="rect">
            <a:avLst/>
          </a:prstGeom>
          <a:blipFill>
            <a:blip r:embed="rId2" cstate="print"/>
            <a:stretch>
              <a:fillRect/>
            </a:stretch>
          </a:blipFill>
        </p:spPr>
        <p:txBody>
          <a:bodyPr wrap="square" lIns="0" tIns="0" rIns="0" bIns="0" rtlCol="0"/>
          <a:lstStyle/>
          <a:p/>
        </p:txBody>
      </p:sp>
      <p:sp>
        <p:nvSpPr>
          <p:cNvPr id="42" name="object 42"/>
          <p:cNvSpPr txBox="1"/>
          <p:nvPr/>
        </p:nvSpPr>
        <p:spPr>
          <a:xfrm>
            <a:off x="8789669" y="2636011"/>
            <a:ext cx="649605" cy="381635"/>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Calibri" panose="020F0502020204030204"/>
                <a:cs typeface="Calibri" panose="020F0502020204030204"/>
              </a:rPr>
              <a:t>“</a:t>
            </a:r>
            <a:r>
              <a:rPr sz="2400" spc="-20" dirty="0">
                <a:latin typeface="Calibri" panose="020F0502020204030204"/>
                <a:cs typeface="Calibri" panose="020F0502020204030204"/>
              </a:rPr>
              <a:t>c</a:t>
            </a:r>
            <a:r>
              <a:rPr sz="2400" spc="-25" dirty="0">
                <a:latin typeface="Calibri" panose="020F0502020204030204"/>
                <a:cs typeface="Calibri" panose="020F0502020204030204"/>
              </a:rPr>
              <a:t>a</a:t>
            </a:r>
            <a:r>
              <a:rPr sz="2400" spc="75" dirty="0">
                <a:latin typeface="Calibri" panose="020F0502020204030204"/>
                <a:cs typeface="Calibri" panose="020F0502020204030204"/>
              </a:rPr>
              <a:t>t</a:t>
            </a: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43" name="object 43"/>
          <p:cNvSpPr/>
          <p:nvPr/>
        </p:nvSpPr>
        <p:spPr>
          <a:xfrm>
            <a:off x="2312669" y="1879854"/>
            <a:ext cx="5689600" cy="4799330"/>
          </a:xfrm>
          <a:custGeom>
            <a:avLst/>
            <a:gdLst/>
            <a:ahLst/>
            <a:cxnLst/>
            <a:rect l="l" t="t" r="r" b="b"/>
            <a:pathLst>
              <a:path w="5689600" h="4799330">
                <a:moveTo>
                  <a:pt x="0" y="4799076"/>
                </a:moveTo>
                <a:lnTo>
                  <a:pt x="5689092" y="4799076"/>
                </a:lnTo>
                <a:lnTo>
                  <a:pt x="5689092" y="0"/>
                </a:lnTo>
                <a:lnTo>
                  <a:pt x="0" y="0"/>
                </a:lnTo>
                <a:lnTo>
                  <a:pt x="0" y="4799076"/>
                </a:lnTo>
                <a:close/>
              </a:path>
            </a:pathLst>
          </a:custGeom>
          <a:ln w="38100">
            <a:solidFill>
              <a:srgbClr val="0000FF"/>
            </a:solidFill>
          </a:ln>
        </p:spPr>
        <p:txBody>
          <a:bodyPr wrap="square" lIns="0" tIns="0" rIns="0" bIns="0" rtlCol="0"/>
          <a:lstStyle/>
          <a:p/>
        </p:txBody>
      </p:sp>
      <p:sp>
        <p:nvSpPr>
          <p:cNvPr id="44" name="object 44"/>
          <p:cNvSpPr/>
          <p:nvPr/>
        </p:nvSpPr>
        <p:spPr>
          <a:xfrm>
            <a:off x="8000238" y="1879854"/>
            <a:ext cx="2341245" cy="4799330"/>
          </a:xfrm>
          <a:custGeom>
            <a:avLst/>
            <a:gdLst/>
            <a:ahLst/>
            <a:cxnLst/>
            <a:rect l="l" t="t" r="r" b="b"/>
            <a:pathLst>
              <a:path w="2341245" h="4799330">
                <a:moveTo>
                  <a:pt x="0" y="4799076"/>
                </a:moveTo>
                <a:lnTo>
                  <a:pt x="2340864" y="4799076"/>
                </a:lnTo>
                <a:lnTo>
                  <a:pt x="2340864" y="0"/>
                </a:lnTo>
                <a:lnTo>
                  <a:pt x="0" y="0"/>
                </a:lnTo>
                <a:lnTo>
                  <a:pt x="0" y="4799076"/>
                </a:lnTo>
                <a:close/>
              </a:path>
            </a:pathLst>
          </a:custGeom>
          <a:ln w="38099">
            <a:solidFill>
              <a:srgbClr val="0000FF"/>
            </a:solidFill>
          </a:ln>
        </p:spPr>
        <p:txBody>
          <a:bodyPr wrap="square" lIns="0" tIns="0" rIns="0" bIns="0" rtlCol="0"/>
          <a:lstStyle/>
          <a:p/>
        </p:txBody>
      </p:sp>
      <p:sp>
        <p:nvSpPr>
          <p:cNvPr id="45" name="object 45"/>
          <p:cNvSpPr/>
          <p:nvPr/>
        </p:nvSpPr>
        <p:spPr>
          <a:xfrm>
            <a:off x="6556247" y="1996439"/>
            <a:ext cx="1322831" cy="579120"/>
          </a:xfrm>
          <a:prstGeom prst="rect">
            <a:avLst/>
          </a:prstGeom>
          <a:blipFill>
            <a:blip r:embed="rId11" cstate="print"/>
            <a:stretch>
              <a:fillRect/>
            </a:stretch>
          </a:blipFill>
        </p:spPr>
        <p:txBody>
          <a:bodyPr wrap="square" lIns="0" tIns="0" rIns="0" bIns="0" rtlCol="0"/>
          <a:lstStyle/>
          <a:p/>
        </p:txBody>
      </p:sp>
      <p:sp>
        <p:nvSpPr>
          <p:cNvPr id="46" name="object 46"/>
          <p:cNvSpPr/>
          <p:nvPr/>
        </p:nvSpPr>
        <p:spPr>
          <a:xfrm>
            <a:off x="6484620" y="1950720"/>
            <a:ext cx="1533144" cy="758951"/>
          </a:xfrm>
          <a:prstGeom prst="rect">
            <a:avLst/>
          </a:prstGeom>
          <a:blipFill>
            <a:blip r:embed="rId12" cstate="print"/>
            <a:stretch>
              <a:fillRect/>
            </a:stretch>
          </a:blipFill>
        </p:spPr>
        <p:txBody>
          <a:bodyPr wrap="square" lIns="0" tIns="0" rIns="0" bIns="0" rtlCol="0"/>
          <a:lstStyle/>
          <a:p/>
        </p:txBody>
      </p:sp>
      <p:sp>
        <p:nvSpPr>
          <p:cNvPr id="47" name="object 47"/>
          <p:cNvSpPr/>
          <p:nvPr/>
        </p:nvSpPr>
        <p:spPr>
          <a:xfrm>
            <a:off x="6615684" y="2036064"/>
            <a:ext cx="1203960" cy="461772"/>
          </a:xfrm>
          <a:prstGeom prst="rect">
            <a:avLst/>
          </a:prstGeom>
          <a:blipFill>
            <a:blip r:embed="rId13" cstate="print"/>
            <a:stretch>
              <a:fillRect/>
            </a:stretch>
          </a:blipFill>
        </p:spPr>
        <p:txBody>
          <a:bodyPr wrap="square" lIns="0" tIns="0" rIns="0" bIns="0" rtlCol="0"/>
          <a:lstStyle/>
          <a:p/>
        </p:txBody>
      </p:sp>
      <p:sp>
        <p:nvSpPr>
          <p:cNvPr id="48" name="object 48"/>
          <p:cNvSpPr txBox="1"/>
          <p:nvPr/>
        </p:nvSpPr>
        <p:spPr>
          <a:xfrm>
            <a:off x="6615684" y="2049856"/>
            <a:ext cx="1203960" cy="381635"/>
          </a:xfrm>
          <a:prstGeom prst="rect">
            <a:avLst/>
          </a:prstGeom>
        </p:spPr>
        <p:txBody>
          <a:bodyPr vert="horz" wrap="square" lIns="0" tIns="12700" rIns="0" bIns="0" rtlCol="0">
            <a:spAutoFit/>
          </a:bodyPr>
          <a:lstStyle/>
          <a:p>
            <a:pPr marL="112395" algn="ctr">
              <a:lnSpc>
                <a:spcPct val="100000"/>
              </a:lnSpc>
              <a:spcBef>
                <a:spcPts val="100"/>
              </a:spcBef>
            </a:pPr>
            <a:r>
              <a:rPr lang="zh-CN" altLang="en-US" sz="2400" spc="-30" dirty="0">
                <a:solidFill>
                  <a:srgbClr val="FFFFFF"/>
                </a:solidFill>
                <a:latin typeface="Calibri" panose="020F0502020204030204"/>
                <a:cs typeface="Calibri" panose="020F0502020204030204"/>
              </a:rPr>
              <a:t>训练</a:t>
            </a:r>
            <a:endParaRPr sz="2400" dirty="0">
              <a:latin typeface="Calibri" panose="020F0502020204030204"/>
              <a:cs typeface="Calibri" panose="020F0502020204030204"/>
            </a:endParaRPr>
          </a:p>
        </p:txBody>
      </p:sp>
      <p:sp>
        <p:nvSpPr>
          <p:cNvPr id="49" name="object 49"/>
          <p:cNvSpPr/>
          <p:nvPr/>
        </p:nvSpPr>
        <p:spPr>
          <a:xfrm>
            <a:off x="8119871" y="1979676"/>
            <a:ext cx="1324355" cy="579120"/>
          </a:xfrm>
          <a:prstGeom prst="rect">
            <a:avLst/>
          </a:prstGeom>
          <a:blipFill>
            <a:blip r:embed="rId11" cstate="print"/>
            <a:stretch>
              <a:fillRect/>
            </a:stretch>
          </a:blipFill>
        </p:spPr>
        <p:txBody>
          <a:bodyPr wrap="square" lIns="0" tIns="0" rIns="0" bIns="0" rtlCol="0"/>
          <a:lstStyle/>
          <a:p/>
        </p:txBody>
      </p:sp>
      <p:sp>
        <p:nvSpPr>
          <p:cNvPr id="50" name="object 50"/>
          <p:cNvSpPr/>
          <p:nvPr/>
        </p:nvSpPr>
        <p:spPr>
          <a:xfrm>
            <a:off x="8107680" y="1933955"/>
            <a:ext cx="1348740" cy="758951"/>
          </a:xfrm>
          <a:prstGeom prst="rect">
            <a:avLst/>
          </a:prstGeom>
          <a:blipFill>
            <a:blip r:embed="rId14" cstate="print"/>
            <a:stretch>
              <a:fillRect/>
            </a:stretch>
          </a:blipFill>
        </p:spPr>
        <p:txBody>
          <a:bodyPr wrap="square" lIns="0" tIns="0" rIns="0" bIns="0" rtlCol="0"/>
          <a:lstStyle/>
          <a:p/>
        </p:txBody>
      </p:sp>
      <p:sp>
        <p:nvSpPr>
          <p:cNvPr id="51" name="object 51"/>
          <p:cNvSpPr/>
          <p:nvPr/>
        </p:nvSpPr>
        <p:spPr>
          <a:xfrm>
            <a:off x="8179307" y="2019300"/>
            <a:ext cx="1205483" cy="461772"/>
          </a:xfrm>
          <a:prstGeom prst="rect">
            <a:avLst/>
          </a:prstGeom>
          <a:blipFill>
            <a:blip r:embed="rId15" cstate="print"/>
            <a:stretch>
              <a:fillRect/>
            </a:stretch>
          </a:blipFill>
        </p:spPr>
        <p:txBody>
          <a:bodyPr wrap="square" lIns="0" tIns="0" rIns="0" bIns="0" rtlCol="0"/>
          <a:lstStyle/>
          <a:p/>
        </p:txBody>
      </p:sp>
      <p:sp>
        <p:nvSpPr>
          <p:cNvPr id="52" name="object 52"/>
          <p:cNvSpPr txBox="1"/>
          <p:nvPr/>
        </p:nvSpPr>
        <p:spPr>
          <a:xfrm>
            <a:off x="8179307" y="2032838"/>
            <a:ext cx="1205865" cy="381635"/>
          </a:xfrm>
          <a:prstGeom prst="rect">
            <a:avLst/>
          </a:prstGeom>
        </p:spPr>
        <p:txBody>
          <a:bodyPr vert="horz" wrap="square" lIns="0" tIns="12700" rIns="0" bIns="0" rtlCol="0">
            <a:spAutoFit/>
          </a:bodyPr>
          <a:lstStyle/>
          <a:p>
            <a:pPr marL="171450" algn="ctr">
              <a:lnSpc>
                <a:spcPct val="100000"/>
              </a:lnSpc>
              <a:spcBef>
                <a:spcPts val="100"/>
              </a:spcBef>
            </a:pPr>
            <a:r>
              <a:rPr lang="zh-CN" altLang="en-US" sz="2400" spc="-35" dirty="0">
                <a:solidFill>
                  <a:srgbClr val="FFFFFF"/>
                </a:solidFill>
                <a:latin typeface="Calibri" panose="020F0502020204030204"/>
                <a:cs typeface="Calibri" panose="020F0502020204030204"/>
              </a:rPr>
              <a:t>测试</a:t>
            </a:r>
            <a:endParaRPr sz="2400" dirty="0">
              <a:latin typeface="Calibri" panose="020F0502020204030204"/>
              <a:cs typeface="Calibri" panose="020F0502020204030204"/>
            </a:endParaRPr>
          </a:p>
        </p:txBody>
      </p:sp>
      <p:sp>
        <p:nvSpPr>
          <p:cNvPr id="53" name="object 53"/>
          <p:cNvSpPr/>
          <p:nvPr/>
        </p:nvSpPr>
        <p:spPr>
          <a:xfrm>
            <a:off x="2426969" y="1974342"/>
            <a:ext cx="3234055" cy="1254760"/>
          </a:xfrm>
          <a:custGeom>
            <a:avLst/>
            <a:gdLst/>
            <a:ahLst/>
            <a:cxnLst/>
            <a:rect l="l" t="t" r="r" b="b"/>
            <a:pathLst>
              <a:path w="3234054" h="1254760">
                <a:moveTo>
                  <a:pt x="0" y="1254252"/>
                </a:moveTo>
                <a:lnTo>
                  <a:pt x="3233928" y="1254252"/>
                </a:lnTo>
                <a:lnTo>
                  <a:pt x="3233928" y="0"/>
                </a:lnTo>
                <a:lnTo>
                  <a:pt x="0" y="0"/>
                </a:lnTo>
                <a:lnTo>
                  <a:pt x="0" y="1254252"/>
                </a:lnTo>
                <a:close/>
              </a:path>
            </a:pathLst>
          </a:custGeom>
          <a:ln w="38100">
            <a:solidFill>
              <a:srgbClr val="FF0000"/>
            </a:solidFill>
          </a:ln>
        </p:spPr>
        <p:txBody>
          <a:bodyPr wrap="square" lIns="0" tIns="0" rIns="0" bIns="0" rtlCol="0"/>
          <a:lstStyle/>
          <a:p/>
        </p:txBody>
      </p:sp>
      <p:sp>
        <p:nvSpPr>
          <p:cNvPr id="54" name="object 54"/>
          <p:cNvSpPr/>
          <p:nvPr/>
        </p:nvSpPr>
        <p:spPr>
          <a:xfrm>
            <a:off x="2426969" y="3652265"/>
            <a:ext cx="1918970" cy="1100455"/>
          </a:xfrm>
          <a:custGeom>
            <a:avLst/>
            <a:gdLst/>
            <a:ahLst/>
            <a:cxnLst/>
            <a:rect l="l" t="t" r="r" b="b"/>
            <a:pathLst>
              <a:path w="1918970" h="1100454">
                <a:moveTo>
                  <a:pt x="0" y="1100328"/>
                </a:moveTo>
                <a:lnTo>
                  <a:pt x="1918716" y="1100328"/>
                </a:lnTo>
                <a:lnTo>
                  <a:pt x="1918716" y="0"/>
                </a:lnTo>
                <a:lnTo>
                  <a:pt x="0" y="0"/>
                </a:lnTo>
                <a:lnTo>
                  <a:pt x="0" y="1100328"/>
                </a:lnTo>
                <a:close/>
              </a:path>
            </a:pathLst>
          </a:custGeom>
          <a:ln w="38099">
            <a:solidFill>
              <a:srgbClr val="FF0000"/>
            </a:solidFill>
          </a:ln>
        </p:spPr>
        <p:txBody>
          <a:bodyPr wrap="square" lIns="0" tIns="0" rIns="0" bIns="0" rtlCol="0"/>
          <a:lstStyle/>
          <a:p/>
        </p:txBody>
      </p:sp>
      <p:sp>
        <p:nvSpPr>
          <p:cNvPr id="55" name="object 55"/>
          <p:cNvSpPr/>
          <p:nvPr/>
        </p:nvSpPr>
        <p:spPr>
          <a:xfrm>
            <a:off x="4700777" y="3640073"/>
            <a:ext cx="3063240" cy="1102360"/>
          </a:xfrm>
          <a:custGeom>
            <a:avLst/>
            <a:gdLst/>
            <a:ahLst/>
            <a:cxnLst/>
            <a:rect l="l" t="t" r="r" b="b"/>
            <a:pathLst>
              <a:path w="3063240" h="1102360">
                <a:moveTo>
                  <a:pt x="0" y="1101852"/>
                </a:moveTo>
                <a:lnTo>
                  <a:pt x="3063240" y="1101852"/>
                </a:lnTo>
                <a:lnTo>
                  <a:pt x="3063240" y="0"/>
                </a:lnTo>
                <a:lnTo>
                  <a:pt x="0" y="0"/>
                </a:lnTo>
                <a:lnTo>
                  <a:pt x="0" y="1101852"/>
                </a:lnTo>
                <a:close/>
              </a:path>
            </a:pathLst>
          </a:custGeom>
          <a:ln w="38100">
            <a:solidFill>
              <a:srgbClr val="FF0000"/>
            </a:solidFill>
          </a:ln>
        </p:spPr>
        <p:txBody>
          <a:bodyPr wrap="square" lIns="0" tIns="0" rIns="0" bIns="0" rtlCol="0"/>
          <a:lstStyle/>
          <a:p/>
        </p:txBody>
      </p:sp>
      <p:sp>
        <p:nvSpPr>
          <p:cNvPr id="56" name="object 56"/>
          <p:cNvSpPr/>
          <p:nvPr/>
        </p:nvSpPr>
        <p:spPr>
          <a:xfrm>
            <a:off x="1741931" y="2795016"/>
            <a:ext cx="1324356" cy="640079"/>
          </a:xfrm>
          <a:prstGeom prst="rect">
            <a:avLst/>
          </a:prstGeom>
          <a:blipFill>
            <a:blip r:embed="rId3" cstate="print"/>
            <a:stretch>
              <a:fillRect/>
            </a:stretch>
          </a:blipFill>
        </p:spPr>
        <p:txBody>
          <a:bodyPr wrap="square" lIns="0" tIns="0" rIns="0" bIns="0" rtlCol="0"/>
          <a:lstStyle/>
          <a:p/>
        </p:txBody>
      </p:sp>
      <p:sp>
        <p:nvSpPr>
          <p:cNvPr id="57" name="object 57"/>
          <p:cNvSpPr/>
          <p:nvPr/>
        </p:nvSpPr>
        <p:spPr>
          <a:xfrm>
            <a:off x="1679447" y="2732532"/>
            <a:ext cx="1449324" cy="865632"/>
          </a:xfrm>
          <a:prstGeom prst="rect">
            <a:avLst/>
          </a:prstGeom>
          <a:blipFill>
            <a:blip r:embed="rId16" cstate="print"/>
            <a:stretch>
              <a:fillRect/>
            </a:stretch>
          </a:blipFill>
        </p:spPr>
        <p:txBody>
          <a:bodyPr wrap="square" lIns="0" tIns="0" rIns="0" bIns="0" rtlCol="0"/>
          <a:lstStyle/>
          <a:p/>
        </p:txBody>
      </p:sp>
      <p:sp>
        <p:nvSpPr>
          <p:cNvPr id="58" name="object 58"/>
          <p:cNvSpPr/>
          <p:nvPr/>
        </p:nvSpPr>
        <p:spPr>
          <a:xfrm>
            <a:off x="1801368" y="2834639"/>
            <a:ext cx="1205484" cy="522731"/>
          </a:xfrm>
          <a:prstGeom prst="rect">
            <a:avLst/>
          </a:prstGeom>
          <a:blipFill>
            <a:blip r:embed="rId17" cstate="print"/>
            <a:stretch>
              <a:fillRect/>
            </a:stretch>
          </a:blipFill>
        </p:spPr>
        <p:txBody>
          <a:bodyPr wrap="square" lIns="0" tIns="0" rIns="0" bIns="0" rtlCol="0"/>
          <a:lstStyle/>
          <a:p/>
        </p:txBody>
      </p:sp>
      <p:sp>
        <p:nvSpPr>
          <p:cNvPr id="59" name="object 59"/>
          <p:cNvSpPr txBox="1"/>
          <p:nvPr/>
        </p:nvSpPr>
        <p:spPr>
          <a:xfrm>
            <a:off x="1939544" y="2616453"/>
            <a:ext cx="2021839" cy="673100"/>
          </a:xfrm>
          <a:prstGeom prst="rect">
            <a:avLst/>
          </a:prstGeom>
        </p:spPr>
        <p:txBody>
          <a:bodyPr vert="horz" wrap="square" lIns="0" tIns="12700" rIns="0" bIns="0" rtlCol="0">
            <a:spAutoFit/>
          </a:bodyPr>
          <a:lstStyle/>
          <a:p>
            <a:pPr marL="974090">
              <a:lnSpc>
                <a:spcPts val="2335"/>
              </a:lnSpc>
              <a:spcBef>
                <a:spcPts val="100"/>
              </a:spcBef>
            </a:pPr>
            <a:r>
              <a:rPr lang="zh-CN" altLang="en-US" sz="2400" spc="-5" dirty="0" smtClean="0">
                <a:latin typeface="Calibri" panose="020F0502020204030204"/>
                <a:cs typeface="Calibri" panose="020F0502020204030204"/>
              </a:rPr>
              <a:t>  函数</a:t>
            </a:r>
            <a:endParaRPr sz="2400" dirty="0">
              <a:latin typeface="Calibri" panose="020F0502020204030204"/>
              <a:cs typeface="Calibri" panose="020F0502020204030204"/>
            </a:endParaRPr>
          </a:p>
          <a:p>
            <a:pPr marL="12700">
              <a:lnSpc>
                <a:spcPts val="2815"/>
              </a:lnSpc>
            </a:pPr>
            <a:r>
              <a:rPr sz="2800" spc="-15" dirty="0">
                <a:solidFill>
                  <a:srgbClr val="FFFFFF"/>
                </a:solidFill>
                <a:latin typeface="Calibri" panose="020F0502020204030204"/>
                <a:cs typeface="Calibri" panose="020F0502020204030204"/>
              </a:rPr>
              <a:t>Step</a:t>
            </a:r>
            <a:r>
              <a:rPr sz="2800" spc="-5" dirty="0">
                <a:solidFill>
                  <a:srgbClr val="FFFFFF"/>
                </a:solidFill>
                <a:latin typeface="Calibri" panose="020F0502020204030204"/>
                <a:cs typeface="Calibri" panose="020F0502020204030204"/>
              </a:rPr>
              <a:t> 1</a:t>
            </a:r>
            <a:endParaRPr sz="2800" dirty="0">
              <a:latin typeface="Calibri" panose="020F0502020204030204"/>
              <a:cs typeface="Calibri" panose="020F0502020204030204"/>
            </a:endParaRPr>
          </a:p>
        </p:txBody>
      </p:sp>
      <p:sp>
        <p:nvSpPr>
          <p:cNvPr id="60" name="object 60"/>
          <p:cNvSpPr/>
          <p:nvPr/>
        </p:nvSpPr>
        <p:spPr>
          <a:xfrm>
            <a:off x="1754124" y="4460747"/>
            <a:ext cx="1324356" cy="640080"/>
          </a:xfrm>
          <a:prstGeom prst="rect">
            <a:avLst/>
          </a:prstGeom>
          <a:blipFill>
            <a:blip r:embed="rId3" cstate="print"/>
            <a:stretch>
              <a:fillRect/>
            </a:stretch>
          </a:blipFill>
        </p:spPr>
        <p:txBody>
          <a:bodyPr wrap="square" lIns="0" tIns="0" rIns="0" bIns="0" rtlCol="0"/>
          <a:lstStyle/>
          <a:p/>
        </p:txBody>
      </p:sp>
      <p:sp>
        <p:nvSpPr>
          <p:cNvPr id="61" name="object 61"/>
          <p:cNvSpPr/>
          <p:nvPr/>
        </p:nvSpPr>
        <p:spPr>
          <a:xfrm>
            <a:off x="1690115" y="4398264"/>
            <a:ext cx="1449324" cy="865632"/>
          </a:xfrm>
          <a:prstGeom prst="rect">
            <a:avLst/>
          </a:prstGeom>
          <a:blipFill>
            <a:blip r:embed="rId18" cstate="print"/>
            <a:stretch>
              <a:fillRect/>
            </a:stretch>
          </a:blipFill>
        </p:spPr>
        <p:txBody>
          <a:bodyPr wrap="square" lIns="0" tIns="0" rIns="0" bIns="0" rtlCol="0"/>
          <a:lstStyle/>
          <a:p/>
        </p:txBody>
      </p:sp>
      <p:sp>
        <p:nvSpPr>
          <p:cNvPr id="62" name="object 62"/>
          <p:cNvSpPr/>
          <p:nvPr/>
        </p:nvSpPr>
        <p:spPr>
          <a:xfrm>
            <a:off x="1813559" y="4500371"/>
            <a:ext cx="1205484" cy="522731"/>
          </a:xfrm>
          <a:prstGeom prst="rect">
            <a:avLst/>
          </a:prstGeom>
          <a:blipFill>
            <a:blip r:embed="rId19" cstate="print"/>
            <a:stretch>
              <a:fillRect/>
            </a:stretch>
          </a:blipFill>
        </p:spPr>
        <p:txBody>
          <a:bodyPr wrap="square" lIns="0" tIns="0" rIns="0" bIns="0" rtlCol="0"/>
          <a:lstStyle/>
          <a:p/>
        </p:txBody>
      </p:sp>
      <p:sp>
        <p:nvSpPr>
          <p:cNvPr id="63" name="object 63"/>
          <p:cNvSpPr txBox="1"/>
          <p:nvPr/>
        </p:nvSpPr>
        <p:spPr>
          <a:xfrm>
            <a:off x="1950821" y="4511802"/>
            <a:ext cx="929640" cy="442595"/>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FFFFFF"/>
                </a:solidFill>
                <a:latin typeface="Calibri" panose="020F0502020204030204"/>
                <a:cs typeface="Calibri" panose="020F0502020204030204"/>
              </a:rPr>
              <a:t>Step</a:t>
            </a:r>
            <a:r>
              <a:rPr sz="2800" spc="-65" dirty="0">
                <a:solidFill>
                  <a:srgbClr val="FFFFFF"/>
                </a:solidFill>
                <a:latin typeface="Calibri" panose="020F0502020204030204"/>
                <a:cs typeface="Calibri" panose="020F0502020204030204"/>
              </a:rPr>
              <a:t> </a:t>
            </a:r>
            <a:r>
              <a:rPr sz="2800" spc="-5" dirty="0">
                <a:solidFill>
                  <a:srgbClr val="FFFFFF"/>
                </a:solidFill>
                <a:latin typeface="Calibri" panose="020F0502020204030204"/>
                <a:cs typeface="Calibri" panose="020F0502020204030204"/>
              </a:rPr>
              <a:t>2</a:t>
            </a:r>
            <a:endParaRPr sz="2800">
              <a:latin typeface="Calibri" panose="020F0502020204030204"/>
              <a:cs typeface="Calibri" panose="020F0502020204030204"/>
            </a:endParaRPr>
          </a:p>
        </p:txBody>
      </p:sp>
      <p:sp>
        <p:nvSpPr>
          <p:cNvPr id="64" name="object 64"/>
          <p:cNvSpPr/>
          <p:nvPr/>
        </p:nvSpPr>
        <p:spPr>
          <a:xfrm>
            <a:off x="4485132" y="4474464"/>
            <a:ext cx="1324356" cy="640080"/>
          </a:xfrm>
          <a:prstGeom prst="rect">
            <a:avLst/>
          </a:prstGeom>
          <a:blipFill>
            <a:blip r:embed="rId3" cstate="print"/>
            <a:stretch>
              <a:fillRect/>
            </a:stretch>
          </a:blipFill>
        </p:spPr>
        <p:txBody>
          <a:bodyPr wrap="square" lIns="0" tIns="0" rIns="0" bIns="0" rtlCol="0"/>
          <a:lstStyle/>
          <a:p/>
        </p:txBody>
      </p:sp>
      <p:sp>
        <p:nvSpPr>
          <p:cNvPr id="65" name="object 65"/>
          <p:cNvSpPr/>
          <p:nvPr/>
        </p:nvSpPr>
        <p:spPr>
          <a:xfrm>
            <a:off x="4421123" y="4411979"/>
            <a:ext cx="1449324" cy="865632"/>
          </a:xfrm>
          <a:prstGeom prst="rect">
            <a:avLst/>
          </a:prstGeom>
          <a:blipFill>
            <a:blip r:embed="rId20" cstate="print"/>
            <a:stretch>
              <a:fillRect/>
            </a:stretch>
          </a:blipFill>
        </p:spPr>
        <p:txBody>
          <a:bodyPr wrap="square" lIns="0" tIns="0" rIns="0" bIns="0" rtlCol="0"/>
          <a:lstStyle/>
          <a:p/>
        </p:txBody>
      </p:sp>
      <p:sp>
        <p:nvSpPr>
          <p:cNvPr id="66" name="object 66"/>
          <p:cNvSpPr/>
          <p:nvPr/>
        </p:nvSpPr>
        <p:spPr>
          <a:xfrm>
            <a:off x="4544567" y="4514088"/>
            <a:ext cx="1205483" cy="522731"/>
          </a:xfrm>
          <a:prstGeom prst="rect">
            <a:avLst/>
          </a:prstGeom>
          <a:blipFill>
            <a:blip r:embed="rId21" cstate="print"/>
            <a:stretch>
              <a:fillRect/>
            </a:stretch>
          </a:blipFill>
        </p:spPr>
        <p:txBody>
          <a:bodyPr wrap="square" lIns="0" tIns="0" rIns="0" bIns="0" rtlCol="0"/>
          <a:lstStyle/>
          <a:p/>
        </p:txBody>
      </p:sp>
      <p:sp>
        <p:nvSpPr>
          <p:cNvPr id="67" name="object 67"/>
          <p:cNvSpPr txBox="1"/>
          <p:nvPr/>
        </p:nvSpPr>
        <p:spPr>
          <a:xfrm>
            <a:off x="4682108" y="4525136"/>
            <a:ext cx="929640" cy="442595"/>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FFFFFF"/>
                </a:solidFill>
                <a:latin typeface="Calibri" panose="020F0502020204030204"/>
                <a:cs typeface="Calibri" panose="020F0502020204030204"/>
              </a:rPr>
              <a:t>Step</a:t>
            </a:r>
            <a:r>
              <a:rPr sz="2800" spc="-65" dirty="0">
                <a:solidFill>
                  <a:srgbClr val="FFFFFF"/>
                </a:solidFill>
                <a:latin typeface="Calibri" panose="020F0502020204030204"/>
                <a:cs typeface="Calibri" panose="020F0502020204030204"/>
              </a:rPr>
              <a:t> </a:t>
            </a:r>
            <a:r>
              <a:rPr sz="2800" spc="-5" dirty="0">
                <a:solidFill>
                  <a:srgbClr val="FFFFFF"/>
                </a:solidFill>
                <a:latin typeface="Calibri" panose="020F0502020204030204"/>
                <a:cs typeface="Calibri" panose="020F0502020204030204"/>
              </a:rPr>
              <a:t>3</a:t>
            </a:r>
            <a:endParaRPr sz="2800">
              <a:latin typeface="Calibri" panose="020F0502020204030204"/>
              <a:cs typeface="Calibri" panose="020F0502020204030204"/>
            </a:endParaRP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Title 1"/>
          <p:cNvSpPr>
            <a:spLocks noGrp="1"/>
          </p:cNvSpPr>
          <p:nvPr>
            <p:ph type="title"/>
          </p:nvPr>
        </p:nvSpPr>
        <p:spPr>
          <a:xfrm>
            <a:off x="2679065" y="784543"/>
            <a:ext cx="7772400" cy="1143000"/>
          </a:xfrm>
        </p:spPr>
        <p:txBody>
          <a:bodyPr vert="horz" wrap="square" lIns="91440" tIns="45720" rIns="91440" bIns="45720" anchor="ctr" anchorCtr="0"/>
          <a:p>
            <a:r>
              <a:rPr lang="en-GB" altLang="en-US" dirty="0">
                <a:solidFill>
                  <a:srgbClr val="FF3300"/>
                </a:solidFill>
              </a:rPr>
              <a:t> </a:t>
            </a:r>
            <a:endParaRPr lang="en-GB" altLang="en-US" i="1" dirty="0">
              <a:solidFill>
                <a:srgbClr val="FF3300"/>
              </a:solidFill>
            </a:endParaRPr>
          </a:p>
        </p:txBody>
      </p:sp>
      <p:sp>
        <p:nvSpPr>
          <p:cNvPr id="41987" name="TextBox 5"/>
          <p:cNvSpPr txBox="1"/>
          <p:nvPr/>
        </p:nvSpPr>
        <p:spPr>
          <a:xfrm>
            <a:off x="3703955" y="5581968"/>
            <a:ext cx="4450080" cy="460375"/>
          </a:xfrm>
          <a:prstGeom prst="rect">
            <a:avLst/>
          </a:prstGeom>
          <a:noFill/>
          <a:ln w="381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dirty="0">
                <a:latin typeface=".萍方-简" panose="020B0400000000000000" charset="-122"/>
                <a:ea typeface=".萍方-简" panose="020B0400000000000000" charset="-122"/>
              </a:rPr>
              <a:t>你想让深度网络学到哪些特征？</a:t>
            </a:r>
            <a:endParaRPr lang="zh-CN" altLang="en-GB" sz="2400" dirty="0">
              <a:latin typeface=".萍方-简" panose="020B0400000000000000" charset="-122"/>
              <a:ea typeface=".萍方-简" panose="020B0400000000000000" charset="-122"/>
            </a:endParaRPr>
          </a:p>
        </p:txBody>
      </p:sp>
      <p:pic>
        <p:nvPicPr>
          <p:cNvPr id="41988" name="Picture 4" descr="https://onlinecourses.science.psu.edu/stat857/sites/onlinecourses.science.psu.edu.stat857/files/image_01.png"/>
          <p:cNvPicPr>
            <a:picLocks noChangeAspect="1"/>
          </p:cNvPicPr>
          <p:nvPr/>
        </p:nvPicPr>
        <p:blipFill>
          <a:blip r:embed="rId1"/>
          <a:stretch>
            <a:fillRect/>
          </a:stretch>
        </p:blipFill>
        <p:spPr>
          <a:xfrm>
            <a:off x="2452053" y="598805"/>
            <a:ext cx="5622925" cy="44608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Title 1"/>
          <p:cNvSpPr>
            <a:spLocks noGrp="1"/>
          </p:cNvSpPr>
          <p:nvPr>
            <p:ph type="title"/>
          </p:nvPr>
        </p:nvSpPr>
        <p:spPr>
          <a:xfrm>
            <a:off x="2098675" y="296863"/>
            <a:ext cx="7772400" cy="1143000"/>
          </a:xfrm>
        </p:spPr>
        <p:txBody>
          <a:bodyPr vert="horz" wrap="square" lIns="91440" tIns="45720" rIns="91440" bIns="45720" anchor="ctr" anchorCtr="0"/>
          <a:p>
            <a:r>
              <a:rPr lang="en-GB" altLang="en-US" dirty="0">
                <a:solidFill>
                  <a:srgbClr val="FF3300"/>
                </a:solidFill>
              </a:rPr>
              <a:t> </a:t>
            </a:r>
            <a:endParaRPr lang="en-GB" altLang="en-US" i="1" dirty="0">
              <a:solidFill>
                <a:srgbClr val="FF3300"/>
              </a:solidFill>
            </a:endParaRPr>
          </a:p>
        </p:txBody>
      </p:sp>
      <p:sp>
        <p:nvSpPr>
          <p:cNvPr id="43011" name="TextBox 262"/>
          <p:cNvSpPr txBox="1"/>
          <p:nvPr/>
        </p:nvSpPr>
        <p:spPr>
          <a:xfrm>
            <a:off x="3771900" y="6421438"/>
            <a:ext cx="521970" cy="460375"/>
          </a:xfrm>
          <a:prstGeom prst="rect">
            <a:avLst/>
          </a:prstGeom>
          <a:noFill/>
          <a:ln w="44450">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b="1" dirty="0"/>
              <a:t>63</a:t>
            </a:r>
            <a:endParaRPr lang="en-GB" altLang="en-US" sz="2400" b="1" dirty="0"/>
          </a:p>
        </p:txBody>
      </p:sp>
      <p:pic>
        <p:nvPicPr>
          <p:cNvPr id="43012" name="Picture 4" descr="https://onlinecourses.science.psu.edu/stat857/sites/onlinecourses.science.psu.edu.stat857/files/image_01.png"/>
          <p:cNvPicPr>
            <a:picLocks noChangeAspect="1"/>
          </p:cNvPicPr>
          <p:nvPr/>
        </p:nvPicPr>
        <p:blipFill>
          <a:blip r:embed="rId1"/>
          <a:stretch>
            <a:fillRect/>
          </a:stretch>
        </p:blipFill>
        <p:spPr>
          <a:xfrm>
            <a:off x="1725613" y="50800"/>
            <a:ext cx="8518525" cy="6756400"/>
          </a:xfrm>
          <a:prstGeom prst="rect">
            <a:avLst/>
          </a:prstGeom>
          <a:noFill/>
          <a:ln w="9525">
            <a:noFill/>
          </a:ln>
        </p:spPr>
      </p:pic>
      <p:sp>
        <p:nvSpPr>
          <p:cNvPr id="43013" name="TextBox 100"/>
          <p:cNvSpPr txBox="1"/>
          <p:nvPr/>
        </p:nvSpPr>
        <p:spPr>
          <a:xfrm>
            <a:off x="1506538" y="3475038"/>
            <a:ext cx="3524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b="1" dirty="0"/>
              <a:t>1</a:t>
            </a:r>
            <a:endParaRPr lang="en-GB" altLang="en-US" sz="2400" b="1" dirty="0"/>
          </a:p>
        </p:txBody>
      </p:sp>
      <p:sp>
        <p:nvSpPr>
          <p:cNvPr id="43014" name="TextBox 2"/>
          <p:cNvSpPr txBox="1"/>
          <p:nvPr/>
        </p:nvSpPr>
        <p:spPr>
          <a:xfrm>
            <a:off x="7300913" y="258445"/>
            <a:ext cx="1198880" cy="706755"/>
          </a:xfrm>
          <a:prstGeom prst="rect">
            <a:avLst/>
          </a:prstGeom>
          <a:solidFill>
            <a:srgbClr val="FFFF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4000" dirty="0"/>
              <a:t>竖线</a:t>
            </a:r>
            <a:endParaRPr lang="zh-CN" altLang="en-GB" sz="4000" dirty="0"/>
          </a:p>
        </p:txBody>
      </p:sp>
      <p:cxnSp>
        <p:nvCxnSpPr>
          <p:cNvPr id="5" name="Straight Arrow Connector 4"/>
          <p:cNvCxnSpPr>
            <a:stCxn id="43014" idx="1"/>
          </p:cNvCxnSpPr>
          <p:nvPr/>
        </p:nvCxnSpPr>
        <p:spPr>
          <a:xfrm flipH="1">
            <a:off x="3357245" y="612140"/>
            <a:ext cx="3943985" cy="15494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5720080" y="930275"/>
            <a:ext cx="1929130" cy="300672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43014" idx="3"/>
          </p:cNvCxnSpPr>
          <p:nvPr/>
        </p:nvCxnSpPr>
        <p:spPr>
          <a:xfrm>
            <a:off x="8500110" y="612140"/>
            <a:ext cx="1355090" cy="28511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38" name="TextBox 2"/>
          <p:cNvSpPr txBox="1"/>
          <p:nvPr/>
        </p:nvSpPr>
        <p:spPr>
          <a:xfrm>
            <a:off x="2098358" y="5470525"/>
            <a:ext cx="1198880" cy="706755"/>
          </a:xfrm>
          <a:prstGeom prst="rect">
            <a:avLst/>
          </a:prstGeom>
          <a:solidFill>
            <a:srgbClr val="FFFF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4000" dirty="0"/>
              <a:t>横线</a:t>
            </a:r>
            <a:endParaRPr lang="zh-CN" altLang="en-GB" sz="4000" dirty="0"/>
          </a:p>
        </p:txBody>
      </p:sp>
      <p:cxnSp>
        <p:nvCxnSpPr>
          <p:cNvPr id="2" name="Straight Arrow Connector 4"/>
          <p:cNvCxnSpPr/>
          <p:nvPr/>
        </p:nvCxnSpPr>
        <p:spPr>
          <a:xfrm flipH="1" flipV="1">
            <a:off x="2428875" y="965200"/>
            <a:ext cx="48260" cy="4387215"/>
          </a:xfrm>
          <a:prstGeom prst="straightConnector1">
            <a:avLst/>
          </a:prstGeom>
          <a:ln w="41275" cmpd="thickThin">
            <a:solidFill>
              <a:srgbClr val="FF33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104"/>
          <p:cNvCxnSpPr>
            <a:stCxn id="44038" idx="0"/>
          </p:cNvCxnSpPr>
          <p:nvPr/>
        </p:nvCxnSpPr>
        <p:spPr>
          <a:xfrm flipV="1">
            <a:off x="2698115" y="3787775"/>
            <a:ext cx="1267460" cy="1682750"/>
          </a:xfrm>
          <a:prstGeom prst="straightConnector1">
            <a:avLst/>
          </a:prstGeom>
          <a:ln w="41275" cmpd="thickThin">
            <a:solidFill>
              <a:srgbClr val="FF33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107"/>
          <p:cNvCxnSpPr>
            <a:stCxn id="44038" idx="3"/>
          </p:cNvCxnSpPr>
          <p:nvPr/>
        </p:nvCxnSpPr>
        <p:spPr>
          <a:xfrm flipV="1">
            <a:off x="3297555" y="4526915"/>
            <a:ext cx="4732020" cy="1297305"/>
          </a:xfrm>
          <a:prstGeom prst="straightConnector1">
            <a:avLst/>
          </a:prstGeom>
          <a:ln w="41275" cmpd="thickThin">
            <a:solidFill>
              <a:srgbClr val="FF33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 name="TextBox 2"/>
          <p:cNvSpPr txBox="1"/>
          <p:nvPr/>
        </p:nvSpPr>
        <p:spPr>
          <a:xfrm>
            <a:off x="9006523" y="5117465"/>
            <a:ext cx="1706880" cy="706755"/>
          </a:xfrm>
          <a:prstGeom prst="rect">
            <a:avLst/>
          </a:prstGeom>
          <a:solidFill>
            <a:srgbClr val="FFFF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4000" dirty="0"/>
              <a:t>小圈圈</a:t>
            </a:r>
            <a:endParaRPr lang="zh-CN" altLang="en-GB" sz="4000" dirty="0"/>
          </a:p>
        </p:txBody>
      </p:sp>
      <p:cxnSp>
        <p:nvCxnSpPr>
          <p:cNvPr id="7" name="Straight Arrow Connector 4"/>
          <p:cNvCxnSpPr/>
          <p:nvPr/>
        </p:nvCxnSpPr>
        <p:spPr>
          <a:xfrm flipH="1" flipV="1">
            <a:off x="7682230" y="5026660"/>
            <a:ext cx="1390650" cy="108585"/>
          </a:xfrm>
          <a:prstGeom prst="straightConnector1">
            <a:avLst/>
          </a:prstGeom>
          <a:ln w="41275" cmpd="sng">
            <a:solidFill>
              <a:srgbClr val="FF3300"/>
            </a:solidFill>
            <a:prstDash val="lgDashDotDot"/>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104"/>
          <p:cNvCxnSpPr/>
          <p:nvPr/>
        </p:nvCxnSpPr>
        <p:spPr>
          <a:xfrm flipH="1" flipV="1">
            <a:off x="7421245" y="2581910"/>
            <a:ext cx="1999615" cy="2499360"/>
          </a:xfrm>
          <a:prstGeom prst="straightConnector1">
            <a:avLst/>
          </a:prstGeom>
          <a:ln w="41275" cmpd="sng">
            <a:solidFill>
              <a:srgbClr val="FF3300"/>
            </a:solidFill>
            <a:prstDash val="lgDashDotDot"/>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107"/>
          <p:cNvCxnSpPr>
            <a:stCxn id="6" idx="0"/>
          </p:cNvCxnSpPr>
          <p:nvPr/>
        </p:nvCxnSpPr>
        <p:spPr>
          <a:xfrm flipH="1" flipV="1">
            <a:off x="9833610" y="3896360"/>
            <a:ext cx="26670" cy="1221105"/>
          </a:xfrm>
          <a:prstGeom prst="straightConnector1">
            <a:avLst/>
          </a:prstGeom>
          <a:ln w="41275" cmpd="sng">
            <a:solidFill>
              <a:srgbClr val="FF3300"/>
            </a:solidFill>
            <a:prstDash val="lgDashDot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Title 1"/>
          <p:cNvSpPr>
            <a:spLocks noGrp="1"/>
          </p:cNvSpPr>
          <p:nvPr>
            <p:ph type="title"/>
          </p:nvPr>
        </p:nvSpPr>
        <p:spPr>
          <a:xfrm>
            <a:off x="1812925" y="161925"/>
            <a:ext cx="7772400" cy="722313"/>
          </a:xfrm>
          <a:noFill/>
        </p:spPr>
        <p:txBody>
          <a:bodyPr vert="horz" wrap="square" lIns="91440" tIns="45720" rIns="91440" bIns="45720" anchor="ctr" anchorCtr="0">
            <a:normAutofit/>
          </a:bodyPr>
          <a:p>
            <a:pPr algn="ctr">
              <a:buNone/>
            </a:pPr>
            <a:r>
              <a:rPr lang="zh-CN" altLang="en-GB" sz="2800" dirty="0">
                <a:latin typeface=".萍方-简" panose="020B0400000000000000" charset="-122"/>
                <a:ea typeface=".萍方-简" panose="020B0400000000000000" charset="-122"/>
              </a:rPr>
              <a:t>有多个层时，后面的层可以用来学习高级特征</a:t>
            </a:r>
            <a:endParaRPr lang="zh-CN" altLang="en-GB" sz="2800" dirty="0">
              <a:latin typeface=".萍方-简" panose="020B0400000000000000" charset="-122"/>
              <a:ea typeface=".萍方-简" panose="020B0400000000000000" charset="-122"/>
            </a:endParaRPr>
          </a:p>
        </p:txBody>
      </p:sp>
      <p:pic>
        <p:nvPicPr>
          <p:cNvPr id="47107" name="Picture 59"/>
          <p:cNvPicPr>
            <a:picLocks noChangeAspect="1"/>
          </p:cNvPicPr>
          <p:nvPr/>
        </p:nvPicPr>
        <p:blipFill>
          <a:blip r:embed="rId1"/>
          <a:stretch>
            <a:fillRect/>
          </a:stretch>
        </p:blipFill>
        <p:spPr>
          <a:xfrm>
            <a:off x="2071688" y="850900"/>
            <a:ext cx="8596312" cy="1109663"/>
          </a:xfrm>
          <a:prstGeom prst="rect">
            <a:avLst/>
          </a:prstGeom>
          <a:noFill/>
          <a:ln w="9525">
            <a:noFill/>
          </a:ln>
        </p:spPr>
      </p:pic>
      <p:sp>
        <p:nvSpPr>
          <p:cNvPr id="2" name="Oval 1"/>
          <p:cNvSpPr/>
          <p:nvPr/>
        </p:nvSpPr>
        <p:spPr>
          <a:xfrm>
            <a:off x="3749675" y="2671763"/>
            <a:ext cx="1055688"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09" name="Picture 61"/>
          <p:cNvPicPr>
            <a:picLocks noChangeAspect="1"/>
          </p:cNvPicPr>
          <p:nvPr/>
        </p:nvPicPr>
        <p:blipFill>
          <a:blip r:embed="rId2"/>
          <a:stretch>
            <a:fillRect/>
          </a:stretch>
        </p:blipFill>
        <p:spPr>
          <a:xfrm>
            <a:off x="3935413" y="2759075"/>
            <a:ext cx="684212" cy="882650"/>
          </a:xfrm>
          <a:prstGeom prst="rect">
            <a:avLst/>
          </a:prstGeom>
          <a:noFill/>
          <a:ln w="9525">
            <a:noFill/>
          </a:ln>
        </p:spPr>
      </p:pic>
      <p:sp>
        <p:nvSpPr>
          <p:cNvPr id="3" name="Rounded Rectangle 2"/>
          <p:cNvSpPr/>
          <p:nvPr/>
        </p:nvSpPr>
        <p:spPr>
          <a:xfrm>
            <a:off x="3860800" y="2759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64" name="Oval 63"/>
          <p:cNvSpPr/>
          <p:nvPr/>
        </p:nvSpPr>
        <p:spPr>
          <a:xfrm>
            <a:off x="5283200" y="2682875"/>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12" name="Picture 61"/>
          <p:cNvPicPr>
            <a:picLocks noChangeAspect="1"/>
          </p:cNvPicPr>
          <p:nvPr/>
        </p:nvPicPr>
        <p:blipFill>
          <a:blip r:embed="rId2"/>
          <a:stretch>
            <a:fillRect/>
          </a:stretch>
        </p:blipFill>
        <p:spPr>
          <a:xfrm>
            <a:off x="5468938" y="2770188"/>
            <a:ext cx="685800" cy="881062"/>
          </a:xfrm>
          <a:prstGeom prst="rect">
            <a:avLst/>
          </a:prstGeom>
          <a:noFill/>
          <a:ln w="9525">
            <a:noFill/>
          </a:ln>
        </p:spPr>
      </p:pic>
      <p:sp>
        <p:nvSpPr>
          <p:cNvPr id="66" name="Rounded Rectangle 65"/>
          <p:cNvSpPr/>
          <p:nvPr/>
        </p:nvSpPr>
        <p:spPr>
          <a:xfrm>
            <a:off x="5394325" y="2871788"/>
            <a:ext cx="844550"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67" name="Oval 66"/>
          <p:cNvSpPr/>
          <p:nvPr/>
        </p:nvSpPr>
        <p:spPr>
          <a:xfrm>
            <a:off x="6918325" y="2747963"/>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15" name="Picture 61"/>
          <p:cNvPicPr>
            <a:picLocks noChangeAspect="1"/>
          </p:cNvPicPr>
          <p:nvPr/>
        </p:nvPicPr>
        <p:blipFill>
          <a:blip r:embed="rId2"/>
          <a:stretch>
            <a:fillRect/>
          </a:stretch>
        </p:blipFill>
        <p:spPr>
          <a:xfrm>
            <a:off x="7104063" y="2835275"/>
            <a:ext cx="685800" cy="881063"/>
          </a:xfrm>
          <a:prstGeom prst="rect">
            <a:avLst/>
          </a:prstGeom>
          <a:noFill/>
          <a:ln w="9525">
            <a:noFill/>
          </a:ln>
        </p:spPr>
      </p:pic>
      <p:sp>
        <p:nvSpPr>
          <p:cNvPr id="69" name="Rounded Rectangle 68"/>
          <p:cNvSpPr/>
          <p:nvPr/>
        </p:nvSpPr>
        <p:spPr>
          <a:xfrm>
            <a:off x="7026275" y="307816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47117" name="TextBox 3"/>
          <p:cNvSpPr txBox="1"/>
          <p:nvPr/>
        </p:nvSpPr>
        <p:spPr>
          <a:xfrm>
            <a:off x="8575675" y="2916238"/>
            <a:ext cx="1313180" cy="645160"/>
          </a:xfrm>
          <a:prstGeom prst="rect">
            <a:avLst/>
          </a:prstGeom>
          <a:noFill/>
          <a:ln w="9525">
            <a:noFill/>
          </a:ln>
        </p:spPr>
        <p:txBody>
          <a:bodyPr wrap="none">
            <a:spAutoFit/>
          </a:bodyPr>
          <a:p>
            <a:r>
              <a:rPr lang="en-GB" altLang="zh-CN" sz="3600" b="1" dirty="0">
                <a:latin typeface="Times New Roman" panose="02020603050405020304" charset="0"/>
              </a:rPr>
              <a:t>etc …</a:t>
            </a:r>
            <a:endParaRPr lang="en-GB" altLang="zh-CN" sz="3600" b="1" dirty="0">
              <a:latin typeface="Times New Roman" panose="02020603050405020304" charset="0"/>
            </a:endParaRPr>
          </a:p>
        </p:txBody>
      </p:sp>
      <p:sp>
        <p:nvSpPr>
          <p:cNvPr id="60" name="Isosceles Triangle 59"/>
          <p:cNvSpPr/>
          <p:nvPr/>
        </p:nvSpPr>
        <p:spPr>
          <a:xfrm rot="10800000">
            <a:off x="2330450" y="1778000"/>
            <a:ext cx="7570788" cy="985838"/>
          </a:xfrm>
          <a:prstGeom prst="triangle">
            <a:avLst>
              <a:gd name="adj" fmla="val 75231"/>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72" name="Isosceles Triangle 71"/>
          <p:cNvSpPr/>
          <p:nvPr/>
        </p:nvSpPr>
        <p:spPr>
          <a:xfrm rot="10800000">
            <a:off x="2279650" y="1757363"/>
            <a:ext cx="7570788" cy="985838"/>
          </a:xfrm>
          <a:prstGeom prst="triangle">
            <a:avLst>
              <a:gd name="adj" fmla="val 52952"/>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73" name="Isosceles Triangle 72"/>
          <p:cNvSpPr/>
          <p:nvPr/>
        </p:nvSpPr>
        <p:spPr>
          <a:xfrm rot="10800000">
            <a:off x="2259013" y="1778000"/>
            <a:ext cx="7570788" cy="985838"/>
          </a:xfrm>
          <a:prstGeom prst="triangle">
            <a:avLst>
              <a:gd name="adj" fmla="val 31076"/>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74" name="Isosceles Triangle 73"/>
          <p:cNvSpPr/>
          <p:nvPr/>
        </p:nvSpPr>
        <p:spPr>
          <a:xfrm rot="10800000">
            <a:off x="2270125" y="1768475"/>
            <a:ext cx="7569200" cy="984250"/>
          </a:xfrm>
          <a:prstGeom prst="triangle">
            <a:avLst>
              <a:gd name="adj" fmla="val 7858"/>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47122" name="TextBox 60"/>
          <p:cNvSpPr txBox="1"/>
          <p:nvPr/>
        </p:nvSpPr>
        <p:spPr>
          <a:xfrm>
            <a:off x="1123315" y="3070225"/>
            <a:ext cx="2448560" cy="368300"/>
          </a:xfrm>
          <a:prstGeom prst="rect">
            <a:avLst/>
          </a:prstGeom>
          <a:noFill/>
          <a:ln w="9525">
            <a:noFill/>
          </a:ln>
        </p:spPr>
        <p:txBody>
          <a:bodyPr wrap="square">
            <a:spAutoFit/>
          </a:bodyPr>
          <a:p>
            <a:r>
              <a:rPr lang="zh-CN" altLang="en-US" dirty="0">
                <a:latin typeface=".萍方-简" panose="020B0400000000000000" charset="-122"/>
                <a:ea typeface=".萍方-简" panose="020B0400000000000000" charset="-122"/>
              </a:rPr>
              <a:t>检测不同位置的行</a:t>
            </a:r>
            <a:endParaRPr lang="zh-CN" altLang="en-US" dirty="0">
              <a:latin typeface=".萍方-简" panose="020B0400000000000000" charset="-122"/>
              <a:ea typeface=".萍方-简" panose="020B0400000000000000" charset="-122"/>
            </a:endParaRPr>
          </a:p>
        </p:txBody>
      </p:sp>
      <p:sp>
        <p:nvSpPr>
          <p:cNvPr id="76" name="Oval 75"/>
          <p:cNvSpPr/>
          <p:nvPr/>
        </p:nvSpPr>
        <p:spPr>
          <a:xfrm>
            <a:off x="4135438" y="4429125"/>
            <a:ext cx="1055688"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24" name="Picture 61"/>
          <p:cNvPicPr>
            <a:picLocks noChangeAspect="1"/>
          </p:cNvPicPr>
          <p:nvPr/>
        </p:nvPicPr>
        <p:blipFill>
          <a:blip r:embed="rId2"/>
          <a:stretch>
            <a:fillRect/>
          </a:stretch>
        </p:blipFill>
        <p:spPr>
          <a:xfrm>
            <a:off x="4330700" y="4516438"/>
            <a:ext cx="685800" cy="882650"/>
          </a:xfrm>
          <a:prstGeom prst="rect">
            <a:avLst/>
          </a:prstGeom>
          <a:noFill/>
          <a:ln w="9525">
            <a:noFill/>
          </a:ln>
        </p:spPr>
      </p:pic>
      <p:sp>
        <p:nvSpPr>
          <p:cNvPr id="78" name="Rounded Rectangle 77"/>
          <p:cNvSpPr/>
          <p:nvPr/>
        </p:nvSpPr>
        <p:spPr>
          <a:xfrm>
            <a:off x="4257675" y="4516438"/>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0" name="Rounded Rectangle 79"/>
          <p:cNvSpPr/>
          <p:nvPr/>
        </p:nvSpPr>
        <p:spPr>
          <a:xfrm>
            <a:off x="4267200" y="465931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1" name="Rounded Rectangle 80"/>
          <p:cNvSpPr/>
          <p:nvPr/>
        </p:nvSpPr>
        <p:spPr>
          <a:xfrm>
            <a:off x="4267200" y="4791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2" name="Rounded Rectangle 81"/>
          <p:cNvSpPr/>
          <p:nvPr/>
        </p:nvSpPr>
        <p:spPr>
          <a:xfrm>
            <a:off x="4267200" y="491331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2400" b="0" i="0" u="none" strike="noStrike" kern="1200" cap="none" spc="0" normalizeH="0" baseline="0" noProof="0" dirty="0" smtClean="0">
                <a:ln>
                  <a:noFill/>
                </a:ln>
                <a:solidFill>
                  <a:schemeClr val="lt1"/>
                </a:solidFill>
                <a:effectLst/>
                <a:uLnTx/>
                <a:uFillTx/>
                <a:latin typeface="+mn-lt"/>
                <a:ea typeface="+mn-ea"/>
                <a:cs typeface="+mn-cs"/>
              </a:rPr>
              <a:t>v</a:t>
            </a:r>
            <a:endParaRPr kumimoji="0" lang="en-GB" sz="2400" b="0" i="0" u="none" strike="noStrike" kern="1200" cap="none" spc="0" normalizeH="0" baseline="0" noProof="0" dirty="0" smtClean="0">
              <a:ln>
                <a:noFill/>
              </a:ln>
              <a:solidFill>
                <a:schemeClr val="lt1"/>
              </a:solidFill>
              <a:effectLst/>
              <a:uLnTx/>
              <a:uFillTx/>
              <a:latin typeface="+mn-lt"/>
              <a:ea typeface="+mn-ea"/>
              <a:cs typeface="+mn-cs"/>
            </a:endParaRPr>
          </a:p>
        </p:txBody>
      </p:sp>
      <p:sp>
        <p:nvSpPr>
          <p:cNvPr id="83" name="Rounded Rectangle 82"/>
          <p:cNvSpPr/>
          <p:nvPr/>
        </p:nvSpPr>
        <p:spPr>
          <a:xfrm>
            <a:off x="4287838" y="501491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4" name="Rounded Rectangle 83"/>
          <p:cNvSpPr/>
          <p:nvPr/>
        </p:nvSpPr>
        <p:spPr>
          <a:xfrm>
            <a:off x="4257675" y="4668838"/>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7" name="Rounded Rectangle 86"/>
          <p:cNvSpPr/>
          <p:nvPr/>
        </p:nvSpPr>
        <p:spPr>
          <a:xfrm>
            <a:off x="4246563" y="5208588"/>
            <a:ext cx="842963"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cxnSp>
        <p:nvCxnSpPr>
          <p:cNvPr id="63" name="Straight Arrow Connector 62"/>
          <p:cNvCxnSpPr>
            <a:stCxn id="2" idx="4"/>
            <a:endCxn id="76" idx="0"/>
          </p:cNvCxnSpPr>
          <p:nvPr/>
        </p:nvCxnSpPr>
        <p:spPr>
          <a:xfrm>
            <a:off x="4276725" y="3749675"/>
            <a:ext cx="387350" cy="6794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4" idx="4"/>
          </p:cNvCxnSpPr>
          <p:nvPr/>
        </p:nvCxnSpPr>
        <p:spPr>
          <a:xfrm flipH="1">
            <a:off x="4816475" y="3759200"/>
            <a:ext cx="995363" cy="66992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5016500" y="3824288"/>
            <a:ext cx="2257425" cy="604838"/>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8" idx="3"/>
          </p:cNvCxnSpPr>
          <p:nvPr/>
        </p:nvCxnSpPr>
        <p:spPr>
          <a:xfrm flipH="1">
            <a:off x="5100638" y="3613150"/>
            <a:ext cx="4572000" cy="9826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6083300" y="4413250"/>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37" name="Picture 61"/>
          <p:cNvPicPr>
            <a:picLocks noChangeAspect="1"/>
          </p:cNvPicPr>
          <p:nvPr/>
        </p:nvPicPr>
        <p:blipFill>
          <a:blip r:embed="rId2"/>
          <a:stretch>
            <a:fillRect/>
          </a:stretch>
        </p:blipFill>
        <p:spPr>
          <a:xfrm>
            <a:off x="6278563" y="4500563"/>
            <a:ext cx="685800" cy="881062"/>
          </a:xfrm>
          <a:prstGeom prst="rect">
            <a:avLst/>
          </a:prstGeom>
          <a:noFill/>
          <a:ln w="9525">
            <a:noFill/>
          </a:ln>
        </p:spPr>
      </p:pic>
      <p:sp>
        <p:nvSpPr>
          <p:cNvPr id="112" name="Rounded Rectangle 111"/>
          <p:cNvSpPr/>
          <p:nvPr/>
        </p:nvSpPr>
        <p:spPr>
          <a:xfrm>
            <a:off x="6543675" y="4554538"/>
            <a:ext cx="120650" cy="8032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13" name="Rounded Rectangle 112"/>
          <p:cNvSpPr/>
          <p:nvPr/>
        </p:nvSpPr>
        <p:spPr>
          <a:xfrm>
            <a:off x="6707188" y="4584700"/>
            <a:ext cx="119063" cy="804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19" name="Oval 118"/>
          <p:cNvSpPr/>
          <p:nvPr/>
        </p:nvSpPr>
        <p:spPr>
          <a:xfrm>
            <a:off x="7835900" y="4395788"/>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41" name="Picture 61"/>
          <p:cNvPicPr>
            <a:picLocks noChangeAspect="1"/>
          </p:cNvPicPr>
          <p:nvPr/>
        </p:nvPicPr>
        <p:blipFill>
          <a:blip r:embed="rId2"/>
          <a:stretch>
            <a:fillRect/>
          </a:stretch>
        </p:blipFill>
        <p:spPr>
          <a:xfrm>
            <a:off x="8021638" y="4483100"/>
            <a:ext cx="684212" cy="881063"/>
          </a:xfrm>
          <a:prstGeom prst="rect">
            <a:avLst/>
          </a:prstGeom>
          <a:noFill/>
          <a:ln w="9525">
            <a:noFill/>
          </a:ln>
        </p:spPr>
      </p:pic>
      <p:sp>
        <p:nvSpPr>
          <p:cNvPr id="47114" name="Oval 47113"/>
          <p:cNvSpPr/>
          <p:nvPr/>
        </p:nvSpPr>
        <p:spPr>
          <a:xfrm>
            <a:off x="8021638" y="4500563"/>
            <a:ext cx="430213" cy="430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23" name="Oval 122"/>
          <p:cNvSpPr/>
          <p:nvPr/>
        </p:nvSpPr>
        <p:spPr>
          <a:xfrm>
            <a:off x="8299450" y="4457700"/>
            <a:ext cx="431800"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26" name="Oval 125"/>
          <p:cNvSpPr/>
          <p:nvPr/>
        </p:nvSpPr>
        <p:spPr>
          <a:xfrm>
            <a:off x="8235950" y="4576763"/>
            <a:ext cx="431800" cy="430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47145" name="TextBox 126"/>
          <p:cNvSpPr txBox="1"/>
          <p:nvPr/>
        </p:nvSpPr>
        <p:spPr>
          <a:xfrm>
            <a:off x="1123315" y="4543425"/>
            <a:ext cx="2129790" cy="922020"/>
          </a:xfrm>
          <a:prstGeom prst="rect">
            <a:avLst/>
          </a:prstGeom>
          <a:noFill/>
          <a:ln w="9525">
            <a:noFill/>
          </a:ln>
        </p:spPr>
        <p:txBody>
          <a:bodyPr wrap="square">
            <a:spAutoFit/>
          </a:bodyPr>
          <a:p>
            <a:r>
              <a:rPr lang="zh-CN" altLang="en-GB" dirty="0">
                <a:latin typeface=".萍方-简" panose="020B0400000000000000" charset="-122"/>
                <a:ea typeface=".萍方-简" panose="020B0400000000000000" charset="-122"/>
              </a:rPr>
              <a:t>检测高级特征</a:t>
            </a:r>
            <a:endParaRPr lang="zh-CN" altLang="en-GB" dirty="0">
              <a:latin typeface=".萍方-简" panose="020B0400000000000000" charset="-122"/>
              <a:ea typeface=".萍方-简" panose="020B0400000000000000" charset="-122"/>
            </a:endParaRPr>
          </a:p>
          <a:p>
            <a:r>
              <a:rPr lang="zh-CN" altLang="en-GB" dirty="0">
                <a:latin typeface=".萍方-简" panose="020B0400000000000000" charset="-122"/>
                <a:ea typeface=".萍方-简" panose="020B0400000000000000" charset="-122"/>
              </a:rPr>
              <a:t>（例如：水平线、</a:t>
            </a:r>
            <a:endParaRPr lang="zh-CN" altLang="en-GB" dirty="0">
              <a:latin typeface=".萍方-简" panose="020B0400000000000000" charset="-122"/>
              <a:ea typeface=".萍方-简" panose="020B0400000000000000" charset="-122"/>
            </a:endParaRPr>
          </a:p>
          <a:p>
            <a:r>
              <a:rPr lang="zh-CN" altLang="en-GB" dirty="0">
                <a:latin typeface=".萍方-简" panose="020B0400000000000000" charset="-122"/>
                <a:ea typeface=".萍方-简" panose="020B0400000000000000" charset="-122"/>
              </a:rPr>
              <a:t>竖线、环，等等）</a:t>
            </a:r>
            <a:endParaRPr lang="zh-CN" altLang="en-GB" dirty="0">
              <a:latin typeface=".萍方-简" panose="020B0400000000000000" charset="-122"/>
              <a:ea typeface=".萍方-简" panose="020B0400000000000000" charset="-122"/>
            </a:endParaRPr>
          </a:p>
        </p:txBody>
      </p:sp>
      <p:sp>
        <p:nvSpPr>
          <p:cNvPr id="47146" name="TextBox 127"/>
          <p:cNvSpPr txBox="1"/>
          <p:nvPr/>
        </p:nvSpPr>
        <p:spPr>
          <a:xfrm>
            <a:off x="9237663" y="4664075"/>
            <a:ext cx="1313180" cy="645160"/>
          </a:xfrm>
          <a:prstGeom prst="rect">
            <a:avLst/>
          </a:prstGeom>
          <a:noFill/>
          <a:ln w="9525">
            <a:noFill/>
          </a:ln>
        </p:spPr>
        <p:txBody>
          <a:bodyPr wrap="none">
            <a:spAutoFit/>
          </a:bodyPr>
          <a:p>
            <a:r>
              <a:rPr lang="en-GB" altLang="zh-CN" sz="3600" b="1" dirty="0">
                <a:latin typeface="Times New Roman" panose="02020603050405020304" charset="0"/>
              </a:rPr>
              <a:t>etc …</a:t>
            </a:r>
            <a:endParaRPr lang="en-GB" altLang="zh-CN" sz="3600" b="1" dirty="0">
              <a:latin typeface="Times New Roman" panose="02020603050405020304" charset="0"/>
            </a:endParaRPr>
          </a:p>
        </p:txBody>
      </p:sp>
      <p:sp>
        <p:nvSpPr>
          <p:cNvPr id="4" name="TextBox 60"/>
          <p:cNvSpPr txBox="1"/>
          <p:nvPr/>
        </p:nvSpPr>
        <p:spPr>
          <a:xfrm>
            <a:off x="1223645" y="1420495"/>
            <a:ext cx="779145" cy="368300"/>
          </a:xfrm>
          <a:prstGeom prst="rect">
            <a:avLst/>
          </a:prstGeom>
          <a:noFill/>
          <a:ln w="9525">
            <a:noFill/>
          </a:ln>
        </p:spPr>
        <p:txBody>
          <a:bodyPr wrap="square">
            <a:spAutoFit/>
          </a:bodyPr>
          <a:p>
            <a:r>
              <a:rPr lang="zh-CN" altLang="en-US" dirty="0">
                <a:latin typeface=".萍方-简" panose="020B0400000000000000" charset="-122"/>
                <a:ea typeface=".萍方-简" panose="020B0400000000000000" charset="-122"/>
              </a:rPr>
              <a:t>输入</a:t>
            </a:r>
            <a:endParaRPr lang="zh-CN" altLang="en-US" dirty="0">
              <a:latin typeface=".萍方-简" panose="020B0400000000000000" charset="-122"/>
              <a:ea typeface=".萍方-简" panose="020B0400000000000000" charset="-122"/>
            </a:endParaRPr>
          </a:p>
        </p:txBody>
      </p:sp>
      <p:cxnSp>
        <p:nvCxnSpPr>
          <p:cNvPr id="47" name="Straight Arrow Connector 46"/>
          <p:cNvCxnSpPr/>
          <p:nvPr/>
        </p:nvCxnSpPr>
        <p:spPr>
          <a:xfrm>
            <a:off x="6611938" y="5489575"/>
            <a:ext cx="9525" cy="3984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6962775" y="5502275"/>
            <a:ext cx="1384300" cy="5143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789488" y="5467350"/>
            <a:ext cx="1489075" cy="54927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7138988" y="5399088"/>
            <a:ext cx="3030538" cy="77470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6137275" y="5888038"/>
            <a:ext cx="966788" cy="8747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Title 1"/>
          <p:cNvSpPr>
            <a:spLocks noGrp="1"/>
          </p:cNvSpPr>
          <p:nvPr>
            <p:ph type="title"/>
          </p:nvPr>
        </p:nvSpPr>
        <p:spPr>
          <a:xfrm>
            <a:off x="946150" y="758825"/>
            <a:ext cx="9539605" cy="1143000"/>
          </a:xfrm>
          <a:noFill/>
        </p:spPr>
        <p:txBody>
          <a:bodyPr vert="horz" wrap="square" lIns="91440" tIns="45720" rIns="91440" bIns="45720" anchor="ctr" anchorCtr="0"/>
          <a:p>
            <a:pPr algn="ctr"/>
            <a:r>
              <a:rPr lang="zh-CN" altLang="en-GB" dirty="0">
                <a:latin typeface=".萍方-简" panose="020B0400000000000000" charset="-122"/>
                <a:ea typeface=".萍方-简" panose="020B0400000000000000" charset="-122"/>
                <a:cs typeface=".萍方-简" panose="020B0400000000000000" charset="-122"/>
              </a:rPr>
              <a:t>因此，多层网络可以实现复杂的检测和识别</a:t>
            </a:r>
            <a:r>
              <a:rPr lang="en-US" altLang="zh-CN" dirty="0">
                <a:latin typeface=".萍方-简" panose="020B0400000000000000" charset="-122"/>
                <a:ea typeface=".萍方-简" panose="020B0400000000000000" charset="-122"/>
                <a:cs typeface=".萍方-简" panose="020B0400000000000000" charset="-122"/>
              </a:rPr>
              <a:t> --</a:t>
            </a:r>
            <a:r>
              <a:rPr lang="en-US" altLang="en-US" dirty="0">
                <a:latin typeface=".萍方-简" panose="020B0400000000000000" charset="-122"/>
                <a:ea typeface=".萍方-简" panose="020B0400000000000000" charset="-122"/>
                <a:cs typeface=".萍方-简" panose="020B0400000000000000" charset="-122"/>
              </a:rPr>
              <a:t>&gt;</a:t>
            </a:r>
            <a:r>
              <a:rPr lang="en-US" altLang="zh-CN" dirty="0">
                <a:latin typeface=".萍方-简" panose="020B0400000000000000" charset="-122"/>
                <a:ea typeface=".萍方-简" panose="020B0400000000000000" charset="-122"/>
                <a:cs typeface=".萍方-简" panose="020B0400000000000000" charset="-122"/>
              </a:rPr>
              <a:t> DNN</a:t>
            </a:r>
            <a:r>
              <a:rPr lang="zh-CN" altLang="en-US" dirty="0">
                <a:latin typeface=".萍方-简" panose="020B0400000000000000" charset="-122"/>
                <a:ea typeface=".萍方-简" panose="020B0400000000000000" charset="-122"/>
                <a:cs typeface=".萍方-简" panose="020B0400000000000000" charset="-122"/>
              </a:rPr>
              <a:t>深度网络</a:t>
            </a:r>
            <a:endParaRPr lang="zh-CN" altLang="en-US" dirty="0">
              <a:latin typeface=".萍方-简" panose="020B0400000000000000" charset="-122"/>
              <a:ea typeface=".萍方-简" panose="020B0400000000000000" charset="-122"/>
              <a:cs typeface=".萍方-简" panose="020B0400000000000000" charset="-122"/>
            </a:endParaRPr>
          </a:p>
        </p:txBody>
      </p:sp>
      <p:sp>
        <p:nvSpPr>
          <p:cNvPr id="5" name="Oval 4"/>
          <p:cNvSpPr/>
          <p:nvPr/>
        </p:nvSpPr>
        <p:spPr>
          <a:xfrm>
            <a:off x="2943225" y="305530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6" name="Oval 5"/>
          <p:cNvSpPr/>
          <p:nvPr/>
        </p:nvSpPr>
        <p:spPr>
          <a:xfrm>
            <a:off x="2943225" y="3604578"/>
            <a:ext cx="387350" cy="385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7" name="Oval 6"/>
          <p:cNvSpPr/>
          <p:nvPr/>
        </p:nvSpPr>
        <p:spPr>
          <a:xfrm>
            <a:off x="2954338" y="4163378"/>
            <a:ext cx="385763" cy="385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8" name="Oval 7"/>
          <p:cNvSpPr/>
          <p:nvPr/>
        </p:nvSpPr>
        <p:spPr>
          <a:xfrm>
            <a:off x="4021138" y="3075940"/>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9" name="Oval 8"/>
          <p:cNvSpPr/>
          <p:nvPr/>
        </p:nvSpPr>
        <p:spPr>
          <a:xfrm>
            <a:off x="4021138" y="36252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10" name="Oval 9"/>
          <p:cNvSpPr/>
          <p:nvPr/>
        </p:nvSpPr>
        <p:spPr>
          <a:xfrm>
            <a:off x="4030663" y="41840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11" name="Straight Arrow Connector 10"/>
          <p:cNvCxnSpPr>
            <a:stCxn id="5" idx="6"/>
            <a:endCxn id="8" idx="2"/>
          </p:cNvCxnSpPr>
          <p:nvPr/>
        </p:nvCxnSpPr>
        <p:spPr>
          <a:xfrm>
            <a:off x="3330575" y="3248978"/>
            <a:ext cx="690880" cy="19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9" idx="2"/>
          </p:cNvCxnSpPr>
          <p:nvPr/>
        </p:nvCxnSpPr>
        <p:spPr>
          <a:xfrm>
            <a:off x="3330575" y="3248978"/>
            <a:ext cx="690880" cy="568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6"/>
            <a:endCxn id="10" idx="2"/>
          </p:cNvCxnSpPr>
          <p:nvPr/>
        </p:nvCxnSpPr>
        <p:spPr>
          <a:xfrm>
            <a:off x="3330575" y="3248978"/>
            <a:ext cx="700405" cy="1127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8" idx="2"/>
          </p:cNvCxnSpPr>
          <p:nvPr/>
        </p:nvCxnSpPr>
        <p:spPr>
          <a:xfrm flipV="1">
            <a:off x="3330575" y="3268663"/>
            <a:ext cx="690880" cy="528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2"/>
          </p:cNvCxnSpPr>
          <p:nvPr/>
        </p:nvCxnSpPr>
        <p:spPr>
          <a:xfrm>
            <a:off x="3330575" y="3797618"/>
            <a:ext cx="690880" cy="20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10" idx="2"/>
          </p:cNvCxnSpPr>
          <p:nvPr/>
        </p:nvCxnSpPr>
        <p:spPr>
          <a:xfrm>
            <a:off x="3330575" y="3797618"/>
            <a:ext cx="700405" cy="579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6"/>
            <a:endCxn id="8" idx="2"/>
          </p:cNvCxnSpPr>
          <p:nvPr/>
        </p:nvCxnSpPr>
        <p:spPr>
          <a:xfrm flipV="1">
            <a:off x="3340735" y="3268663"/>
            <a:ext cx="680720" cy="1087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a:endCxn id="9" idx="2"/>
          </p:cNvCxnSpPr>
          <p:nvPr/>
        </p:nvCxnSpPr>
        <p:spPr>
          <a:xfrm flipV="1">
            <a:off x="3340735" y="3817938"/>
            <a:ext cx="680720" cy="538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6"/>
            <a:endCxn id="10" idx="2"/>
          </p:cNvCxnSpPr>
          <p:nvPr/>
        </p:nvCxnSpPr>
        <p:spPr>
          <a:xfrm>
            <a:off x="3340735" y="4356418"/>
            <a:ext cx="690245" cy="20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8277225" y="366490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21" name="Straight Arrow Connector 20"/>
          <p:cNvCxnSpPr>
            <a:endCxn id="20" idx="1"/>
          </p:cNvCxnSpPr>
          <p:nvPr/>
        </p:nvCxnSpPr>
        <p:spPr>
          <a:xfrm>
            <a:off x="7749540" y="3299143"/>
            <a:ext cx="584200" cy="422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0" idx="2"/>
          </p:cNvCxnSpPr>
          <p:nvPr/>
        </p:nvCxnSpPr>
        <p:spPr>
          <a:xfrm>
            <a:off x="7750175" y="3849053"/>
            <a:ext cx="52705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3"/>
          </p:cNvCxnSpPr>
          <p:nvPr/>
        </p:nvCxnSpPr>
        <p:spPr>
          <a:xfrm flipV="1">
            <a:off x="7701915" y="3995738"/>
            <a:ext cx="631825" cy="549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118100" y="31172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25" name="Oval 24"/>
          <p:cNvSpPr/>
          <p:nvPr/>
        </p:nvSpPr>
        <p:spPr>
          <a:xfrm>
            <a:off x="5118100" y="3664903"/>
            <a:ext cx="385763"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26" name="Oval 25"/>
          <p:cNvSpPr/>
          <p:nvPr/>
        </p:nvSpPr>
        <p:spPr>
          <a:xfrm>
            <a:off x="5127625" y="4223703"/>
            <a:ext cx="387350"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27" name="Straight Arrow Connector 26"/>
          <p:cNvCxnSpPr>
            <a:endCxn id="24" idx="2"/>
          </p:cNvCxnSpPr>
          <p:nvPr/>
        </p:nvCxnSpPr>
        <p:spPr>
          <a:xfrm>
            <a:off x="4427538" y="3290888"/>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5" idx="2"/>
          </p:cNvCxnSpPr>
          <p:nvPr/>
        </p:nvCxnSpPr>
        <p:spPr>
          <a:xfrm>
            <a:off x="4427538" y="3290253"/>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6" idx="2"/>
          </p:cNvCxnSpPr>
          <p:nvPr/>
        </p:nvCxnSpPr>
        <p:spPr>
          <a:xfrm>
            <a:off x="4427538" y="3290253"/>
            <a:ext cx="700088"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4" idx="2"/>
          </p:cNvCxnSpPr>
          <p:nvPr/>
        </p:nvCxnSpPr>
        <p:spPr>
          <a:xfrm flipV="1">
            <a:off x="4427538" y="3309938"/>
            <a:ext cx="690563"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5" idx="2"/>
          </p:cNvCxnSpPr>
          <p:nvPr/>
        </p:nvCxnSpPr>
        <p:spPr>
          <a:xfrm>
            <a:off x="4427538" y="3837940"/>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6" idx="2"/>
          </p:cNvCxnSpPr>
          <p:nvPr/>
        </p:nvCxnSpPr>
        <p:spPr>
          <a:xfrm>
            <a:off x="4427538" y="3837940"/>
            <a:ext cx="700088" cy="579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4" idx="2"/>
          </p:cNvCxnSpPr>
          <p:nvPr/>
        </p:nvCxnSpPr>
        <p:spPr>
          <a:xfrm flipV="1">
            <a:off x="4437063" y="3309938"/>
            <a:ext cx="681038"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5" idx="2"/>
          </p:cNvCxnSpPr>
          <p:nvPr/>
        </p:nvCxnSpPr>
        <p:spPr>
          <a:xfrm flipV="1">
            <a:off x="4437063" y="3858578"/>
            <a:ext cx="681038" cy="5381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6" idx="2"/>
          </p:cNvCxnSpPr>
          <p:nvPr/>
        </p:nvCxnSpPr>
        <p:spPr>
          <a:xfrm>
            <a:off x="4437063" y="4396740"/>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6226175" y="3126740"/>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37" name="Oval 36"/>
          <p:cNvSpPr/>
          <p:nvPr/>
        </p:nvSpPr>
        <p:spPr>
          <a:xfrm>
            <a:off x="6226175" y="36760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38" name="Oval 37"/>
          <p:cNvSpPr/>
          <p:nvPr/>
        </p:nvSpPr>
        <p:spPr>
          <a:xfrm>
            <a:off x="6235700" y="42348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39" name="Straight Arrow Connector 38"/>
          <p:cNvCxnSpPr>
            <a:endCxn id="36" idx="2"/>
          </p:cNvCxnSpPr>
          <p:nvPr/>
        </p:nvCxnSpPr>
        <p:spPr>
          <a:xfrm>
            <a:off x="5534025" y="3299143"/>
            <a:ext cx="692150"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7" idx="2"/>
          </p:cNvCxnSpPr>
          <p:nvPr/>
        </p:nvCxnSpPr>
        <p:spPr>
          <a:xfrm>
            <a:off x="5534025" y="3300413"/>
            <a:ext cx="692150"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8" idx="2"/>
          </p:cNvCxnSpPr>
          <p:nvPr/>
        </p:nvCxnSpPr>
        <p:spPr>
          <a:xfrm>
            <a:off x="5534025" y="3300413"/>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6" idx="2"/>
          </p:cNvCxnSpPr>
          <p:nvPr/>
        </p:nvCxnSpPr>
        <p:spPr>
          <a:xfrm flipV="1">
            <a:off x="5534025" y="3319780"/>
            <a:ext cx="692150"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7" idx="2"/>
          </p:cNvCxnSpPr>
          <p:nvPr/>
        </p:nvCxnSpPr>
        <p:spPr>
          <a:xfrm>
            <a:off x="5534025" y="3849688"/>
            <a:ext cx="69215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8" idx="2"/>
          </p:cNvCxnSpPr>
          <p:nvPr/>
        </p:nvCxnSpPr>
        <p:spPr>
          <a:xfrm>
            <a:off x="5534025" y="3849688"/>
            <a:ext cx="701675" cy="57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6" idx="2"/>
          </p:cNvCxnSpPr>
          <p:nvPr/>
        </p:nvCxnSpPr>
        <p:spPr>
          <a:xfrm flipV="1">
            <a:off x="5545138" y="3319780"/>
            <a:ext cx="681038"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7" idx="2"/>
          </p:cNvCxnSpPr>
          <p:nvPr/>
        </p:nvCxnSpPr>
        <p:spPr>
          <a:xfrm flipV="1">
            <a:off x="5545138" y="3868738"/>
            <a:ext cx="681038" cy="539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8" idx="2"/>
          </p:cNvCxnSpPr>
          <p:nvPr/>
        </p:nvCxnSpPr>
        <p:spPr>
          <a:xfrm>
            <a:off x="5545138" y="4408488"/>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7332663" y="3147378"/>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49" name="Oval 48"/>
          <p:cNvSpPr/>
          <p:nvPr/>
        </p:nvSpPr>
        <p:spPr>
          <a:xfrm>
            <a:off x="7332663" y="3696653"/>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50" name="Oval 49"/>
          <p:cNvSpPr/>
          <p:nvPr/>
        </p:nvSpPr>
        <p:spPr>
          <a:xfrm>
            <a:off x="7343775" y="4255453"/>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51" name="Straight Arrow Connector 50"/>
          <p:cNvCxnSpPr>
            <a:endCxn id="48" idx="2"/>
          </p:cNvCxnSpPr>
          <p:nvPr/>
        </p:nvCxnSpPr>
        <p:spPr>
          <a:xfrm>
            <a:off x="6642100" y="3319780"/>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49" idx="2"/>
          </p:cNvCxnSpPr>
          <p:nvPr/>
        </p:nvCxnSpPr>
        <p:spPr>
          <a:xfrm>
            <a:off x="6642100" y="3321685"/>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50" idx="2"/>
          </p:cNvCxnSpPr>
          <p:nvPr/>
        </p:nvCxnSpPr>
        <p:spPr>
          <a:xfrm>
            <a:off x="6642100" y="3321685"/>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48" idx="2"/>
          </p:cNvCxnSpPr>
          <p:nvPr/>
        </p:nvCxnSpPr>
        <p:spPr>
          <a:xfrm flipV="1">
            <a:off x="6642100" y="3340418"/>
            <a:ext cx="690563" cy="527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9" idx="2"/>
          </p:cNvCxnSpPr>
          <p:nvPr/>
        </p:nvCxnSpPr>
        <p:spPr>
          <a:xfrm>
            <a:off x="6642100" y="3869373"/>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50" idx="2"/>
          </p:cNvCxnSpPr>
          <p:nvPr/>
        </p:nvCxnSpPr>
        <p:spPr>
          <a:xfrm>
            <a:off x="6642100" y="3869373"/>
            <a:ext cx="701675" cy="579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8" idx="2"/>
          </p:cNvCxnSpPr>
          <p:nvPr/>
        </p:nvCxnSpPr>
        <p:spPr>
          <a:xfrm flipV="1">
            <a:off x="6651625" y="3340418"/>
            <a:ext cx="681038" cy="1085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9" idx="2"/>
          </p:cNvCxnSpPr>
          <p:nvPr/>
        </p:nvCxnSpPr>
        <p:spPr>
          <a:xfrm flipV="1">
            <a:off x="6651625" y="3890010"/>
            <a:ext cx="681038" cy="5381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0" idx="2"/>
          </p:cNvCxnSpPr>
          <p:nvPr/>
        </p:nvCxnSpPr>
        <p:spPr>
          <a:xfrm>
            <a:off x="6651625" y="4428173"/>
            <a:ext cx="692150"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a:off x="8830063" y="3696947"/>
            <a:ext cx="792480" cy="460375"/>
          </a:xfrm>
          <a:prstGeom prst="rect">
            <a:avLst/>
          </a:prstGeom>
          <a:noFill/>
        </p:spPr>
        <p:txBody>
          <a:bodyPr wrap="none" rtlCol="0">
            <a:spAutoFit/>
          </a:bodyPr>
          <a:p>
            <a:pPr algn="r"/>
            <a:r>
              <a:rPr lang="zh-CN" altLang="en-US" sz="2400" dirty="0">
                <a:solidFill>
                  <a:prstClr val="black"/>
                </a:solidFill>
                <a:latin typeface="微软雅黑" charset="-122"/>
                <a:cs typeface="微软雅黑" charset="-122"/>
              </a:rPr>
              <a:t>输出</a:t>
            </a:r>
            <a:endParaRPr lang="zh-CN" altLang="en-US" sz="2400" dirty="0">
              <a:solidFill>
                <a:prstClr val="black"/>
              </a:solidFill>
              <a:latin typeface="微软雅黑" charset="-122"/>
              <a:cs typeface="微软雅黑" charset="-122"/>
            </a:endParaRPr>
          </a:p>
        </p:txBody>
      </p:sp>
      <p:sp>
        <p:nvSpPr>
          <p:cNvPr id="189" name="TextBox 188"/>
          <p:cNvSpPr txBox="1"/>
          <p:nvPr/>
        </p:nvSpPr>
        <p:spPr>
          <a:xfrm>
            <a:off x="3817976" y="4880095"/>
            <a:ext cx="792480" cy="460375"/>
          </a:xfrm>
          <a:prstGeom prst="rect">
            <a:avLst/>
          </a:prstGeom>
          <a:noFill/>
        </p:spPr>
        <p:txBody>
          <a:bodyPr wrap="none" rtlCol="0">
            <a:spAutoFit/>
          </a:bodyPr>
          <a:p>
            <a:pPr algn="r"/>
            <a:r>
              <a:rPr lang="zh-CN" altLang="en-US" sz="2400" dirty="0">
                <a:solidFill>
                  <a:prstClr val="black"/>
                </a:solidFill>
                <a:latin typeface="微软雅黑" charset="-122"/>
                <a:cs typeface="微软雅黑" charset="-122"/>
              </a:rPr>
              <a:t>像素</a:t>
            </a:r>
            <a:endParaRPr lang="zh-CN" altLang="en-US" sz="2400" dirty="0">
              <a:solidFill>
                <a:prstClr val="black"/>
              </a:solidFill>
              <a:latin typeface="微软雅黑" charset="-122"/>
              <a:cs typeface="微软雅黑" charset="-122"/>
            </a:endParaRPr>
          </a:p>
        </p:txBody>
      </p:sp>
      <p:sp>
        <p:nvSpPr>
          <p:cNvPr id="190" name="TextBox 189"/>
          <p:cNvSpPr txBox="1"/>
          <p:nvPr/>
        </p:nvSpPr>
        <p:spPr>
          <a:xfrm>
            <a:off x="4987954" y="4880044"/>
            <a:ext cx="792480" cy="460375"/>
          </a:xfrm>
          <a:prstGeom prst="rect">
            <a:avLst/>
          </a:prstGeom>
          <a:noFill/>
        </p:spPr>
        <p:txBody>
          <a:bodyPr wrap="none" rtlCol="0">
            <a:spAutoFit/>
          </a:bodyPr>
          <a:p>
            <a:r>
              <a:rPr lang="zh-CN" altLang="en-US" sz="2400" dirty="0">
                <a:solidFill>
                  <a:prstClr val="black"/>
                </a:solidFill>
                <a:latin typeface="微软雅黑" charset="-122"/>
                <a:cs typeface="微软雅黑" charset="-122"/>
              </a:rPr>
              <a:t>边缘</a:t>
            </a:r>
            <a:endParaRPr lang="zh-CN" altLang="en-US" sz="2400" dirty="0">
              <a:solidFill>
                <a:prstClr val="black"/>
              </a:solidFill>
              <a:latin typeface="微软雅黑" charset="-122"/>
              <a:cs typeface="微软雅黑" charset="-122"/>
            </a:endParaRPr>
          </a:p>
        </p:txBody>
      </p:sp>
      <p:sp>
        <p:nvSpPr>
          <p:cNvPr id="193" name="TextBox 192"/>
          <p:cNvSpPr txBox="1"/>
          <p:nvPr/>
        </p:nvSpPr>
        <p:spPr>
          <a:xfrm>
            <a:off x="6032446" y="4880232"/>
            <a:ext cx="792480" cy="460375"/>
          </a:xfrm>
          <a:prstGeom prst="rect">
            <a:avLst/>
          </a:prstGeom>
          <a:noFill/>
        </p:spPr>
        <p:txBody>
          <a:bodyPr wrap="none" rtlCol="0">
            <a:spAutoFit/>
          </a:bodyPr>
          <a:p>
            <a:r>
              <a:rPr lang="zh-CN" altLang="en-US" sz="2400" dirty="0">
                <a:solidFill>
                  <a:prstClr val="black"/>
                </a:solidFill>
                <a:latin typeface="微软雅黑" charset="-122"/>
                <a:cs typeface="微软雅黑" charset="-122"/>
              </a:rPr>
              <a:t>纹理</a:t>
            </a:r>
            <a:endParaRPr lang="zh-CN" altLang="en-US" sz="2400" dirty="0">
              <a:solidFill>
                <a:prstClr val="black"/>
              </a:solidFill>
              <a:latin typeface="微软雅黑" charset="-122"/>
              <a:cs typeface="微软雅黑" charset="-122"/>
            </a:endParaRPr>
          </a:p>
        </p:txBody>
      </p:sp>
      <p:sp>
        <p:nvSpPr>
          <p:cNvPr id="194" name="TextBox 193"/>
          <p:cNvSpPr txBox="1"/>
          <p:nvPr/>
        </p:nvSpPr>
        <p:spPr>
          <a:xfrm>
            <a:off x="7085994" y="4933830"/>
            <a:ext cx="1402080" cy="460375"/>
          </a:xfrm>
          <a:prstGeom prst="rect">
            <a:avLst/>
          </a:prstGeom>
          <a:noFill/>
        </p:spPr>
        <p:txBody>
          <a:bodyPr wrap="none" rtlCol="0">
            <a:spAutoFit/>
          </a:bodyPr>
          <a:p>
            <a:r>
              <a:rPr lang="zh-CN" altLang="en-US" sz="2400" dirty="0">
                <a:solidFill>
                  <a:prstClr val="black"/>
                </a:solidFill>
                <a:latin typeface="微软雅黑" charset="-122"/>
                <a:cs typeface="微软雅黑" charset="-122"/>
              </a:rPr>
              <a:t>高级属性</a:t>
            </a:r>
            <a:endParaRPr lang="zh-CN" altLang="en-US" sz="2400" dirty="0">
              <a:solidFill>
                <a:prstClr val="black"/>
              </a:solidFill>
              <a:latin typeface="微软雅黑" charset="-122"/>
              <a:cs typeface="微软雅黑" charset="-122"/>
            </a:endParaRPr>
          </a:p>
        </p:txBody>
      </p:sp>
      <p:sp>
        <p:nvSpPr>
          <p:cNvPr id="183" name="TextBox 182"/>
          <p:cNvSpPr txBox="1"/>
          <p:nvPr/>
        </p:nvSpPr>
        <p:spPr>
          <a:xfrm>
            <a:off x="2630784" y="4879840"/>
            <a:ext cx="792480" cy="460375"/>
          </a:xfrm>
          <a:prstGeom prst="rect">
            <a:avLst/>
          </a:prstGeom>
          <a:noFill/>
        </p:spPr>
        <p:txBody>
          <a:bodyPr wrap="none" rtlCol="0">
            <a:spAutoFit/>
          </a:bodyPr>
          <a:p>
            <a:pPr algn="r"/>
            <a:r>
              <a:rPr lang="zh-CN" altLang="en-US" sz="2400" dirty="0">
                <a:solidFill>
                  <a:prstClr val="black"/>
                </a:solidFill>
                <a:latin typeface="微软雅黑" charset="-122"/>
                <a:cs typeface="微软雅黑" charset="-122"/>
              </a:rPr>
              <a:t>输入</a:t>
            </a:r>
            <a:endParaRPr lang="zh-CN" altLang="en-US" sz="2400" dirty="0">
              <a:solidFill>
                <a:prstClr val="black"/>
              </a:solidFill>
              <a:latin typeface="微软雅黑" charset="-122"/>
              <a:cs typeface="微软雅黑"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3543935" y="1235075"/>
            <a:ext cx="5104130" cy="3039745"/>
          </a:xfrm>
          <a:prstGeom prst="rect">
            <a:avLst/>
          </a:prstGeom>
        </p:spPr>
      </p:pic>
      <p:sp>
        <p:nvSpPr>
          <p:cNvPr id="6" name="文本框 5"/>
          <p:cNvSpPr txBox="1"/>
          <p:nvPr/>
        </p:nvSpPr>
        <p:spPr>
          <a:xfrm>
            <a:off x="2573020" y="5109210"/>
            <a:ext cx="7282180" cy="398780"/>
          </a:xfrm>
          <a:prstGeom prst="rect">
            <a:avLst/>
          </a:prstGeom>
          <a:noFill/>
        </p:spPr>
        <p:txBody>
          <a:bodyPr wrap="square" rtlCol="0">
            <a:spAutoFit/>
          </a:bodyPr>
          <a:p>
            <a:pPr algn="ctr"/>
            <a:r>
              <a:rPr lang="zh-CN" altLang="en-US" sz="2000"/>
              <a:t>1904年生物学家就已经知晓了神经元的组成结构</a:t>
            </a:r>
            <a:endParaRPr lang="zh-CN" altLang="en-US"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42340" y="1165225"/>
            <a:ext cx="4648200" cy="3486150"/>
          </a:xfrm>
          <a:prstGeom prst="rect">
            <a:avLst/>
          </a:prstGeom>
        </p:spPr>
      </p:pic>
      <p:sp>
        <p:nvSpPr>
          <p:cNvPr id="3" name="文本框 2"/>
          <p:cNvSpPr txBox="1"/>
          <p:nvPr/>
        </p:nvSpPr>
        <p:spPr>
          <a:xfrm>
            <a:off x="807085" y="5547995"/>
            <a:ext cx="10983595" cy="398780"/>
          </a:xfrm>
          <a:prstGeom prst="rect">
            <a:avLst/>
          </a:prstGeom>
          <a:noFill/>
        </p:spPr>
        <p:txBody>
          <a:bodyPr wrap="square" rtlCol="0" anchor="t">
            <a:spAutoFit/>
          </a:bodyPr>
          <a:p>
            <a:r>
              <a:rPr lang="zh-CN" altLang="en-US" sz="2000"/>
              <a:t>1943年，心理学家McCulloch和数学家Pitts参考生物神经元的结构，发表了抽象的神经元模型</a:t>
            </a:r>
            <a:endParaRPr lang="zh-CN" altLang="en-US" sz="2000"/>
          </a:p>
        </p:txBody>
      </p:sp>
      <p:pic>
        <p:nvPicPr>
          <p:cNvPr id="4" name="图片 3"/>
          <p:cNvPicPr>
            <a:picLocks noChangeAspect="1"/>
          </p:cNvPicPr>
          <p:nvPr/>
        </p:nvPicPr>
        <p:blipFill>
          <a:blip r:embed="rId2"/>
          <a:stretch>
            <a:fillRect/>
          </a:stretch>
        </p:blipFill>
        <p:spPr>
          <a:xfrm>
            <a:off x="6002020" y="1321435"/>
            <a:ext cx="5715000" cy="33299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3"/>
          <p:cNvPicPr>
            <a:picLocks noChangeAspect="1"/>
          </p:cNvPicPr>
          <p:nvPr/>
        </p:nvPicPr>
        <p:blipFill>
          <a:blip r:embed="rId1"/>
          <a:stretch>
            <a:fillRect/>
          </a:stretch>
        </p:blipFill>
        <p:spPr>
          <a:xfrm>
            <a:off x="2722563" y="1071563"/>
            <a:ext cx="7143750" cy="4283075"/>
          </a:xfrm>
          <a:prstGeom prst="rect">
            <a:avLst/>
          </a:prstGeom>
          <a:noFill/>
          <a:ln w="9525">
            <a:noFill/>
          </a:ln>
        </p:spPr>
      </p:pic>
      <p:sp>
        <p:nvSpPr>
          <p:cNvPr id="9221" name="TextBox 1"/>
          <p:cNvSpPr txBox="1"/>
          <p:nvPr/>
        </p:nvSpPr>
        <p:spPr>
          <a:xfrm>
            <a:off x="3759200" y="1757363"/>
            <a:ext cx="72453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W1 </a:t>
            </a:r>
            <a:endParaRPr lang="en-GB" altLang="en-US" sz="2400" dirty="0"/>
          </a:p>
        </p:txBody>
      </p:sp>
      <p:sp>
        <p:nvSpPr>
          <p:cNvPr id="9222" name="TextBox 35"/>
          <p:cNvSpPr txBox="1"/>
          <p:nvPr/>
        </p:nvSpPr>
        <p:spPr>
          <a:xfrm>
            <a:off x="3444875" y="2824163"/>
            <a:ext cx="72453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W2 </a:t>
            </a:r>
            <a:endParaRPr lang="en-GB" altLang="en-US" sz="2400" dirty="0"/>
          </a:p>
        </p:txBody>
      </p:sp>
      <p:sp>
        <p:nvSpPr>
          <p:cNvPr id="9223" name="TextBox 36"/>
          <p:cNvSpPr txBox="1"/>
          <p:nvPr/>
        </p:nvSpPr>
        <p:spPr>
          <a:xfrm>
            <a:off x="3441700" y="3971925"/>
            <a:ext cx="72453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W3 </a:t>
            </a:r>
            <a:endParaRPr lang="en-GB" altLang="en-US" sz="2400" dirty="0"/>
          </a:p>
        </p:txBody>
      </p:sp>
      <p:sp>
        <p:nvSpPr>
          <p:cNvPr id="9224" name="TextBox 2"/>
          <p:cNvSpPr txBox="1"/>
          <p:nvPr/>
        </p:nvSpPr>
        <p:spPr>
          <a:xfrm>
            <a:off x="5581650" y="2827338"/>
            <a:ext cx="105156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4400" b="1" i="1" dirty="0"/>
              <a:t>f</a:t>
            </a:r>
            <a:r>
              <a:rPr lang="en-GB" altLang="en-US" sz="4400" b="1" dirty="0"/>
              <a:t>(</a:t>
            </a:r>
            <a:r>
              <a:rPr lang="en-GB" altLang="en-US" sz="4400" b="1" i="1" dirty="0"/>
              <a:t>x</a:t>
            </a:r>
            <a:r>
              <a:rPr lang="en-GB" altLang="en-US" sz="4400" b="1" dirty="0"/>
              <a:t>)</a:t>
            </a:r>
            <a:endParaRPr lang="en-GB" altLang="en-US" sz="4400" b="1" dirty="0"/>
          </a:p>
        </p:txBody>
      </p:sp>
      <p:sp>
        <p:nvSpPr>
          <p:cNvPr id="9225" name="TextBox 39"/>
          <p:cNvSpPr txBox="1"/>
          <p:nvPr/>
        </p:nvSpPr>
        <p:spPr>
          <a:xfrm>
            <a:off x="2012950" y="5124450"/>
            <a:ext cx="5048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dirty="0"/>
              <a:t>x3</a:t>
            </a:r>
            <a:endParaRPr lang="en-US" altLang="en-GB" sz="2400" dirty="0"/>
          </a:p>
        </p:txBody>
      </p:sp>
      <p:sp>
        <p:nvSpPr>
          <p:cNvPr id="9226" name="TextBox 39"/>
          <p:cNvSpPr txBox="1"/>
          <p:nvPr/>
        </p:nvSpPr>
        <p:spPr>
          <a:xfrm>
            <a:off x="2001838" y="2967038"/>
            <a:ext cx="5048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dirty="0"/>
              <a:t>x2</a:t>
            </a:r>
            <a:endParaRPr lang="en-US" altLang="en-GB" sz="2400" dirty="0"/>
          </a:p>
        </p:txBody>
      </p:sp>
      <p:sp>
        <p:nvSpPr>
          <p:cNvPr id="9227" name="TextBox 39"/>
          <p:cNvSpPr txBox="1"/>
          <p:nvPr/>
        </p:nvSpPr>
        <p:spPr>
          <a:xfrm>
            <a:off x="2012950" y="841375"/>
            <a:ext cx="5048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dirty="0"/>
              <a:t>x1</a:t>
            </a:r>
            <a:endParaRPr lang="en-US" altLang="en-GB" sz="2400" dirty="0"/>
          </a:p>
        </p:txBody>
      </p:sp>
      <p:sp>
        <p:nvSpPr>
          <p:cNvPr id="10252" name="TextBox 1"/>
          <p:cNvSpPr txBox="1"/>
          <p:nvPr/>
        </p:nvSpPr>
        <p:spPr>
          <a:xfrm>
            <a:off x="4999990" y="4743450"/>
            <a:ext cx="478726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i="1" dirty="0"/>
              <a:t>f(</a:t>
            </a:r>
            <a:r>
              <a:rPr lang="en-GB" altLang="en-US" sz="2400" i="1" dirty="0"/>
              <a:t>x</a:t>
            </a:r>
            <a:r>
              <a:rPr lang="en-US" altLang="en-GB" sz="2400" i="1" dirty="0"/>
              <a:t>)</a:t>
            </a:r>
            <a:r>
              <a:rPr lang="en-GB" altLang="en-US" sz="2400" i="1" dirty="0"/>
              <a:t> =  </a:t>
            </a:r>
            <a:r>
              <a:rPr lang="en-US" altLang="en-GB" sz="2400" i="1" dirty="0"/>
              <a:t>x1</a:t>
            </a:r>
            <a:r>
              <a:rPr lang="en-GB" altLang="en-US" sz="2400" dirty="0"/>
              <a:t>×</a:t>
            </a:r>
            <a:r>
              <a:rPr lang="en-US" altLang="en-GB" sz="2400" dirty="0"/>
              <a:t>W1</a:t>
            </a:r>
            <a:r>
              <a:rPr lang="en-GB" altLang="en-US" sz="2400" dirty="0"/>
              <a:t> + </a:t>
            </a:r>
            <a:r>
              <a:rPr lang="en-US" altLang="en-GB" sz="2400" dirty="0"/>
              <a:t>x2</a:t>
            </a:r>
            <a:r>
              <a:rPr lang="en-GB" altLang="en-US" sz="2400" dirty="0"/>
              <a:t>×</a:t>
            </a:r>
            <a:r>
              <a:rPr lang="en-US" altLang="en-GB" sz="2400" dirty="0"/>
              <a:t>W2</a:t>
            </a:r>
            <a:r>
              <a:rPr lang="en-GB" altLang="en-US" sz="2400" dirty="0"/>
              <a:t> + </a:t>
            </a:r>
            <a:r>
              <a:rPr lang="en-US" altLang="en-GB" sz="2400" dirty="0"/>
              <a:t>x3</a:t>
            </a:r>
            <a:r>
              <a:rPr lang="en-GB" altLang="en-US" sz="2400" dirty="0"/>
              <a:t>×</a:t>
            </a:r>
            <a:r>
              <a:rPr lang="en-US" altLang="en-GB" sz="2400" dirty="0"/>
              <a:t>W3</a:t>
            </a:r>
            <a:r>
              <a:rPr lang="en-GB" altLang="en-US" sz="2400" dirty="0"/>
              <a:t>  </a:t>
            </a:r>
            <a:endParaRPr lang="en-GB" altLang="en-US" sz="24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3"/>
          <p:cNvPicPr>
            <a:picLocks noChangeAspect="1"/>
          </p:cNvPicPr>
          <p:nvPr/>
        </p:nvPicPr>
        <p:blipFill>
          <a:blip r:embed="rId1"/>
          <a:stretch>
            <a:fillRect/>
          </a:stretch>
        </p:blipFill>
        <p:spPr>
          <a:xfrm>
            <a:off x="2688908" y="844233"/>
            <a:ext cx="7143750" cy="4283075"/>
          </a:xfrm>
          <a:prstGeom prst="rect">
            <a:avLst/>
          </a:prstGeom>
          <a:noFill/>
          <a:ln w="9525">
            <a:noFill/>
          </a:ln>
        </p:spPr>
      </p:pic>
      <p:sp>
        <p:nvSpPr>
          <p:cNvPr id="9221" name="TextBox 1"/>
          <p:cNvSpPr txBox="1"/>
          <p:nvPr/>
        </p:nvSpPr>
        <p:spPr>
          <a:xfrm>
            <a:off x="3725545" y="1530033"/>
            <a:ext cx="10718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W1</a:t>
            </a:r>
            <a:r>
              <a:rPr lang="en-US" altLang="en-GB" sz="2400" dirty="0"/>
              <a:t>=?</a:t>
            </a:r>
            <a:r>
              <a:rPr lang="en-GB" altLang="en-US" sz="2400" dirty="0"/>
              <a:t> </a:t>
            </a:r>
            <a:endParaRPr lang="en-GB" altLang="en-US" sz="2400" dirty="0"/>
          </a:p>
        </p:txBody>
      </p:sp>
      <p:sp>
        <p:nvSpPr>
          <p:cNvPr id="9222" name="TextBox 35"/>
          <p:cNvSpPr txBox="1"/>
          <p:nvPr/>
        </p:nvSpPr>
        <p:spPr>
          <a:xfrm>
            <a:off x="3411220" y="2596833"/>
            <a:ext cx="10718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W2</a:t>
            </a:r>
            <a:r>
              <a:rPr lang="en-US" altLang="en-GB" sz="2400" dirty="0"/>
              <a:t>=?</a:t>
            </a:r>
            <a:r>
              <a:rPr lang="en-GB" altLang="en-US" sz="2400" dirty="0"/>
              <a:t> </a:t>
            </a:r>
            <a:endParaRPr lang="en-GB" altLang="en-US" sz="2400" dirty="0"/>
          </a:p>
        </p:txBody>
      </p:sp>
      <p:sp>
        <p:nvSpPr>
          <p:cNvPr id="9223" name="TextBox 36"/>
          <p:cNvSpPr txBox="1"/>
          <p:nvPr/>
        </p:nvSpPr>
        <p:spPr>
          <a:xfrm>
            <a:off x="3408045" y="3744595"/>
            <a:ext cx="10718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W3</a:t>
            </a:r>
            <a:r>
              <a:rPr lang="en-US" altLang="en-GB" sz="2400" dirty="0"/>
              <a:t>=?</a:t>
            </a:r>
            <a:r>
              <a:rPr lang="en-GB" altLang="en-US" sz="2400" dirty="0"/>
              <a:t> </a:t>
            </a:r>
            <a:endParaRPr lang="en-GB" altLang="en-US" sz="2400" dirty="0"/>
          </a:p>
        </p:txBody>
      </p:sp>
      <p:sp>
        <p:nvSpPr>
          <p:cNvPr id="9224" name="TextBox 2"/>
          <p:cNvSpPr txBox="1"/>
          <p:nvPr/>
        </p:nvSpPr>
        <p:spPr>
          <a:xfrm>
            <a:off x="5547995" y="2600008"/>
            <a:ext cx="105156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4400" b="1" i="1" dirty="0"/>
              <a:t>f</a:t>
            </a:r>
            <a:r>
              <a:rPr lang="en-GB" altLang="en-US" sz="4400" b="1" dirty="0"/>
              <a:t>(</a:t>
            </a:r>
            <a:r>
              <a:rPr lang="en-GB" altLang="en-US" sz="4400" b="1" i="1" dirty="0"/>
              <a:t>x</a:t>
            </a:r>
            <a:r>
              <a:rPr lang="en-GB" altLang="en-US" sz="4400" b="1" dirty="0"/>
              <a:t>)</a:t>
            </a:r>
            <a:endParaRPr lang="en-GB" altLang="en-US" sz="4400" b="1" dirty="0"/>
          </a:p>
        </p:txBody>
      </p:sp>
      <p:sp>
        <p:nvSpPr>
          <p:cNvPr id="9225" name="TextBox 39"/>
          <p:cNvSpPr txBox="1"/>
          <p:nvPr/>
        </p:nvSpPr>
        <p:spPr>
          <a:xfrm>
            <a:off x="1979295" y="4897120"/>
            <a:ext cx="6064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1.4</a:t>
            </a:r>
            <a:endParaRPr lang="en-GB" altLang="en-US" sz="2400" dirty="0"/>
          </a:p>
        </p:txBody>
      </p:sp>
      <p:sp>
        <p:nvSpPr>
          <p:cNvPr id="9226" name="TextBox 39"/>
          <p:cNvSpPr txBox="1"/>
          <p:nvPr/>
        </p:nvSpPr>
        <p:spPr>
          <a:xfrm>
            <a:off x="1968183" y="2739708"/>
            <a:ext cx="7080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-2.5</a:t>
            </a:r>
            <a:endParaRPr lang="en-GB" altLang="en-US" sz="2400" dirty="0"/>
          </a:p>
        </p:txBody>
      </p:sp>
      <p:sp>
        <p:nvSpPr>
          <p:cNvPr id="9227" name="TextBox 39"/>
          <p:cNvSpPr txBox="1"/>
          <p:nvPr/>
        </p:nvSpPr>
        <p:spPr>
          <a:xfrm>
            <a:off x="1979295" y="614045"/>
            <a:ext cx="8775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-0.06</a:t>
            </a:r>
            <a:endParaRPr lang="en-GB" altLang="en-US" sz="2400" dirty="0"/>
          </a:p>
        </p:txBody>
      </p:sp>
      <p:sp>
        <p:nvSpPr>
          <p:cNvPr id="10252" name="TextBox 1"/>
          <p:cNvSpPr txBox="1"/>
          <p:nvPr/>
        </p:nvSpPr>
        <p:spPr>
          <a:xfrm>
            <a:off x="9954895" y="2971800"/>
            <a:ext cx="10299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21.34 </a:t>
            </a:r>
            <a:endParaRPr lang="en-GB" altLang="en-US" sz="2400" i="1" dirty="0"/>
          </a:p>
        </p:txBody>
      </p:sp>
      <p:sp>
        <p:nvSpPr>
          <p:cNvPr id="2" name="TextBox 1"/>
          <p:cNvSpPr txBox="1"/>
          <p:nvPr/>
        </p:nvSpPr>
        <p:spPr>
          <a:xfrm>
            <a:off x="389890" y="5616575"/>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输入</a:t>
            </a:r>
            <a:endParaRPr lang="zh-CN" altLang="en-US" sz="2400" i="1" dirty="0"/>
          </a:p>
        </p:txBody>
      </p:sp>
      <p:sp>
        <p:nvSpPr>
          <p:cNvPr id="3" name="TextBox 1"/>
          <p:cNvSpPr txBox="1"/>
          <p:nvPr/>
        </p:nvSpPr>
        <p:spPr>
          <a:xfrm>
            <a:off x="9954895" y="5388610"/>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输出</a:t>
            </a:r>
            <a:endParaRPr lang="zh-CN" altLang="en-US" sz="2400" i="1" dirty="0"/>
          </a:p>
        </p:txBody>
      </p:sp>
      <p:sp>
        <p:nvSpPr>
          <p:cNvPr id="4" name="TextBox 1"/>
          <p:cNvSpPr txBox="1"/>
          <p:nvPr/>
        </p:nvSpPr>
        <p:spPr>
          <a:xfrm>
            <a:off x="5677535" y="384175"/>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权重</a:t>
            </a:r>
            <a:endParaRPr lang="zh-CN" altLang="en-US" sz="2400" i="1" dirty="0"/>
          </a:p>
        </p:txBody>
      </p:sp>
      <p:cxnSp>
        <p:nvCxnSpPr>
          <p:cNvPr id="7" name="直接箭头连接符 6"/>
          <p:cNvCxnSpPr/>
          <p:nvPr/>
        </p:nvCxnSpPr>
        <p:spPr>
          <a:xfrm flipH="1" flipV="1">
            <a:off x="10326370" y="3630295"/>
            <a:ext cx="50165" cy="1573530"/>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4239895" y="1013460"/>
            <a:ext cx="1732915" cy="272605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924560" y="3361055"/>
            <a:ext cx="1085215" cy="2112010"/>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1033780" y="5388610"/>
            <a:ext cx="900430" cy="26098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748030" y="1257300"/>
            <a:ext cx="1413510" cy="4274820"/>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4248150" y="844550"/>
            <a:ext cx="1674495" cy="180149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4618355" y="844550"/>
            <a:ext cx="1144905" cy="71564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
          <p:cNvSpPr txBox="1"/>
          <p:nvPr/>
        </p:nvSpPr>
        <p:spPr>
          <a:xfrm>
            <a:off x="3408045" y="5983605"/>
            <a:ext cx="647255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i="1" dirty="0"/>
              <a:t>f(</a:t>
            </a:r>
            <a:r>
              <a:rPr lang="en-GB" altLang="en-US" sz="2400" i="1" dirty="0"/>
              <a:t>x</a:t>
            </a:r>
            <a:r>
              <a:rPr lang="en-US" altLang="en-GB" sz="2400" i="1" dirty="0"/>
              <a:t>)</a:t>
            </a:r>
            <a:r>
              <a:rPr lang="en-GB" altLang="en-US" sz="2400" i="1" dirty="0"/>
              <a:t> =  -</a:t>
            </a:r>
            <a:r>
              <a:rPr lang="en-GB" altLang="en-US" sz="2400" dirty="0"/>
              <a:t>0.06×</a:t>
            </a:r>
            <a:r>
              <a:rPr lang="en-US" altLang="en-GB" sz="2400" dirty="0">
                <a:solidFill>
                  <a:srgbClr val="FF0000"/>
                </a:solidFill>
              </a:rPr>
              <a:t>W1</a:t>
            </a:r>
            <a:r>
              <a:rPr lang="en-GB" altLang="en-US" sz="2400" dirty="0"/>
              <a:t> + 2.5×</a:t>
            </a:r>
            <a:r>
              <a:rPr lang="en-US" altLang="en-GB" sz="2400" dirty="0">
                <a:solidFill>
                  <a:srgbClr val="FF0000"/>
                </a:solidFill>
              </a:rPr>
              <a:t>W2</a:t>
            </a:r>
            <a:r>
              <a:rPr lang="en-GB" altLang="en-US" sz="2400" dirty="0"/>
              <a:t> + 1.4×</a:t>
            </a:r>
            <a:r>
              <a:rPr lang="en-US" altLang="en-GB" sz="2400" dirty="0">
                <a:solidFill>
                  <a:srgbClr val="FF0000"/>
                </a:solidFill>
              </a:rPr>
              <a:t>W3</a:t>
            </a:r>
            <a:r>
              <a:rPr lang="en-GB" altLang="en-US" sz="2400" dirty="0"/>
              <a:t>  = 21.34 </a:t>
            </a:r>
            <a:endParaRPr lang="en-GB" altLang="en-US" sz="24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标题 126977"/>
          <p:cNvSpPr>
            <a:spLocks noGrp="1"/>
          </p:cNvSpPr>
          <p:nvPr>
            <p:ph type="title"/>
          </p:nvPr>
        </p:nvSpPr>
        <p:spPr>
          <a:xfrm>
            <a:off x="2209800" y="381000"/>
            <a:ext cx="7772400" cy="609600"/>
          </a:xfrm>
        </p:spPr>
        <p:txBody>
          <a:bodyPr anchor="ctr" anchorCtr="0">
            <a:normAutofit fontScale="90000"/>
          </a:bodyPr>
          <a:p>
            <a:r>
              <a:rPr lang="en-US" altLang="zh-CN" sz="3600"/>
              <a:t>20</a:t>
            </a:r>
            <a:r>
              <a:rPr lang="zh-CN" altLang="en-US" sz="3600">
                <a:latin typeface=".萍方-简" panose="020B0400000000000000" charset="-122"/>
                <a:ea typeface=".萍方-简" panose="020B0400000000000000" charset="-122"/>
              </a:rPr>
              <a:t>年前</a:t>
            </a:r>
            <a:r>
              <a:rPr lang="zh-CN" altLang="en-US" sz="3600"/>
              <a:t>。。。</a:t>
            </a:r>
            <a:r>
              <a:rPr lang="en-US" altLang="zh-CN"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DEEP BLUE</a:t>
            </a:r>
            <a:endParaRPr lang="en-US" altLang="zh-CN"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26979" name="图片 126978" descr="deepblue"/>
          <p:cNvPicPr>
            <a:picLocks noChangeAspect="1"/>
          </p:cNvPicPr>
          <p:nvPr/>
        </p:nvPicPr>
        <p:blipFill>
          <a:blip r:embed="rId1"/>
          <a:stretch>
            <a:fillRect/>
          </a:stretch>
        </p:blipFill>
        <p:spPr>
          <a:xfrm>
            <a:off x="2057400" y="1295400"/>
            <a:ext cx="3276600" cy="3038475"/>
          </a:xfrm>
          <a:prstGeom prst="rect">
            <a:avLst/>
          </a:prstGeom>
          <a:noFill/>
          <a:ln w="9525">
            <a:noFill/>
          </a:ln>
        </p:spPr>
      </p:pic>
      <p:pic>
        <p:nvPicPr>
          <p:cNvPr id="126980" name="图片 126979" descr="kasparov"/>
          <p:cNvPicPr>
            <a:picLocks noChangeAspect="1"/>
          </p:cNvPicPr>
          <p:nvPr/>
        </p:nvPicPr>
        <p:blipFill>
          <a:blip r:embed="rId2"/>
          <a:stretch>
            <a:fillRect/>
          </a:stretch>
        </p:blipFill>
        <p:spPr>
          <a:xfrm>
            <a:off x="5410200" y="3429000"/>
            <a:ext cx="5080000" cy="3149600"/>
          </a:xfrm>
          <a:prstGeom prst="rect">
            <a:avLst/>
          </a:prstGeom>
          <a:noFill/>
          <a:ln w="9525">
            <a:noFill/>
          </a:ln>
        </p:spPr>
      </p:pic>
      <p:sp>
        <p:nvSpPr>
          <p:cNvPr id="126981" name="文本框 126980"/>
          <p:cNvSpPr txBox="1"/>
          <p:nvPr/>
        </p:nvSpPr>
        <p:spPr>
          <a:xfrm>
            <a:off x="5715000" y="1600200"/>
            <a:ext cx="5320030" cy="368300"/>
          </a:xfrm>
          <a:prstGeom prst="rect">
            <a:avLst/>
          </a:prstGeom>
          <a:noFill/>
          <a:ln w="9525">
            <a:noFill/>
          </a:ln>
        </p:spPr>
        <p:txBody>
          <a:bodyPr wrap="square">
            <a:spAutoFit/>
          </a:bodyPr>
          <a:p>
            <a:pPr>
              <a:spcBef>
                <a:spcPct val="50000"/>
              </a:spcBef>
            </a:pPr>
            <a:r>
              <a:rPr lang="en-US" altLang="zh-CN">
                <a:latin typeface=".萍方-简" panose="020B0400000000000000" charset="-122"/>
                <a:ea typeface=".萍方-简" panose="020B0400000000000000" charset="-122"/>
                <a:cs typeface=".萍方-简" panose="020B0400000000000000" charset="-122"/>
              </a:rPr>
              <a:t>1997</a:t>
            </a:r>
            <a:r>
              <a:rPr lang="zh-CN" altLang="en-US">
                <a:latin typeface=".萍方-简" panose="020B0400000000000000" charset="-122"/>
                <a:ea typeface=".萍方-简" panose="020B0400000000000000" charset="-122"/>
                <a:cs typeface=".萍方-简" panose="020B0400000000000000" charset="-122"/>
              </a:rPr>
              <a:t>年，</a:t>
            </a:r>
            <a:r>
              <a:rPr lang="en-US" altLang="zh-CN">
                <a:latin typeface=".萍方-简" panose="020B0400000000000000" charset="-122"/>
                <a:ea typeface=".萍方-简" panose="020B0400000000000000" charset="-122"/>
                <a:cs typeface=".萍方-简" panose="020B0400000000000000" charset="-122"/>
              </a:rPr>
              <a:t> IBM</a:t>
            </a:r>
            <a:r>
              <a:rPr lang="zh-CN" altLang="en-US">
                <a:latin typeface=".萍方-简" panose="020B0400000000000000" charset="-122"/>
                <a:ea typeface=".萍方-简" panose="020B0400000000000000" charset="-122"/>
                <a:cs typeface=".萍方-简" panose="020B0400000000000000" charset="-122"/>
              </a:rPr>
              <a:t>深蓝击败国际象棋冠军卡斯帕罗夫。</a:t>
            </a:r>
            <a:endParaRPr lang="en-US" altLang="zh-CN">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13316" name="TextBox 2"/>
          <p:cNvSpPr txBox="1"/>
          <p:nvPr/>
        </p:nvSpPr>
        <p:spPr>
          <a:xfrm>
            <a:off x="6299200" y="955675"/>
            <a:ext cx="293179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b="1" dirty="0">
                <a:solidFill>
                  <a:schemeClr val="bg1"/>
                </a:solidFill>
                <a:latin typeface=".萍方-简" panose="020B0400000000000000" charset="-122"/>
                <a:ea typeface=".萍方-简" panose="020B0400000000000000" charset="-122"/>
              </a:rPr>
              <a:t>随机初始化网络权重</a:t>
            </a:r>
            <a:endParaRPr lang="zh-CN" altLang="en-US" sz="2400" b="1" dirty="0">
              <a:solidFill>
                <a:schemeClr val="bg1"/>
              </a:solidFill>
              <a:latin typeface=".萍方-简" panose="020B0400000000000000" charset="-122"/>
              <a:ea typeface=".萍方-简" panose="020B0400000000000000" charset="-122"/>
            </a:endParaRPr>
          </a:p>
        </p:txBody>
      </p:sp>
      <p:sp>
        <p:nvSpPr>
          <p:cNvPr id="2"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t>1.4  2.7   1.9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6.4  2.8   1.7         </a:t>
            </a:r>
            <a:r>
              <a:rPr lang="en-US" altLang="en-GB" sz="2400" dirty="0"/>
              <a:t>     </a:t>
            </a:r>
            <a:r>
              <a:rPr lang="en-GB" altLang="en-US" sz="2400" dirty="0"/>
              <a:t>1</a:t>
            </a:r>
            <a:endParaRPr lang="en-GB" altLang="en-US" sz="2400" dirty="0"/>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
        <p:nvSpPr>
          <p:cNvPr id="10252" name="TextBox 1"/>
          <p:cNvSpPr txBox="1"/>
          <p:nvPr/>
        </p:nvSpPr>
        <p:spPr>
          <a:xfrm>
            <a:off x="9357995" y="4065270"/>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输出</a:t>
            </a:r>
            <a:endParaRPr lang="zh-CN" altLang="en-US" sz="2400" i="1" dirty="0"/>
          </a:p>
        </p:txBody>
      </p:sp>
      <p:sp>
        <p:nvSpPr>
          <p:cNvPr id="3" name="TextBox 1"/>
          <p:cNvSpPr txBox="1"/>
          <p:nvPr/>
        </p:nvSpPr>
        <p:spPr>
          <a:xfrm>
            <a:off x="5951855" y="4966970"/>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输入</a:t>
            </a:r>
            <a:endParaRPr lang="zh-CN" altLang="en-US" sz="2400" i="1" dirty="0"/>
          </a:p>
        </p:txBody>
      </p:sp>
      <p:sp>
        <p:nvSpPr>
          <p:cNvPr id="4" name="TextBox 1"/>
          <p:cNvSpPr txBox="1"/>
          <p:nvPr/>
        </p:nvSpPr>
        <p:spPr>
          <a:xfrm>
            <a:off x="7543165" y="4966970"/>
            <a:ext cx="10972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隐藏层</a:t>
            </a:r>
            <a:endParaRPr lang="zh-CN" altLang="en-US" sz="24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15364" name="TextBox 2"/>
          <p:cNvSpPr txBox="1"/>
          <p:nvPr/>
        </p:nvSpPr>
        <p:spPr>
          <a:xfrm>
            <a:off x="6299200" y="955675"/>
            <a:ext cx="415353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输入一组训练数据并得到输出</a:t>
            </a:r>
            <a:endParaRPr lang="zh-CN" altLang="en-GB" sz="2400" b="1" dirty="0">
              <a:solidFill>
                <a:schemeClr val="bg1"/>
              </a:solidFill>
              <a:latin typeface=".萍方-简" panose="020B0400000000000000" charset="-122"/>
              <a:ea typeface=".萍方-简" panose="020B0400000000000000" charset="-122"/>
            </a:endParaRPr>
          </a:p>
        </p:txBody>
      </p:sp>
      <p:sp>
        <p:nvSpPr>
          <p:cNvPr id="15366" name="Rectangle 5"/>
          <p:cNvSpPr/>
          <p:nvPr/>
        </p:nvSpPr>
        <p:spPr>
          <a:xfrm>
            <a:off x="5359400" y="2487613"/>
            <a:ext cx="5421630"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1.4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2.7                                                    </a:t>
            </a:r>
            <a:r>
              <a:rPr lang="en-GB" altLang="en-US" sz="2400" b="1" dirty="0">
                <a:solidFill>
                  <a:srgbClr val="0033CC"/>
                </a:solidFill>
              </a:rPr>
              <a:t>0.8</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1.9        </a:t>
            </a:r>
            <a:endParaRPr lang="en-GB" altLang="en-US" sz="2400" dirty="0">
              <a:solidFill>
                <a:srgbClr val="FF0000"/>
              </a:solidFill>
            </a:endParaRPr>
          </a:p>
        </p:txBody>
      </p:sp>
      <p:sp>
        <p:nvSpPr>
          <p:cNvPr id="3" name="Rounded Rectangle 4"/>
          <p:cNvSpPr/>
          <p:nvPr/>
        </p:nvSpPr>
        <p:spPr>
          <a:xfrm>
            <a:off x="1123315" y="169354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12291"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accent5">
                    <a:lumMod val="75000"/>
                  </a:schemeClr>
                </a:solidFill>
              </a:rPr>
              <a:t>1.4  2.7   1.9  </a:t>
            </a:r>
            <a:r>
              <a:rPr lang="en-GB" altLang="en-US" sz="2400" dirty="0"/>
              <a:t>       </a:t>
            </a:r>
            <a:r>
              <a:rPr lang="en-US" altLang="en-GB" sz="2400" dirty="0"/>
              <a:t>     </a:t>
            </a:r>
            <a:r>
              <a:rPr lang="en-GB" altLang="en-US" sz="2400" dirty="0">
                <a:solidFill>
                  <a:srgbClr val="FF0000"/>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6.4  2.8   1.7         </a:t>
            </a:r>
            <a:r>
              <a:rPr lang="en-US" altLang="en-GB" sz="2400" dirty="0"/>
              <a:t>     </a:t>
            </a:r>
            <a:r>
              <a:rPr lang="en-GB" altLang="en-US" sz="2400" dirty="0"/>
              <a:t>1</a:t>
            </a:r>
            <a:endParaRPr lang="en-GB" altLang="en-US" sz="2400" dirty="0"/>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16388" name="TextBox 2"/>
          <p:cNvSpPr txBox="1"/>
          <p:nvPr/>
        </p:nvSpPr>
        <p:spPr>
          <a:xfrm>
            <a:off x="6299200" y="955675"/>
            <a:ext cx="293179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与目标输出进行比较</a:t>
            </a:r>
            <a:endParaRPr lang="zh-CN" altLang="en-GB" sz="2400" b="1" dirty="0">
              <a:solidFill>
                <a:schemeClr val="bg1"/>
              </a:solidFill>
              <a:latin typeface=".萍方-简" panose="020B0400000000000000" charset="-122"/>
              <a:ea typeface=".萍方-简" panose="020B0400000000000000" charset="-122"/>
            </a:endParaRPr>
          </a:p>
        </p:txBody>
      </p:sp>
      <p:sp>
        <p:nvSpPr>
          <p:cNvPr id="16390" name="Rectangle 5"/>
          <p:cNvSpPr/>
          <p:nvPr/>
        </p:nvSpPr>
        <p:spPr>
          <a:xfrm>
            <a:off x="5359400" y="2487613"/>
            <a:ext cx="5506085"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1.4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2.7                                                    </a:t>
            </a:r>
            <a:r>
              <a:rPr lang="en-GB" altLang="en-US" sz="2400" b="1" dirty="0">
                <a:solidFill>
                  <a:srgbClr val="0033CC"/>
                </a:solidFill>
              </a:rPr>
              <a:t>0.8 </a:t>
            </a:r>
            <a:endParaRPr lang="en-GB" altLang="en-US" sz="2400" dirty="0">
              <a:solidFill>
                <a:srgbClr val="0033CC"/>
              </a:solidFill>
            </a:endParaRPr>
          </a:p>
          <a:p>
            <a:pPr marL="0" lvl="0" indent="0" eaLnBrk="1" hangingPunct="1">
              <a:spcBef>
                <a:spcPct val="0"/>
              </a:spcBef>
              <a:buNone/>
            </a:pPr>
            <a:r>
              <a:rPr lang="en-GB" altLang="en-US" sz="2800" dirty="0">
                <a:solidFill>
                  <a:srgbClr val="0033CC"/>
                </a:solidFill>
              </a:rPr>
              <a:t>                                                  </a:t>
            </a:r>
            <a:r>
              <a:rPr lang="en-GB" altLang="en-US" sz="2800" b="1" dirty="0">
                <a:solidFill>
                  <a:srgbClr val="FF0000"/>
                </a:solidFill>
              </a:rPr>
              <a:t>0</a:t>
            </a:r>
            <a:endParaRPr lang="en-GB" altLang="en-US" sz="2800" b="1" dirty="0">
              <a:solidFill>
                <a:srgbClr val="FF0000"/>
              </a:solidFill>
            </a:endParaRPr>
          </a:p>
          <a:p>
            <a:pPr marL="0" lvl="0" indent="0" eaLnBrk="1" hangingPunct="1">
              <a:spcBef>
                <a:spcPct val="0"/>
              </a:spcBef>
              <a:buNone/>
            </a:pPr>
            <a:r>
              <a:rPr lang="en-GB" altLang="en-US" sz="2400" dirty="0">
                <a:solidFill>
                  <a:srgbClr val="0033CC"/>
                </a:solidFill>
              </a:rPr>
              <a:t>1.9                                           </a:t>
            </a:r>
            <a:r>
              <a:rPr lang="zh-CN" altLang="en-GB" sz="2400" dirty="0">
                <a:solidFill>
                  <a:srgbClr val="0033CC"/>
                </a:solidFill>
              </a:rPr>
              <a:t>误差</a:t>
            </a:r>
            <a:r>
              <a:rPr lang="en-GB" altLang="en-US" sz="2400" i="1" dirty="0">
                <a:solidFill>
                  <a:srgbClr val="0033CC"/>
                </a:solidFill>
              </a:rPr>
              <a:t> </a:t>
            </a:r>
            <a:r>
              <a:rPr lang="en-GB" altLang="en-US" sz="2400" dirty="0">
                <a:solidFill>
                  <a:srgbClr val="0033CC"/>
                </a:solidFill>
              </a:rPr>
              <a:t>0.8</a:t>
            </a:r>
            <a:endParaRPr lang="en-GB" altLang="en-US" sz="2400" dirty="0">
              <a:solidFill>
                <a:srgbClr val="FF0000"/>
              </a:solidFill>
            </a:endParaRPr>
          </a:p>
        </p:txBody>
      </p:sp>
      <p:sp>
        <p:nvSpPr>
          <p:cNvPr id="2" name="Rounded Rectangle 4"/>
          <p:cNvSpPr/>
          <p:nvPr/>
        </p:nvSpPr>
        <p:spPr>
          <a:xfrm>
            <a:off x="1123315" y="169354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accent5">
                    <a:lumMod val="75000"/>
                  </a:schemeClr>
                </a:solidFill>
                <a:effectLst>
                  <a:outerShdw blurRad="38100" dist="25400" dir="5400000" algn="ctr" rotWithShape="0">
                    <a:srgbClr val="6E747A">
                      <a:alpha val="43000"/>
                    </a:srgbClr>
                  </a:outerShdw>
                </a:effectLst>
              </a:rPr>
              <a:t>1.4  2.7   1.9</a:t>
            </a:r>
            <a:r>
              <a:rPr lang="en-GB" altLang="en-US" sz="2400" dirty="0"/>
              <a:t>         </a:t>
            </a:r>
            <a:r>
              <a:rPr lang="en-US" altLang="en-GB" sz="2400" dirty="0"/>
              <a:t>     </a:t>
            </a:r>
            <a:r>
              <a:rPr lang="en-GB" altLang="en-US" sz="2400" dirty="0">
                <a:solidFill>
                  <a:srgbClr val="FF0000"/>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6.4  2.8   1.7         </a:t>
            </a:r>
            <a:r>
              <a:rPr lang="en-US" altLang="en-GB" sz="2400" dirty="0"/>
              <a:t>     </a:t>
            </a:r>
            <a:r>
              <a:rPr lang="en-GB" altLang="en-US" sz="2400" dirty="0"/>
              <a:t>1</a:t>
            </a:r>
            <a:endParaRPr lang="en-GB" altLang="en-US" sz="2400" dirty="0"/>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
        <p:nvSpPr>
          <p:cNvPr id="6" name="TextBox 1"/>
          <p:cNvSpPr txBox="1"/>
          <p:nvPr/>
        </p:nvSpPr>
        <p:spPr>
          <a:xfrm>
            <a:off x="6927850" y="5813425"/>
            <a:ext cx="422783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latin typeface=".萍方-简" panose="020B0400000000000000" charset="-122"/>
                <a:ea typeface=".萍方-简" panose="020B0400000000000000" charset="-122"/>
                <a:cs typeface=".萍方-简" panose="020B0400000000000000" charset="-122"/>
              </a:rPr>
              <a:t>损失函数</a:t>
            </a:r>
            <a:r>
              <a:rPr lang="en-US" altLang="zh-CN" sz="2400" i="1" dirty="0">
                <a:latin typeface=".萍方-简" panose="020B0400000000000000" charset="-122"/>
                <a:ea typeface=".萍方-简" panose="020B0400000000000000" charset="-122"/>
                <a:cs typeface=".萍方-简" panose="020B0400000000000000" charset="-122"/>
              </a:rPr>
              <a:t> - </a:t>
            </a:r>
            <a:r>
              <a:rPr lang="zh-CN" altLang="en-US" sz="2400" i="1" dirty="0">
                <a:latin typeface=".萍方-简" panose="020B0400000000000000" charset="-122"/>
                <a:ea typeface=".萍方-简" panose="020B0400000000000000" charset="-122"/>
                <a:cs typeface=".萍方-简" panose="020B0400000000000000" charset="-122"/>
              </a:rPr>
              <a:t>用于计算训练误差</a:t>
            </a:r>
            <a:endParaRPr lang="zh-CN" altLang="en-US" sz="2400" i="1" dirty="0">
              <a:latin typeface=".萍方-简" panose="020B0400000000000000" charset="-122"/>
              <a:ea typeface=".萍方-简" panose="020B0400000000000000" charset="-122"/>
              <a:cs typeface=".萍方-简" panose="020B0400000000000000" charset="-122"/>
            </a:endParaRPr>
          </a:p>
        </p:txBody>
      </p:sp>
      <p:cxnSp>
        <p:nvCxnSpPr>
          <p:cNvPr id="7" name="直接箭头连接符 6"/>
          <p:cNvCxnSpPr/>
          <p:nvPr/>
        </p:nvCxnSpPr>
        <p:spPr>
          <a:xfrm flipV="1">
            <a:off x="8261985" y="4589780"/>
            <a:ext cx="1337310" cy="1211580"/>
          </a:xfrm>
          <a:prstGeom prst="straightConnector1">
            <a:avLst/>
          </a:prstGeom>
          <a:ln w="28575" cmpd="sng">
            <a:solidFill>
              <a:srgbClr val="FF33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17412" name="TextBox 2"/>
          <p:cNvSpPr txBox="1"/>
          <p:nvPr/>
        </p:nvSpPr>
        <p:spPr>
          <a:xfrm>
            <a:off x="6299200" y="955675"/>
            <a:ext cx="354266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调整权重，减少输出误差</a:t>
            </a:r>
            <a:endParaRPr lang="zh-CN" altLang="en-GB" sz="2400" b="1" dirty="0">
              <a:solidFill>
                <a:schemeClr val="bg1"/>
              </a:solidFill>
              <a:latin typeface=".萍方-简" panose="020B0400000000000000" charset="-122"/>
              <a:ea typeface=".萍方-简" panose="020B0400000000000000" charset="-122"/>
            </a:endParaRPr>
          </a:p>
        </p:txBody>
      </p:sp>
      <p:sp>
        <p:nvSpPr>
          <p:cNvPr id="17414" name="Rectangle 5"/>
          <p:cNvSpPr/>
          <p:nvPr/>
        </p:nvSpPr>
        <p:spPr>
          <a:xfrm>
            <a:off x="5359400" y="2487613"/>
            <a:ext cx="9295765"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1.4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2.7                                                    </a:t>
            </a:r>
            <a:r>
              <a:rPr lang="en-GB" altLang="en-US" sz="2400" b="1" dirty="0">
                <a:solidFill>
                  <a:srgbClr val="0033CC"/>
                </a:solidFill>
              </a:rPr>
              <a:t>0.8 </a:t>
            </a:r>
            <a:endParaRPr lang="en-GB" altLang="en-US" sz="2400" dirty="0">
              <a:solidFill>
                <a:srgbClr val="0033CC"/>
              </a:solidFill>
            </a:endParaRPr>
          </a:p>
          <a:p>
            <a:pPr marL="0" lvl="0" indent="0" eaLnBrk="1" hangingPunct="1">
              <a:spcBef>
                <a:spcPct val="0"/>
              </a:spcBef>
              <a:buNone/>
            </a:pPr>
            <a:r>
              <a:rPr lang="en-GB" altLang="en-US" sz="2800" dirty="0">
                <a:solidFill>
                  <a:srgbClr val="0033CC"/>
                </a:solidFill>
              </a:rPr>
              <a:t>                                                  </a:t>
            </a:r>
            <a:r>
              <a:rPr lang="en-GB" altLang="en-US" sz="2800" b="1" dirty="0">
                <a:solidFill>
                  <a:srgbClr val="FF0000"/>
                </a:solidFill>
              </a:rPr>
              <a:t>0                                        </a:t>
            </a:r>
            <a:endParaRPr lang="en-GB" altLang="en-US" sz="2800" b="1" dirty="0">
              <a:solidFill>
                <a:srgbClr val="FF0000"/>
              </a:solidFill>
            </a:endParaRPr>
          </a:p>
          <a:p>
            <a:pPr marL="0" lvl="0" indent="0" eaLnBrk="1" hangingPunct="1">
              <a:spcBef>
                <a:spcPct val="0"/>
              </a:spcBef>
              <a:buNone/>
            </a:pPr>
            <a:r>
              <a:rPr lang="en-GB" altLang="en-US" sz="2400" dirty="0">
                <a:solidFill>
                  <a:srgbClr val="0033CC"/>
                </a:solidFill>
              </a:rPr>
              <a:t>1.9                                           </a:t>
            </a:r>
            <a:r>
              <a:rPr lang="zh-CN" altLang="en-GB" sz="2400" dirty="0">
                <a:solidFill>
                  <a:srgbClr val="0033CC"/>
                </a:solidFill>
              </a:rPr>
              <a:t>误差</a:t>
            </a:r>
            <a:r>
              <a:rPr lang="en-GB" altLang="en-US" sz="2400" i="1" dirty="0">
                <a:solidFill>
                  <a:srgbClr val="0033CC"/>
                </a:solidFill>
              </a:rPr>
              <a:t> </a:t>
            </a:r>
            <a:r>
              <a:rPr lang="en-GB" altLang="en-US" sz="2400" dirty="0">
                <a:solidFill>
                  <a:srgbClr val="0033CC"/>
                </a:solidFill>
              </a:rPr>
              <a:t>0.8</a:t>
            </a:r>
            <a:endParaRPr lang="en-GB" altLang="en-US" sz="2400" dirty="0">
              <a:solidFill>
                <a:srgbClr val="FF0000"/>
              </a:solidFill>
            </a:endParaRPr>
          </a:p>
        </p:txBody>
      </p:sp>
      <p:pic>
        <p:nvPicPr>
          <p:cNvPr id="17415" name="Picture 4" descr="File:Hammer.gif"/>
          <p:cNvPicPr>
            <a:picLocks noChangeAspect="1"/>
          </p:cNvPicPr>
          <p:nvPr/>
        </p:nvPicPr>
        <p:blipFill>
          <a:blip r:embed="rId2"/>
          <a:stretch>
            <a:fillRect/>
          </a:stretch>
        </p:blipFill>
        <p:spPr>
          <a:xfrm>
            <a:off x="8537575" y="2459038"/>
            <a:ext cx="825500" cy="688975"/>
          </a:xfrm>
          <a:prstGeom prst="rect">
            <a:avLst/>
          </a:prstGeom>
          <a:noFill/>
          <a:ln w="9525">
            <a:noFill/>
          </a:ln>
        </p:spPr>
      </p:pic>
      <p:pic>
        <p:nvPicPr>
          <p:cNvPr id="17416" name="Picture 4" descr="File:Hammer.gif"/>
          <p:cNvPicPr>
            <a:picLocks noChangeAspect="1"/>
          </p:cNvPicPr>
          <p:nvPr/>
        </p:nvPicPr>
        <p:blipFill>
          <a:blip r:embed="rId3"/>
          <a:stretch>
            <a:fillRect/>
          </a:stretch>
        </p:blipFill>
        <p:spPr>
          <a:xfrm>
            <a:off x="6602413" y="3517900"/>
            <a:ext cx="739775" cy="617538"/>
          </a:xfrm>
          <a:prstGeom prst="rect">
            <a:avLst/>
          </a:prstGeom>
          <a:noFill/>
          <a:ln w="9525">
            <a:noFill/>
          </a:ln>
        </p:spPr>
      </p:pic>
      <p:sp>
        <p:nvSpPr>
          <p:cNvPr id="2" name="Rounded Rectangle 4"/>
          <p:cNvSpPr/>
          <p:nvPr/>
        </p:nvSpPr>
        <p:spPr>
          <a:xfrm>
            <a:off x="1123315" y="169354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accent5">
                    <a:lumMod val="75000"/>
                  </a:schemeClr>
                </a:solidFill>
                <a:effectLst>
                  <a:outerShdw blurRad="38100" dist="25400" dir="5400000" algn="ctr" rotWithShape="0">
                    <a:srgbClr val="6E747A">
                      <a:alpha val="43000"/>
                    </a:srgbClr>
                  </a:outerShdw>
                </a:effectLst>
              </a:rPr>
              <a:t>1.4  2.7   1.9</a:t>
            </a:r>
            <a:r>
              <a:rPr lang="en-GB" altLang="en-US" sz="2400" dirty="0"/>
              <a:t>         </a:t>
            </a:r>
            <a:r>
              <a:rPr lang="en-US" altLang="en-GB" sz="2400" dirty="0"/>
              <a:t>     </a:t>
            </a:r>
            <a:r>
              <a:rPr lang="en-GB" altLang="en-US" sz="2400" dirty="0">
                <a:solidFill>
                  <a:srgbClr val="FF0000"/>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6.4  2.8   1.7         </a:t>
            </a:r>
            <a:r>
              <a:rPr lang="en-US" altLang="en-GB" sz="2400" dirty="0"/>
              <a:t>     </a:t>
            </a:r>
            <a:r>
              <a:rPr lang="en-GB" altLang="en-US" sz="2400" dirty="0"/>
              <a:t>1</a:t>
            </a:r>
            <a:endParaRPr lang="en-GB" altLang="en-US" sz="2400" dirty="0"/>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tx1"/>
                </a:solidFill>
                <a:effectLst>
                  <a:outerShdw blurRad="38100" dist="25400" dir="5400000" algn="ctr" rotWithShape="0">
                    <a:srgbClr val="6E747A">
                      <a:alpha val="43000"/>
                    </a:srgbClr>
                  </a:outerShdw>
                </a:effectLst>
              </a:rPr>
              <a:t>1.4  2.7   1.9</a:t>
            </a:r>
            <a:r>
              <a:rPr lang="en-GB" altLang="en-US" sz="2400" dirty="0">
                <a:solidFill>
                  <a:schemeClr val="tx1"/>
                </a:solidFill>
              </a:rPr>
              <a:t>         </a:t>
            </a:r>
            <a:r>
              <a:rPr lang="en-US" altLang="en-GB" sz="2400" dirty="0">
                <a:solidFill>
                  <a:schemeClr val="tx1"/>
                </a:solidFill>
              </a:rPr>
              <a:t>     </a:t>
            </a:r>
            <a:r>
              <a:rPr lang="en-GB" altLang="en-US" sz="2400" dirty="0">
                <a:solidFill>
                  <a:schemeClr val="tx1"/>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solidFill>
                  <a:schemeClr val="accent2"/>
                </a:solidFill>
              </a:rPr>
              <a:t>6.4  2.8   1.7 </a:t>
            </a:r>
            <a:r>
              <a:rPr lang="en-GB" altLang="en-US" sz="2400" dirty="0"/>
              <a:t>        </a:t>
            </a:r>
            <a:r>
              <a:rPr lang="en-US" altLang="en-GB" sz="2400" dirty="0"/>
              <a:t>   </a:t>
            </a:r>
            <a:r>
              <a:rPr lang="en-US" altLang="en-GB" sz="2400" dirty="0">
                <a:solidFill>
                  <a:srgbClr val="FF0000"/>
                </a:solidFill>
              </a:rPr>
              <a:t>  </a:t>
            </a:r>
            <a:r>
              <a:rPr lang="en-GB" altLang="en-US" sz="2400" dirty="0">
                <a:solidFill>
                  <a:srgbClr val="FF0000"/>
                </a:solidFill>
              </a:rPr>
              <a:t>1</a:t>
            </a:r>
            <a:endParaRPr lang="en-GB" altLang="en-US" sz="2400" dirty="0">
              <a:solidFill>
                <a:srgbClr val="FF0000"/>
              </a:solidFill>
            </a:endParaRPr>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pic>
        <p:nvPicPr>
          <p:cNvPr id="18434"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18436" name="TextBox 2"/>
          <p:cNvSpPr txBox="1"/>
          <p:nvPr/>
        </p:nvSpPr>
        <p:spPr>
          <a:xfrm>
            <a:off x="6299200" y="955675"/>
            <a:ext cx="4458970"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继续输入一组数据得到输出结果</a:t>
            </a:r>
            <a:endParaRPr lang="zh-CN" altLang="en-GB" sz="2400" b="1" dirty="0">
              <a:solidFill>
                <a:schemeClr val="bg1"/>
              </a:solidFill>
              <a:latin typeface=".萍方-简" panose="020B0400000000000000" charset="-122"/>
              <a:ea typeface=".萍方-简" panose="020B0400000000000000" charset="-122"/>
            </a:endParaRPr>
          </a:p>
        </p:txBody>
      </p:sp>
      <p:sp>
        <p:nvSpPr>
          <p:cNvPr id="18438" name="Rectangle 5"/>
          <p:cNvSpPr/>
          <p:nvPr/>
        </p:nvSpPr>
        <p:spPr>
          <a:xfrm>
            <a:off x="5359400" y="2487613"/>
            <a:ext cx="5212080"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6.4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2.8                                                 </a:t>
            </a:r>
            <a:r>
              <a:rPr lang="en-US" altLang="en-GB" sz="2400" dirty="0">
                <a:solidFill>
                  <a:srgbClr val="0033CC"/>
                </a:solidFill>
              </a:rPr>
              <a:t>    0.9</a:t>
            </a:r>
            <a:r>
              <a:rPr lang="en-GB" altLang="en-US" sz="2400" dirty="0">
                <a:solidFill>
                  <a:srgbClr val="0033CC"/>
                </a:solidFill>
              </a:rPr>
              <a:t>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1.7        </a:t>
            </a:r>
            <a:endParaRPr lang="en-GB" altLang="en-US" sz="2400" dirty="0">
              <a:solidFill>
                <a:srgbClr val="FF0000"/>
              </a:solidFill>
            </a:endParaRPr>
          </a:p>
        </p:txBody>
      </p:sp>
      <p:sp>
        <p:nvSpPr>
          <p:cNvPr id="2" name="Rounded Rectangle 4"/>
          <p:cNvSpPr/>
          <p:nvPr/>
        </p:nvSpPr>
        <p:spPr>
          <a:xfrm>
            <a:off x="1123315" y="242252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20484" name="TextBox 2"/>
          <p:cNvSpPr txBox="1"/>
          <p:nvPr/>
        </p:nvSpPr>
        <p:spPr>
          <a:xfrm>
            <a:off x="6299200" y="955675"/>
            <a:ext cx="293179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与目标输出进行比较</a:t>
            </a:r>
            <a:endParaRPr lang="zh-CN" altLang="en-GB" sz="2400" b="1" dirty="0">
              <a:solidFill>
                <a:schemeClr val="bg1"/>
              </a:solidFill>
              <a:latin typeface=".萍方-简" panose="020B0400000000000000" charset="-122"/>
              <a:ea typeface=".萍方-简" panose="020B0400000000000000" charset="-122"/>
            </a:endParaRPr>
          </a:p>
        </p:txBody>
      </p:sp>
      <p:sp>
        <p:nvSpPr>
          <p:cNvPr id="20486" name="Rectangle 5"/>
          <p:cNvSpPr/>
          <p:nvPr/>
        </p:nvSpPr>
        <p:spPr>
          <a:xfrm>
            <a:off x="5359400" y="2487613"/>
            <a:ext cx="9813290"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6.4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2.8                                                     0.9                                                   </a:t>
            </a:r>
            <a:endParaRPr lang="en-GB" altLang="en-US" sz="2400" dirty="0">
              <a:solidFill>
                <a:srgbClr val="0033CC"/>
              </a:solidFill>
            </a:endParaRPr>
          </a:p>
          <a:p>
            <a:pPr marL="0" lvl="0" indent="0" eaLnBrk="1" hangingPunct="1">
              <a:spcBef>
                <a:spcPct val="0"/>
              </a:spcBef>
              <a:buNone/>
            </a:pPr>
            <a:r>
              <a:rPr lang="en-GB" altLang="en-US" sz="2800" dirty="0">
                <a:solidFill>
                  <a:srgbClr val="0033CC"/>
                </a:solidFill>
              </a:rPr>
              <a:t>                                                  </a:t>
            </a:r>
            <a:r>
              <a:rPr lang="en-GB" altLang="en-US" sz="2800" dirty="0">
                <a:solidFill>
                  <a:srgbClr val="FF0000"/>
                </a:solidFill>
              </a:rPr>
              <a:t>1</a:t>
            </a:r>
            <a:r>
              <a:rPr lang="en-GB" altLang="en-US" sz="2800" dirty="0">
                <a:solidFill>
                  <a:srgbClr val="0033CC"/>
                </a:solidFill>
              </a:rPr>
              <a:t>  </a:t>
            </a: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1.7                                          </a:t>
            </a:r>
            <a:r>
              <a:rPr lang="zh-CN" altLang="en-GB" sz="2400" dirty="0">
                <a:solidFill>
                  <a:srgbClr val="0033CC"/>
                </a:solidFill>
              </a:rPr>
              <a:t>误差</a:t>
            </a:r>
            <a:r>
              <a:rPr lang="en-GB" altLang="en-US" sz="2400" dirty="0">
                <a:solidFill>
                  <a:srgbClr val="0033CC"/>
                </a:solidFill>
              </a:rPr>
              <a:t>  -0.1</a:t>
            </a:r>
            <a:endParaRPr lang="en-GB" altLang="en-US" sz="2400" dirty="0">
              <a:solidFill>
                <a:srgbClr val="FF0000"/>
              </a:solidFill>
            </a:endParaRPr>
          </a:p>
        </p:txBody>
      </p:sp>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tx1"/>
                </a:solidFill>
                <a:effectLst>
                  <a:outerShdw blurRad="38100" dist="25400" dir="5400000" algn="ctr" rotWithShape="0">
                    <a:srgbClr val="6E747A">
                      <a:alpha val="43000"/>
                    </a:srgbClr>
                  </a:outerShdw>
                </a:effectLst>
              </a:rPr>
              <a:t>1.4  2.7   1.9</a:t>
            </a:r>
            <a:r>
              <a:rPr lang="en-GB" altLang="en-US" sz="2400" dirty="0">
                <a:solidFill>
                  <a:schemeClr val="tx1"/>
                </a:solidFill>
              </a:rPr>
              <a:t>         </a:t>
            </a:r>
            <a:r>
              <a:rPr lang="en-US" altLang="en-GB" sz="2400" dirty="0">
                <a:solidFill>
                  <a:schemeClr val="tx1"/>
                </a:solidFill>
              </a:rPr>
              <a:t>     </a:t>
            </a:r>
            <a:r>
              <a:rPr lang="en-GB" altLang="en-US" sz="2400" dirty="0">
                <a:solidFill>
                  <a:schemeClr val="tx1"/>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solidFill>
                  <a:schemeClr val="accent2"/>
                </a:solidFill>
              </a:rPr>
              <a:t>6.4  2.8   1.7 </a:t>
            </a:r>
            <a:r>
              <a:rPr lang="en-GB" altLang="en-US" sz="2400" dirty="0"/>
              <a:t>        </a:t>
            </a:r>
            <a:r>
              <a:rPr lang="en-US" altLang="en-GB" sz="2400" dirty="0"/>
              <a:t>   </a:t>
            </a:r>
            <a:r>
              <a:rPr lang="en-US" altLang="en-GB" sz="2400" dirty="0">
                <a:solidFill>
                  <a:srgbClr val="FF0000"/>
                </a:solidFill>
              </a:rPr>
              <a:t>  </a:t>
            </a:r>
            <a:r>
              <a:rPr lang="en-GB" altLang="en-US" sz="2400" dirty="0">
                <a:solidFill>
                  <a:srgbClr val="FF0000"/>
                </a:solidFill>
              </a:rPr>
              <a:t>1</a:t>
            </a:r>
            <a:endParaRPr lang="en-GB" altLang="en-US" sz="2400" dirty="0">
              <a:solidFill>
                <a:srgbClr val="FF0000"/>
              </a:solidFill>
            </a:endParaRPr>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
        <p:nvSpPr>
          <p:cNvPr id="2" name="Rounded Rectangle 4"/>
          <p:cNvSpPr/>
          <p:nvPr/>
        </p:nvSpPr>
        <p:spPr>
          <a:xfrm>
            <a:off x="1123315" y="242252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Picture 2"/>
          <p:cNvPicPr>
            <a:picLocks noChangeAspect="1"/>
          </p:cNvPicPr>
          <p:nvPr/>
        </p:nvPicPr>
        <p:blipFill>
          <a:blip r:embed="rId1"/>
          <a:stretch>
            <a:fillRect/>
          </a:stretch>
        </p:blipFill>
        <p:spPr>
          <a:xfrm>
            <a:off x="5951538" y="2381250"/>
            <a:ext cx="3794125" cy="2403475"/>
          </a:xfrm>
          <a:prstGeom prst="rect">
            <a:avLst/>
          </a:prstGeom>
          <a:noFill/>
          <a:ln w="9525">
            <a:noFill/>
          </a:ln>
        </p:spPr>
      </p:pic>
      <p:sp>
        <p:nvSpPr>
          <p:cNvPr id="21508" name="TextBox 2"/>
          <p:cNvSpPr txBox="1"/>
          <p:nvPr/>
        </p:nvSpPr>
        <p:spPr>
          <a:xfrm>
            <a:off x="6299200" y="955675"/>
            <a:ext cx="3542665"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b="1" dirty="0">
                <a:solidFill>
                  <a:schemeClr val="bg1"/>
                </a:solidFill>
                <a:latin typeface=".萍方-简" panose="020B0400000000000000" charset="-122"/>
                <a:ea typeface=".萍方-简" panose="020B0400000000000000" charset="-122"/>
              </a:rPr>
              <a:t>调整权重，减小输出误差</a:t>
            </a:r>
            <a:endParaRPr lang="zh-CN" altLang="en-US" sz="2400" b="1" dirty="0">
              <a:solidFill>
                <a:schemeClr val="bg1"/>
              </a:solidFill>
              <a:latin typeface=".萍方-简" panose="020B0400000000000000" charset="-122"/>
              <a:ea typeface=".萍方-简" panose="020B0400000000000000" charset="-122"/>
            </a:endParaRPr>
          </a:p>
        </p:txBody>
      </p:sp>
      <p:sp>
        <p:nvSpPr>
          <p:cNvPr id="21510" name="Rectangle 5"/>
          <p:cNvSpPr/>
          <p:nvPr/>
        </p:nvSpPr>
        <p:spPr>
          <a:xfrm>
            <a:off x="5359400" y="2487613"/>
            <a:ext cx="9813290"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6.4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2.8                                                     0.9                                                   </a:t>
            </a:r>
            <a:endParaRPr lang="en-GB" altLang="en-US" sz="2400" dirty="0">
              <a:solidFill>
                <a:srgbClr val="0033CC"/>
              </a:solidFill>
            </a:endParaRPr>
          </a:p>
          <a:p>
            <a:pPr marL="0" lvl="0" indent="0" eaLnBrk="1" hangingPunct="1">
              <a:spcBef>
                <a:spcPct val="0"/>
              </a:spcBef>
              <a:buNone/>
            </a:pPr>
            <a:r>
              <a:rPr lang="en-GB" altLang="en-US" sz="2800" dirty="0">
                <a:solidFill>
                  <a:srgbClr val="0033CC"/>
                </a:solidFill>
              </a:rPr>
              <a:t>                                                  </a:t>
            </a:r>
            <a:r>
              <a:rPr lang="en-GB" altLang="en-US" sz="2800" dirty="0">
                <a:solidFill>
                  <a:srgbClr val="FF0000"/>
                </a:solidFill>
              </a:rPr>
              <a:t>1</a:t>
            </a:r>
            <a:r>
              <a:rPr lang="en-GB" altLang="en-US" sz="2800" dirty="0">
                <a:solidFill>
                  <a:srgbClr val="0033CC"/>
                </a:solidFill>
              </a:rPr>
              <a:t>  </a:t>
            </a: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1.7                                          </a:t>
            </a:r>
            <a:r>
              <a:rPr lang="zh-CN" altLang="en-GB" sz="2400" dirty="0">
                <a:solidFill>
                  <a:srgbClr val="0033CC"/>
                </a:solidFill>
              </a:rPr>
              <a:t>误差</a:t>
            </a:r>
            <a:r>
              <a:rPr lang="en-GB" altLang="en-US" sz="2400" dirty="0">
                <a:solidFill>
                  <a:srgbClr val="0033CC"/>
                </a:solidFill>
              </a:rPr>
              <a:t>  -0.1</a:t>
            </a:r>
            <a:endParaRPr lang="en-GB" altLang="en-US" sz="2400" dirty="0">
              <a:solidFill>
                <a:srgbClr val="FF0000"/>
              </a:solidFill>
            </a:endParaRPr>
          </a:p>
        </p:txBody>
      </p:sp>
      <p:pic>
        <p:nvPicPr>
          <p:cNvPr id="21511" name="Picture 4" descr="File:Hammer.gif"/>
          <p:cNvPicPr>
            <a:picLocks noChangeAspect="1"/>
          </p:cNvPicPr>
          <p:nvPr/>
        </p:nvPicPr>
        <p:blipFill>
          <a:blip r:embed="rId2"/>
          <a:stretch>
            <a:fillRect/>
          </a:stretch>
        </p:blipFill>
        <p:spPr>
          <a:xfrm rot="2176002">
            <a:off x="6729413" y="3173413"/>
            <a:ext cx="823912" cy="688975"/>
          </a:xfrm>
          <a:prstGeom prst="rect">
            <a:avLst/>
          </a:prstGeom>
          <a:noFill/>
          <a:ln w="9525">
            <a:noFill/>
          </a:ln>
        </p:spPr>
      </p:pic>
      <p:pic>
        <p:nvPicPr>
          <p:cNvPr id="21512" name="Picture 4" descr="File:Hammer.gif"/>
          <p:cNvPicPr>
            <a:picLocks noChangeAspect="1"/>
          </p:cNvPicPr>
          <p:nvPr/>
        </p:nvPicPr>
        <p:blipFill>
          <a:blip r:embed="rId2"/>
          <a:stretch>
            <a:fillRect/>
          </a:stretch>
        </p:blipFill>
        <p:spPr>
          <a:xfrm rot="2176002" flipH="1" flipV="1">
            <a:off x="8250238" y="2857500"/>
            <a:ext cx="704850" cy="587375"/>
          </a:xfrm>
          <a:prstGeom prst="rect">
            <a:avLst/>
          </a:prstGeom>
          <a:noFill/>
          <a:ln w="9525">
            <a:noFill/>
          </a:ln>
        </p:spPr>
      </p:pic>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tx1"/>
                </a:solidFill>
                <a:effectLst>
                  <a:outerShdw blurRad="38100" dist="25400" dir="5400000" algn="ctr" rotWithShape="0">
                    <a:srgbClr val="6E747A">
                      <a:alpha val="43000"/>
                    </a:srgbClr>
                  </a:outerShdw>
                </a:effectLst>
              </a:rPr>
              <a:t>1.4  2.7   1.9</a:t>
            </a:r>
            <a:r>
              <a:rPr lang="en-GB" altLang="en-US" sz="2400" dirty="0">
                <a:solidFill>
                  <a:schemeClr val="tx1"/>
                </a:solidFill>
              </a:rPr>
              <a:t>         </a:t>
            </a:r>
            <a:r>
              <a:rPr lang="en-US" altLang="en-GB" sz="2400" dirty="0">
                <a:solidFill>
                  <a:schemeClr val="tx1"/>
                </a:solidFill>
              </a:rPr>
              <a:t>     </a:t>
            </a:r>
            <a:r>
              <a:rPr lang="en-GB" altLang="en-US" sz="2400" dirty="0">
                <a:solidFill>
                  <a:schemeClr val="tx1"/>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solidFill>
                  <a:schemeClr val="accent2"/>
                </a:solidFill>
              </a:rPr>
              <a:t>6.4  2.8   1.7 </a:t>
            </a:r>
            <a:r>
              <a:rPr lang="en-GB" altLang="en-US" sz="2400" dirty="0"/>
              <a:t>        </a:t>
            </a:r>
            <a:r>
              <a:rPr lang="en-US" altLang="en-GB" sz="2400" dirty="0"/>
              <a:t>   </a:t>
            </a:r>
            <a:r>
              <a:rPr lang="en-US" altLang="en-GB" sz="2400" dirty="0">
                <a:solidFill>
                  <a:srgbClr val="FF0000"/>
                </a:solidFill>
              </a:rPr>
              <a:t>  </a:t>
            </a:r>
            <a:r>
              <a:rPr lang="en-GB" altLang="en-US" sz="2400" dirty="0">
                <a:solidFill>
                  <a:srgbClr val="FF0000"/>
                </a:solidFill>
              </a:rPr>
              <a:t>1</a:t>
            </a:r>
            <a:endParaRPr lang="en-GB" altLang="en-US" sz="2400" dirty="0">
              <a:solidFill>
                <a:srgbClr val="FF0000"/>
              </a:solidFill>
            </a:endParaRPr>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
        <p:nvSpPr>
          <p:cNvPr id="2" name="Rounded Rectangle 4"/>
          <p:cNvSpPr/>
          <p:nvPr/>
        </p:nvSpPr>
        <p:spPr>
          <a:xfrm>
            <a:off x="1123315" y="242252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Picture 2"/>
          <p:cNvPicPr>
            <a:picLocks noChangeAspect="1"/>
          </p:cNvPicPr>
          <p:nvPr/>
        </p:nvPicPr>
        <p:blipFill>
          <a:blip r:embed="rId1"/>
          <a:stretch>
            <a:fillRect/>
          </a:stretch>
        </p:blipFill>
        <p:spPr>
          <a:xfrm>
            <a:off x="5951538" y="2362200"/>
            <a:ext cx="3794125" cy="2403475"/>
          </a:xfrm>
          <a:prstGeom prst="rect">
            <a:avLst/>
          </a:prstGeom>
          <a:noFill/>
          <a:ln w="9525">
            <a:noFill/>
          </a:ln>
        </p:spPr>
      </p:pic>
      <p:sp>
        <p:nvSpPr>
          <p:cNvPr id="22532" name="TextBox 2"/>
          <p:cNvSpPr txBox="1"/>
          <p:nvPr/>
        </p:nvSpPr>
        <p:spPr>
          <a:xfrm>
            <a:off x="6299200" y="955675"/>
            <a:ext cx="3237230"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不停重复输入训练数据</a:t>
            </a:r>
            <a:endParaRPr lang="zh-CN" altLang="en-GB" sz="2400" b="1" dirty="0">
              <a:solidFill>
                <a:schemeClr val="bg1"/>
              </a:solidFill>
              <a:latin typeface=".萍方-简" panose="020B0400000000000000" charset="-122"/>
              <a:ea typeface=".萍方-简" panose="020B0400000000000000" charset="-122"/>
            </a:endParaRPr>
          </a:p>
        </p:txBody>
      </p:sp>
      <p:sp>
        <p:nvSpPr>
          <p:cNvPr id="22534" name="Rectangle 5"/>
          <p:cNvSpPr/>
          <p:nvPr/>
        </p:nvSpPr>
        <p:spPr>
          <a:xfrm>
            <a:off x="5359400" y="2487613"/>
            <a:ext cx="9813290" cy="20612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solidFill>
                  <a:srgbClr val="0033CC"/>
                </a:solidFill>
              </a:rPr>
              <a:t>6.4 </a:t>
            </a:r>
            <a:endParaRPr lang="en-GB" altLang="en-US" sz="2400" dirty="0">
              <a:solidFill>
                <a:srgbClr val="0033CC"/>
              </a:solidFill>
            </a:endParaRPr>
          </a:p>
          <a:p>
            <a:pPr marL="0" lvl="0" indent="0" eaLnBrk="1" hangingPunct="1">
              <a:spcBef>
                <a:spcPct val="0"/>
              </a:spcBef>
              <a:buNone/>
            </a:pP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2.8                                                     0.9                                                   </a:t>
            </a:r>
            <a:endParaRPr lang="en-GB" altLang="en-US" sz="2400" dirty="0">
              <a:solidFill>
                <a:srgbClr val="0033CC"/>
              </a:solidFill>
            </a:endParaRPr>
          </a:p>
          <a:p>
            <a:pPr marL="0" lvl="0" indent="0" eaLnBrk="1" hangingPunct="1">
              <a:spcBef>
                <a:spcPct val="0"/>
              </a:spcBef>
              <a:buNone/>
            </a:pPr>
            <a:r>
              <a:rPr lang="en-GB" altLang="en-US" sz="2800" dirty="0">
                <a:solidFill>
                  <a:srgbClr val="0033CC"/>
                </a:solidFill>
              </a:rPr>
              <a:t>                                                  </a:t>
            </a:r>
            <a:r>
              <a:rPr lang="en-GB" altLang="en-US" sz="2800" dirty="0">
                <a:solidFill>
                  <a:srgbClr val="FF0000"/>
                </a:solidFill>
              </a:rPr>
              <a:t>1</a:t>
            </a:r>
            <a:r>
              <a:rPr lang="en-GB" altLang="en-US" sz="2800" dirty="0">
                <a:solidFill>
                  <a:srgbClr val="0033CC"/>
                </a:solidFill>
              </a:rPr>
              <a:t>  </a:t>
            </a:r>
            <a:endParaRPr lang="en-GB" altLang="en-US" sz="2800" dirty="0">
              <a:solidFill>
                <a:srgbClr val="0033CC"/>
              </a:solidFill>
            </a:endParaRPr>
          </a:p>
          <a:p>
            <a:pPr marL="0" lvl="0" indent="0" eaLnBrk="1" hangingPunct="1">
              <a:spcBef>
                <a:spcPct val="0"/>
              </a:spcBef>
              <a:buNone/>
            </a:pPr>
            <a:r>
              <a:rPr lang="en-GB" altLang="en-US" sz="2400" dirty="0">
                <a:solidFill>
                  <a:srgbClr val="0033CC"/>
                </a:solidFill>
              </a:rPr>
              <a:t>1.7                                          </a:t>
            </a:r>
            <a:r>
              <a:rPr lang="zh-CN" altLang="en-GB" sz="2400" dirty="0">
                <a:solidFill>
                  <a:srgbClr val="0033CC"/>
                </a:solidFill>
              </a:rPr>
              <a:t>误差</a:t>
            </a:r>
            <a:r>
              <a:rPr lang="en-GB" altLang="en-US" sz="2400" dirty="0">
                <a:solidFill>
                  <a:srgbClr val="0033CC"/>
                </a:solidFill>
              </a:rPr>
              <a:t>  -0.1</a:t>
            </a:r>
            <a:endParaRPr lang="en-GB" altLang="en-US" sz="2400" dirty="0">
              <a:solidFill>
                <a:srgbClr val="FF0000"/>
              </a:solidFill>
            </a:endParaRPr>
          </a:p>
        </p:txBody>
      </p:sp>
      <p:pic>
        <p:nvPicPr>
          <p:cNvPr id="22535" name="Picture 4" descr="File:Hammer.gif"/>
          <p:cNvPicPr>
            <a:picLocks noChangeAspect="1"/>
          </p:cNvPicPr>
          <p:nvPr/>
        </p:nvPicPr>
        <p:blipFill>
          <a:blip r:embed="rId2"/>
          <a:stretch>
            <a:fillRect/>
          </a:stretch>
        </p:blipFill>
        <p:spPr>
          <a:xfrm rot="2176002">
            <a:off x="6729413" y="3152775"/>
            <a:ext cx="823912" cy="688975"/>
          </a:xfrm>
          <a:prstGeom prst="rect">
            <a:avLst/>
          </a:prstGeom>
          <a:noFill/>
          <a:ln w="9525">
            <a:noFill/>
          </a:ln>
        </p:spPr>
      </p:pic>
      <p:pic>
        <p:nvPicPr>
          <p:cNvPr id="22536" name="Picture 4" descr="File:Hammer.gif"/>
          <p:cNvPicPr>
            <a:picLocks noChangeAspect="1"/>
          </p:cNvPicPr>
          <p:nvPr/>
        </p:nvPicPr>
        <p:blipFill>
          <a:blip r:embed="rId2"/>
          <a:stretch>
            <a:fillRect/>
          </a:stretch>
        </p:blipFill>
        <p:spPr>
          <a:xfrm rot="2176002" flipH="1" flipV="1">
            <a:off x="8250238" y="2836863"/>
            <a:ext cx="704850" cy="587375"/>
          </a:xfrm>
          <a:prstGeom prst="rect">
            <a:avLst/>
          </a:prstGeom>
          <a:noFill/>
          <a:ln w="9525">
            <a:noFill/>
          </a:ln>
        </p:spPr>
      </p:pic>
      <p:sp>
        <p:nvSpPr>
          <p:cNvPr id="9" name="TextBox 8"/>
          <p:cNvSpPr txBox="1"/>
          <p:nvPr/>
        </p:nvSpPr>
        <p:spPr>
          <a:xfrm>
            <a:off x="1874520" y="5245735"/>
            <a:ext cx="7999095" cy="1014730"/>
          </a:xfrm>
          <a:prstGeom prst="rect">
            <a:avLst/>
          </a:prstGeom>
          <a:solidFill>
            <a:srgbClr val="FFC000"/>
          </a:solidFill>
        </p:spPr>
        <p:txBody>
          <a:bodyPr wrap="square">
            <a:spAutoFit/>
          </a:bodyPr>
          <a:lstStyle/>
          <a:p>
            <a:pPr marL="342900" marR="0" indent="-342900" algn="l" defTabSz="914400">
              <a:buClrTx/>
              <a:buSzTx/>
              <a:buFont typeface="Arial" panose="02080604020202020204" pitchFamily="34" charset="0"/>
              <a:buChar char="•"/>
              <a:defRPr/>
            </a:pP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训练需要</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重复数千次</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、甚至</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数百万次</a:t>
            </a:r>
            <a:endPar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endParaRPr>
          </a:p>
          <a:p>
            <a:pPr marL="342900" marR="0" indent="-342900" algn="l" defTabSz="914400">
              <a:buClrTx/>
              <a:buSzTx/>
              <a:buFont typeface="Arial" panose="02080604020202020204" pitchFamily="34" charset="0"/>
              <a:buChar char="•"/>
              <a:defRPr/>
            </a:pP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每次</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随机</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使用</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一</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组</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训练</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数据</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然后根据训练误差</a:t>
            </a:r>
            <a:r>
              <a:rPr kumimoji="0" 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微</a:t>
            </a:r>
            <a:r>
              <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调网络权重</a:t>
            </a:r>
            <a:endParaRPr kumimoji="0" lang="zh-CN" altLang="en-GB"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endParaRPr>
          </a:p>
          <a:p>
            <a:pPr marL="342900" marR="0" indent="-342900" algn="l" defTabSz="914400">
              <a:buClrTx/>
              <a:buSzTx/>
              <a:buFont typeface="Arial" panose="02080604020202020204" pitchFamily="34" charset="0"/>
              <a:buChar char="•"/>
              <a:defRPr/>
            </a:pPr>
            <a:r>
              <a:rPr kumimoji="0" lang="zh-CN" altLang="en-US"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rPr>
              <a:t>微调的目标是使训练误差足够小</a:t>
            </a:r>
            <a:endParaRPr kumimoji="0" lang="zh-CN" altLang="en-US" sz="2000" b="1" kern="1200" cap="none" spc="0" normalizeH="0" baseline="0" noProof="0" dirty="0">
              <a:solidFill>
                <a:schemeClr val="bg1"/>
              </a:solidFill>
              <a:latin typeface=".萍方-简" panose="020B0400000000000000" charset="-122"/>
              <a:ea typeface=".萍方-简" panose="020B0400000000000000" charset="-122"/>
              <a:cs typeface="Arial" panose="02080604020202020204" pitchFamily="34" charset="0"/>
            </a:endParaRPr>
          </a:p>
        </p:txBody>
      </p:sp>
      <p:sp>
        <p:nvSpPr>
          <p:cNvPr id="4" name="TextBox 1"/>
          <p:cNvSpPr txBox="1"/>
          <p:nvPr/>
        </p:nvSpPr>
        <p:spPr>
          <a:xfrm>
            <a:off x="1123315" y="602298"/>
            <a:ext cx="3434080" cy="30460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i="1" dirty="0"/>
              <a:t>训练集</a:t>
            </a:r>
            <a:r>
              <a:rPr lang="en-GB" altLang="en-US" sz="2400" i="1" dirty="0"/>
              <a:t> </a:t>
            </a:r>
            <a:endParaRPr lang="en-GB" altLang="en-US" sz="2400" i="1" dirty="0"/>
          </a:p>
          <a:p>
            <a:pPr marL="0" lvl="0" indent="0" eaLnBrk="1" hangingPunct="1">
              <a:spcBef>
                <a:spcPct val="0"/>
              </a:spcBef>
              <a:buNone/>
            </a:pPr>
            <a:endParaRPr lang="zh-CN" altLang="en-GB" sz="2400" b="1" i="1" dirty="0"/>
          </a:p>
          <a:p>
            <a:pPr marL="0" lvl="0" indent="0" eaLnBrk="1" hangingPunct="1">
              <a:spcBef>
                <a:spcPct val="0"/>
              </a:spcBef>
              <a:buNone/>
            </a:pPr>
            <a:r>
              <a:rPr lang="zh-CN" altLang="en-GB" sz="2400" b="1" i="1" dirty="0"/>
              <a:t>输入</a:t>
            </a:r>
            <a:r>
              <a:rPr lang="en-GB" altLang="en-US" sz="2400" b="1" i="1" dirty="0"/>
              <a:t>               </a:t>
            </a:r>
            <a:r>
              <a:rPr lang="en-US" altLang="en-GB" sz="2400" b="1" i="1" dirty="0"/>
              <a:t>    </a:t>
            </a:r>
            <a:r>
              <a:rPr lang="en-US" altLang="en-US" sz="2400" b="1" i="1" dirty="0"/>
              <a:t>    </a:t>
            </a:r>
            <a:r>
              <a:rPr lang="en-US" altLang="en-GB" sz="2400" b="1" i="1" dirty="0"/>
              <a:t> </a:t>
            </a:r>
            <a:r>
              <a:rPr lang="zh-CN" altLang="en-GB" sz="2400" b="1" i="1" dirty="0"/>
              <a:t>标记</a:t>
            </a:r>
            <a:endParaRPr lang="en-GB" altLang="en-US" sz="2400" b="1" i="1" dirty="0"/>
          </a:p>
          <a:p>
            <a:pPr marL="0" lvl="0" indent="0" eaLnBrk="1" hangingPunct="1">
              <a:spcBef>
                <a:spcPct val="0"/>
              </a:spcBef>
              <a:buNone/>
            </a:pPr>
            <a:r>
              <a:rPr lang="en-GB" altLang="en-US" sz="2400" dirty="0">
                <a:solidFill>
                  <a:schemeClr val="tx1"/>
                </a:solidFill>
                <a:effectLst>
                  <a:outerShdw blurRad="38100" dist="25400" dir="5400000" algn="ctr" rotWithShape="0">
                    <a:srgbClr val="6E747A">
                      <a:alpha val="43000"/>
                    </a:srgbClr>
                  </a:outerShdw>
                </a:effectLst>
              </a:rPr>
              <a:t>1.4  2.7   1.9</a:t>
            </a:r>
            <a:r>
              <a:rPr lang="en-GB" altLang="en-US" sz="2400" dirty="0">
                <a:solidFill>
                  <a:schemeClr val="tx1"/>
                </a:solidFill>
              </a:rPr>
              <a:t>         </a:t>
            </a:r>
            <a:r>
              <a:rPr lang="en-US" altLang="en-GB" sz="2400" dirty="0">
                <a:solidFill>
                  <a:schemeClr val="tx1"/>
                </a:solidFill>
              </a:rPr>
              <a:t>     </a:t>
            </a:r>
            <a:r>
              <a:rPr lang="en-GB" altLang="en-US" sz="2400" dirty="0">
                <a:solidFill>
                  <a:schemeClr val="tx1"/>
                </a:solidFill>
              </a:rPr>
              <a:t>0</a:t>
            </a:r>
            <a:endParaRPr lang="en-GB" altLang="en-US" sz="2400" dirty="0"/>
          </a:p>
          <a:p>
            <a:pPr marL="0" lvl="0" indent="0" eaLnBrk="1" hangingPunct="1">
              <a:spcBef>
                <a:spcPct val="0"/>
              </a:spcBef>
              <a:buNone/>
            </a:pPr>
            <a:r>
              <a:rPr lang="en-GB" altLang="en-US" sz="2400" dirty="0"/>
              <a:t>3.8  3.4   3.2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solidFill>
                  <a:schemeClr val="accent2"/>
                </a:solidFill>
              </a:rPr>
              <a:t>6.4  2.8   1.7 </a:t>
            </a:r>
            <a:r>
              <a:rPr lang="en-GB" altLang="en-US" sz="2400" dirty="0"/>
              <a:t>        </a:t>
            </a:r>
            <a:r>
              <a:rPr lang="en-US" altLang="en-GB" sz="2400" dirty="0"/>
              <a:t>   </a:t>
            </a:r>
            <a:r>
              <a:rPr lang="en-US" altLang="en-GB" sz="2400" dirty="0">
                <a:solidFill>
                  <a:srgbClr val="FF0000"/>
                </a:solidFill>
              </a:rPr>
              <a:t>  </a:t>
            </a:r>
            <a:r>
              <a:rPr lang="en-GB" altLang="en-US" sz="2400" dirty="0">
                <a:solidFill>
                  <a:srgbClr val="FF0000"/>
                </a:solidFill>
              </a:rPr>
              <a:t>1</a:t>
            </a:r>
            <a:endParaRPr lang="en-GB" altLang="en-US" sz="2400" dirty="0">
              <a:solidFill>
                <a:srgbClr val="FF0000"/>
              </a:solidFill>
            </a:endParaRPr>
          </a:p>
          <a:p>
            <a:pPr marL="0" lvl="0" indent="0" eaLnBrk="1" hangingPunct="1">
              <a:spcBef>
                <a:spcPct val="0"/>
              </a:spcBef>
              <a:buNone/>
            </a:pPr>
            <a:r>
              <a:rPr lang="en-GB" altLang="en-US" sz="2400" dirty="0"/>
              <a:t>4.1  0.1   0.2         </a:t>
            </a:r>
            <a:r>
              <a:rPr lang="en-US" altLang="en-GB" sz="2400" dirty="0"/>
              <a:t>     </a:t>
            </a:r>
            <a:r>
              <a:rPr lang="en-GB" altLang="en-US" sz="2400" dirty="0"/>
              <a:t>0</a:t>
            </a:r>
            <a:endParaRPr lang="en-GB" altLang="en-US" sz="2400" dirty="0"/>
          </a:p>
          <a:p>
            <a:pPr marL="0" lvl="0" indent="0" eaLnBrk="1" hangingPunct="1">
              <a:spcBef>
                <a:spcPct val="0"/>
              </a:spcBef>
              <a:buNone/>
            </a:pPr>
            <a:r>
              <a:rPr lang="en-GB" altLang="en-US" sz="2400" dirty="0"/>
              <a:t>…</a:t>
            </a:r>
            <a:endParaRPr lang="en-GB" altLang="en-US" sz="2400" dirty="0"/>
          </a:p>
        </p:txBody>
      </p:sp>
      <p:sp>
        <p:nvSpPr>
          <p:cNvPr id="2" name="Rounded Rectangle 4"/>
          <p:cNvSpPr/>
          <p:nvPr/>
        </p:nvSpPr>
        <p:spPr>
          <a:xfrm>
            <a:off x="1123315" y="2422525"/>
            <a:ext cx="3434080" cy="443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075280" y="1332767"/>
            <a:ext cx="8249820" cy="4154170"/>
          </a:xfrm>
          <a:prstGeom prst="rect">
            <a:avLst/>
          </a:prstGeom>
        </p:spPr>
        <p:txBody>
          <a:bodyPr wrap="square">
            <a:spAutoFit/>
          </a:bodyPr>
          <a:lstStyle/>
          <a:p>
            <a:pPr algn="just"/>
            <a:r>
              <a:rPr lang="zh-CN" altLang="en-US" sz="2400" dirty="0" smtClean="0">
                <a:latin typeface=".萍方-简" panose="020B0400000000000000" charset="-122"/>
                <a:ea typeface=".萍方-简" panose="020B0400000000000000" charset="-122"/>
              </a:rPr>
              <a:t>非线性函数可以用来学习复杂的数据特征</a:t>
            </a:r>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r>
              <a:rPr lang="zh-CN" altLang="en-US" sz="2400" dirty="0">
                <a:latin typeface=".萍方-简" panose="020B0400000000000000" charset="-122"/>
                <a:ea typeface=".萍方-简" panose="020B0400000000000000" charset="-122"/>
              </a:rPr>
              <a:t>更多层和神经节点数量可以拟合更复杂的函数</a:t>
            </a:r>
            <a:endParaRPr lang="zh-CN" altLang="en-US" sz="2400" dirty="0">
              <a:latin typeface=".萍方-简" panose="020B0400000000000000" charset="-122"/>
              <a:ea typeface=".萍方-简" panose="020B0400000000000000" charset="-122"/>
            </a:endParaRPr>
          </a:p>
        </p:txBody>
      </p:sp>
      <p:pic>
        <p:nvPicPr>
          <p:cNvPr id="4" name="Εικόνα 3"/>
          <p:cNvPicPr>
            <a:picLocks noChangeAspect="1"/>
          </p:cNvPicPr>
          <p:nvPr/>
        </p:nvPicPr>
        <p:blipFill>
          <a:blip r:embed="rId1"/>
          <a:stretch>
            <a:fillRect/>
          </a:stretch>
        </p:blipFill>
        <p:spPr>
          <a:xfrm>
            <a:off x="2640498" y="2091814"/>
            <a:ext cx="6911004" cy="2480186"/>
          </a:xfrm>
          <a:prstGeom prst="rect">
            <a:avLst/>
          </a:prstGeom>
        </p:spPr>
      </p:pic>
      <mc:AlternateContent xmlns:mc="http://schemas.openxmlformats.org/markup-compatibility/2006">
        <mc:Choice xmlns:a14="http://schemas.microsoft.com/office/drawing/2010/main" Requires="a14">
          <p:sp>
            <p:nvSpPr>
              <p:cNvPr id="7" name="Ορθογώνιο 6"/>
              <p:cNvSpPr/>
              <p:nvPr/>
            </p:nvSpPr>
            <p:spPr>
              <a:xfrm>
                <a:off x="8233847" y="1602436"/>
                <a:ext cx="1873250" cy="368300"/>
              </a:xfrm>
              <a:prstGeom prst="rect">
                <a:avLst/>
              </a:prstGeom>
            </p:spPr>
            <p:txBody>
              <a:bodyPr wrap="none">
                <a:spAutoFit/>
              </a:bodyPr>
              <a:lstStyle/>
              <a:p>
                <a14:m>
                  <m:oMath xmlns:m="http://schemas.openxmlformats.org/officeDocument/2006/math">
                    <m:sSub>
                      <m:sSubPr>
                        <m:ctrlPr>
                          <a:rPr lang="en-US" i="1" smtClean="0">
                            <a:solidFill>
                              <a:schemeClr val="tx1"/>
                            </a:solidFill>
                            <a:latin typeface="DejaVu Math TeX Gyre" panose="02000503000000000000" charset="0"/>
                            <a:cs typeface="DejaVu Math TeX Gyre" panose="02000503000000000000" charset="0"/>
                          </a:rPr>
                        </m:ctrlPr>
                      </m:sSubPr>
                      <m:e>
                        <m:r>
                          <m:rPr>
                            <m:sty m:val="p"/>
                          </m:rPr>
                          <a:rPr lang="en-US" b="0" i="1">
                            <a:solidFill>
                              <a:schemeClr val="tx1"/>
                            </a:solidFill>
                            <a:latin typeface="DejaVu Math TeX Gyre" panose="02000503000000000000" charset="0"/>
                            <a:cs typeface="DejaVu Math TeX Gyre" panose="02000503000000000000" charset="0"/>
                          </a:rPr>
                          <m:t>W</m:t>
                        </m:r>
                      </m:e>
                      <m:sub>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1</m:t>
                        </m:r>
                      </m:sub>
                    </m:sSub>
                    <m:sSub>
                      <m:sSubPr>
                        <m:ctrlPr>
                          <a:rPr lang="en-US" i="1">
                            <a:solidFill>
                              <a:schemeClr val="tx1"/>
                            </a:solidFill>
                            <a:latin typeface="DejaVu Math TeX Gyre" panose="02000503000000000000" charset="0"/>
                            <a:cs typeface="DejaVu Math TeX Gyre" panose="02000503000000000000" charset="0"/>
                          </a:rPr>
                        </m:ctrlPr>
                      </m:sSubPr>
                      <m:e>
                        <m:r>
                          <m:rPr>
                            <m:sty m:val="p"/>
                          </m:rPr>
                          <a:rPr lang="en-US" b="0" i="1">
                            <a:solidFill>
                              <a:schemeClr val="tx1"/>
                            </a:solidFill>
                            <a:latin typeface="DejaVu Math TeX Gyre" panose="02000503000000000000" charset="0"/>
                            <a:cs typeface="DejaVu Math TeX Gyre" panose="02000503000000000000" charset="0"/>
                          </a:rPr>
                          <m:t>W</m:t>
                        </m:r>
                      </m:e>
                      <m:sub>
                        <m:r>
                          <a:rPr lang="en-US" b="0" i="1">
                            <a:solidFill>
                              <a:schemeClr val="tx1"/>
                            </a:solidFill>
                            <a:latin typeface="DejaVu Math TeX Gyre" panose="02000503000000000000" charset="0"/>
                            <a:ea typeface="Latin Modern Mono Prop" panose="00000500000000000000" charset="0"/>
                            <a:cs typeface="DejaVu Math TeX Gyre" panose="02000503000000000000" charset="0"/>
                          </a:rPr>
                          <m:t>2</m:t>
                        </m:r>
                      </m:sub>
                    </m:sSub>
                    <m:r>
                      <a:rPr lang="en-US" b="0" i="1" smtClean="0">
                        <a:solidFill>
                          <a:schemeClr val="tx1"/>
                        </a:solidFill>
                        <a:latin typeface="DejaVu Math TeX Gyre" panose="02000503000000000000" charset="0"/>
                        <a:cs typeface="DejaVu Math TeX Gyre" panose="02000503000000000000" charset="0"/>
                      </a:rPr>
                      <m:t>𝑥</m:t>
                    </m:r>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m:t>
                    </m:r>
                    <m:r>
                      <a:rPr lang="en-US" b="0" i="1" smtClean="0">
                        <a:solidFill>
                          <a:schemeClr val="tx1"/>
                        </a:solidFill>
                        <a:latin typeface="DejaVu Math TeX Gyre" panose="02000503000000000000" charset="0"/>
                        <a:cs typeface="DejaVu Math TeX Gyre" panose="02000503000000000000" charset="0"/>
                      </a:rPr>
                      <m:t>𝑊𝑥</m:t>
                    </m:r>
                  </m:oMath>
                </a14:m>
                <a:r>
                  <a:rPr lang="en-US" dirty="0" smtClean="0">
                    <a:solidFill>
                      <a:schemeClr val="tx1"/>
                    </a:solidFill>
                  </a:rPr>
                  <a:t> </a:t>
                </a:r>
                <a:endParaRPr lang="el-GR" dirty="0">
                  <a:solidFill>
                    <a:schemeClr val="tx1"/>
                  </a:solidFill>
                </a:endParaRPr>
              </a:p>
            </p:txBody>
          </p:sp>
        </mc:Choice>
        <mc:Fallback>
          <p:sp>
            <p:nvSpPr>
              <p:cNvPr id="7" name="Ορθογώνιο 6"/>
              <p:cNvSpPr>
                <a:spLocks noRot="1" noChangeAspect="1" noMove="1" noResize="1" noEditPoints="1" noAdjustHandles="1" noChangeArrowheads="1" noChangeShapeType="1" noTextEdit="1"/>
              </p:cNvSpPr>
              <p:nvPr/>
            </p:nvSpPr>
            <p:spPr>
              <a:xfrm>
                <a:off x="8233847" y="1602436"/>
                <a:ext cx="1873250" cy="368300"/>
              </a:xfrm>
              <a:prstGeom prst="rect">
                <a:avLst/>
              </a:prstGeom>
              <a:blipFill rotWithShape="1">
                <a:blip r:embed="rId2"/>
                <a:stretch>
                  <a:fillRect l="-23" t="-90" r="-1197" b="90"/>
                </a:stretch>
              </a:blipFill>
            </p:spPr>
            <p:txBody>
              <a:bodyPr/>
              <a:lstStyle/>
              <a:p>
                <a:r>
                  <a:rPr lang="zh-CN" altLang="en-US">
                    <a:noFill/>
                  </a:rPr>
                  <a:t> </a:t>
                </a:r>
              </a:p>
            </p:txBody>
          </p:sp>
        </mc:Fallback>
      </mc:AlternateContent>
      <p:sp>
        <p:nvSpPr>
          <p:cNvPr id="2" name="Ορθογώνιο 1"/>
          <p:cNvSpPr/>
          <p:nvPr/>
        </p:nvSpPr>
        <p:spPr>
          <a:xfrm>
            <a:off x="4383206" y="4536025"/>
            <a:ext cx="4572000" cy="229870"/>
          </a:xfrm>
          <a:prstGeom prst="rect">
            <a:avLst/>
          </a:prstGeom>
        </p:spPr>
        <p:txBody>
          <a:bodyPr>
            <a:spAutoFit/>
          </a:bodyPr>
          <a:lstStyle/>
          <a:p>
            <a:pPr>
              <a:defRPr/>
            </a:pPr>
            <a:r>
              <a:rPr lang="en-US" sz="900" i="1" dirty="0"/>
              <a:t>http://cs231n.github.io/assets/nn1/</a:t>
            </a:r>
            <a:r>
              <a:rPr lang="en-US" sz="900" i="1" dirty="0" err="1"/>
              <a:t>layer_sizes.jpeg</a:t>
            </a:r>
            <a:endParaRPr lang="en-US" sz="9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itle 1"/>
          <p:cNvSpPr>
            <a:spLocks noGrp="1"/>
          </p:cNvSpPr>
          <p:nvPr>
            <p:ph type="title"/>
          </p:nvPr>
        </p:nvSpPr>
        <p:spPr>
          <a:xfrm>
            <a:off x="2209800" y="314325"/>
            <a:ext cx="7772400" cy="1143000"/>
          </a:xfrm>
        </p:spPr>
        <p:txBody>
          <a:bodyPr vert="horz" wrap="square" lIns="91440" tIns="45720" rIns="91440" bIns="45720" anchor="ctr" anchorCtr="0"/>
          <a:p>
            <a:r>
              <a:rPr lang="zh-CN" altLang="en-GB" dirty="0">
                <a:latin typeface=".萍方-简" panose="020B0400000000000000" charset="-122"/>
                <a:ea typeface=".萍方-简" panose="020B0400000000000000" charset="-122"/>
              </a:rPr>
              <a:t>通俗的理解</a:t>
            </a:r>
            <a:endParaRPr lang="zh-CN" altLang="en-GB" dirty="0">
              <a:latin typeface=".萍方-简" panose="020B0400000000000000" charset="-122"/>
              <a:ea typeface=".萍方-简" panose="020B0400000000000000" charset="-122"/>
            </a:endParaRPr>
          </a:p>
        </p:txBody>
      </p:sp>
      <p:sp>
        <p:nvSpPr>
          <p:cNvPr id="3" name="Content Placeholder 2"/>
          <p:cNvSpPr>
            <a:spLocks noGrp="1"/>
          </p:cNvSpPr>
          <p:nvPr>
            <p:ph idx="1"/>
          </p:nvPr>
        </p:nvSpPr>
        <p:spPr>
          <a:xfrm>
            <a:off x="1798638" y="1574800"/>
            <a:ext cx="8183563" cy="4521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深度网络权重的学习算法是很傻瓜的！</a:t>
            </a:r>
            <a:endParaRPr kumimoji="0" lang="en-GB" sz="2400" i="0" u="none" strike="noStrike" kern="0" cap="none" normalizeH="0" baseline="0" noProof="0" dirty="0" smtClean="0">
              <a:uLnTx/>
              <a:uFillTx/>
              <a:latin typeface=".萍方-简" panose="020B0400000000000000" charset="-122"/>
              <a:ea typeface=".萍方-简" panose="020B0400000000000000"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通过成千上万的</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权重</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微调来</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学习</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，每</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次</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调整</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都试图</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使网络</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权重</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在</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下一次计算时</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表现更好，但在许多情况下可能会稍差一些</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a:t>
            </a:r>
            <a:endParaRPr kumimoji="0" lang="en-GB" sz="2400" i="0" u="none" strike="noStrike" kern="0" cap="none" normalizeH="0" baseline="0" noProof="0" dirty="0" smtClean="0">
              <a:uLnTx/>
              <a:uFillTx/>
              <a:latin typeface=".萍方-简" panose="020B0400000000000000" charset="-122"/>
              <a:ea typeface=".萍方-简" panose="020B0400000000000000"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i="0" u="none" strike="noStrike" kern="0" cap="none" normalizeH="0" baseline="0" noProof="0" dirty="0" smtClean="0">
                <a:uLnTx/>
                <a:uFillTx/>
                <a:latin typeface=".萍方-简" panose="020B0400000000000000" charset="-122"/>
                <a:ea typeface=".萍方-简" panose="020B0400000000000000" charset="-122"/>
                <a:cs typeface="+mn-cs"/>
              </a:rPr>
              <a:t>如果运气足够好（大多时候是这样），最终可以学到有效进行分类的特征，可以应用到实际的分类操作中。</a:t>
            </a:r>
            <a:endParaRPr kumimoji="0" lang="zh-CN" altLang="en-US" sz="2400" i="0" u="none" strike="noStrike" kern="0" cap="none" normalizeH="0" baseline="0" noProof="0" dirty="0" smtClean="0">
              <a:uLnTx/>
              <a:uFillTx/>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Text Box 2"/>
          <p:cNvSpPr txBox="1"/>
          <p:nvPr/>
        </p:nvSpPr>
        <p:spPr>
          <a:xfrm>
            <a:off x="2286000" y="304800"/>
            <a:ext cx="3603625" cy="521970"/>
          </a:xfrm>
          <a:prstGeom prst="rect">
            <a:avLst/>
          </a:prstGeom>
          <a:noFill/>
          <a:ln w="9525">
            <a:noFill/>
          </a:ln>
        </p:spPr>
        <p:txBody>
          <a:bodyPr wrap="none">
            <a:spAutoFit/>
          </a:bodyPr>
          <a:p>
            <a:pPr algn="l"/>
            <a:r>
              <a:rPr lang="en-US" altLang="zh-TW" sz="2800" b="1" dirty="0">
                <a:solidFill>
                  <a:srgbClr val="006600"/>
                </a:solidFill>
                <a:latin typeface=".萍方-简" panose="020B0400000000000000" charset="-122"/>
                <a:ea typeface=".萍方-简" panose="020B0400000000000000" charset="-122"/>
                <a:cs typeface=".萍方-简" panose="020B0400000000000000" charset="-122"/>
                <a:sym typeface="+mn-ea"/>
              </a:rPr>
              <a:t>2016</a:t>
            </a:r>
            <a:r>
              <a:rPr lang="zh-CN" altLang="en-US" sz="2800" b="1" dirty="0">
                <a:solidFill>
                  <a:srgbClr val="006600"/>
                </a:solidFill>
                <a:latin typeface=".萍方-简" panose="020B0400000000000000" charset="-122"/>
                <a:ea typeface=".萍方-简" panose="020B0400000000000000" charset="-122"/>
                <a:cs typeface=".萍方-简" panose="020B0400000000000000" charset="-122"/>
                <a:sym typeface="+mn-ea"/>
              </a:rPr>
              <a:t>年</a:t>
            </a:r>
            <a:r>
              <a:rPr lang="en-US" altLang="zh-CN" sz="2800" b="1" dirty="0">
                <a:solidFill>
                  <a:srgbClr val="006600"/>
                </a:solidFill>
                <a:latin typeface=".萍方-简" panose="020B0400000000000000" charset="-122"/>
                <a:ea typeface=".萍方-简" panose="020B0400000000000000" charset="-122"/>
                <a:cs typeface=".萍方-简" panose="020B0400000000000000" charset="-122"/>
                <a:sym typeface="+mn-ea"/>
              </a:rPr>
              <a:t> 3</a:t>
            </a:r>
            <a:r>
              <a:rPr lang="zh-CN" altLang="en-US" sz="2800" b="1" dirty="0">
                <a:solidFill>
                  <a:srgbClr val="006600"/>
                </a:solidFill>
                <a:latin typeface=".萍方-简" panose="020B0400000000000000" charset="-122"/>
                <a:ea typeface=".萍方-简" panose="020B0400000000000000" charset="-122"/>
                <a:cs typeface=".萍方-简" panose="020B0400000000000000" charset="-122"/>
                <a:sym typeface="+mn-ea"/>
              </a:rPr>
              <a:t>月</a:t>
            </a:r>
            <a:r>
              <a:rPr lang="en-US" altLang="zh-CN" sz="2800" b="1" dirty="0">
                <a:solidFill>
                  <a:srgbClr val="006600"/>
                </a:solidFill>
                <a:latin typeface=".萍方-简" panose="020B0400000000000000" charset="-122"/>
                <a:ea typeface=".萍方-简" panose="020B0400000000000000" charset="-122"/>
                <a:cs typeface=".萍方-简" panose="020B0400000000000000" charset="-122"/>
                <a:sym typeface="+mn-ea"/>
              </a:rPr>
              <a:t> </a:t>
            </a:r>
            <a:r>
              <a:rPr lang="en-US" altLang="zh-TW" sz="2800" b="1" dirty="0">
                <a:solidFill>
                  <a:srgbClr val="800080"/>
                </a:solidFill>
                <a:latin typeface=".萍方-简" panose="020B0400000000000000" charset="-122"/>
                <a:ea typeface=".萍方-简" panose="020B0400000000000000" charset="-122"/>
                <a:cs typeface=".萍方-简" panose="020B0400000000000000" charset="-122"/>
              </a:rPr>
              <a:t>AlphaGo</a:t>
            </a:r>
            <a:endParaRPr lang="en-US" altLang="en-US" sz="2800" b="1" dirty="0">
              <a:solidFill>
                <a:srgbClr val="800080"/>
              </a:solidFill>
              <a:latin typeface=".萍方-简" panose="020B0400000000000000" charset="-122"/>
              <a:ea typeface=".萍方-简" panose="020B0400000000000000" charset="-122"/>
              <a:cs typeface=".萍方-简" panose="020B0400000000000000" charset="-122"/>
            </a:endParaRPr>
          </a:p>
        </p:txBody>
      </p:sp>
      <p:sp>
        <p:nvSpPr>
          <p:cNvPr id="4099" name="Text Box 7"/>
          <p:cNvSpPr txBox="1"/>
          <p:nvPr/>
        </p:nvSpPr>
        <p:spPr>
          <a:xfrm>
            <a:off x="2438400" y="5334000"/>
            <a:ext cx="3810000" cy="829945"/>
          </a:xfrm>
          <a:prstGeom prst="rect">
            <a:avLst/>
          </a:prstGeom>
          <a:noFill/>
          <a:ln w="9525">
            <a:noFill/>
          </a:ln>
        </p:spPr>
        <p:txBody>
          <a:bodyPr>
            <a:spAutoFit/>
          </a:bodyPr>
          <a:p>
            <a:r>
              <a:rPr lang="en-US" altLang="zh-TW" sz="1800" b="1" dirty="0">
                <a:solidFill>
                  <a:srgbClr val="800080"/>
                </a:solidFill>
                <a:latin typeface=".萍方-简" panose="020B0400000000000000" charset="-122"/>
                <a:ea typeface=".萍方-简" panose="020B0400000000000000" charset="-122"/>
                <a:cs typeface=".萍方-简" panose="020B0400000000000000" charset="-122"/>
              </a:rPr>
              <a:t>AlphaGo </a:t>
            </a:r>
            <a:r>
              <a:rPr lang="zh-CN" altLang="en-US" sz="2400" b="1" dirty="0">
                <a:solidFill>
                  <a:srgbClr val="800080"/>
                </a:solidFill>
                <a:latin typeface=".萍方-简" panose="020B0400000000000000" charset="-122"/>
                <a:ea typeface=".萍方-简" panose="020B0400000000000000" charset="-122"/>
                <a:cs typeface=".萍方-简" panose="020B0400000000000000" charset="-122"/>
              </a:rPr>
              <a:t>综合了神经网络与博弈算法</a:t>
            </a:r>
            <a:endParaRPr lang="zh-CN" altLang="en-US" sz="2400" b="1" dirty="0">
              <a:solidFill>
                <a:srgbClr val="006600"/>
              </a:solidFill>
              <a:latin typeface=".萍方-简" panose="020B0400000000000000" charset="-122"/>
              <a:ea typeface=".萍方-简" panose="020B0400000000000000" charset="-122"/>
              <a:cs typeface=".萍方-简" panose="020B0400000000000000" charset="-122"/>
            </a:endParaRPr>
          </a:p>
        </p:txBody>
      </p:sp>
      <p:pic>
        <p:nvPicPr>
          <p:cNvPr id="4100" name="Picture 8" descr="AlphaGo-Lee-Sedol-Aja-Huang-550x366.jpg"/>
          <p:cNvPicPr>
            <a:picLocks noChangeAspect="1"/>
          </p:cNvPicPr>
          <p:nvPr/>
        </p:nvPicPr>
        <p:blipFill>
          <a:blip r:embed="rId1"/>
          <a:stretch>
            <a:fillRect/>
          </a:stretch>
        </p:blipFill>
        <p:spPr>
          <a:xfrm>
            <a:off x="2286000" y="1219200"/>
            <a:ext cx="5238750" cy="3486150"/>
          </a:xfrm>
          <a:prstGeom prst="rect">
            <a:avLst/>
          </a:prstGeom>
          <a:noFill/>
          <a:ln w="9525">
            <a:noFill/>
          </a:ln>
        </p:spPr>
      </p:pic>
      <p:pic>
        <p:nvPicPr>
          <p:cNvPr id="4101" name="Picture 10" descr="Alphago_logo_Reversed.svg.png"/>
          <p:cNvPicPr>
            <a:picLocks noChangeAspect="1"/>
          </p:cNvPicPr>
          <p:nvPr/>
        </p:nvPicPr>
        <p:blipFill>
          <a:blip r:embed="rId2"/>
          <a:stretch>
            <a:fillRect/>
          </a:stretch>
        </p:blipFill>
        <p:spPr>
          <a:xfrm>
            <a:off x="7543800" y="1447800"/>
            <a:ext cx="2890838" cy="762000"/>
          </a:xfrm>
          <a:prstGeom prst="rect">
            <a:avLst/>
          </a:prstGeom>
          <a:noFill/>
          <a:ln w="9525">
            <a:noFill/>
          </a:ln>
        </p:spPr>
      </p:pic>
      <p:pic>
        <p:nvPicPr>
          <p:cNvPr id="4102" name="Picture 11" descr="AlphaGo-Lee-Sedol-game-5-signed-Go-board-550x368.jpg"/>
          <p:cNvPicPr>
            <a:picLocks noChangeAspect="1"/>
          </p:cNvPicPr>
          <p:nvPr/>
        </p:nvPicPr>
        <p:blipFill>
          <a:blip r:embed="rId3"/>
          <a:stretch>
            <a:fillRect/>
          </a:stretch>
        </p:blipFill>
        <p:spPr>
          <a:xfrm>
            <a:off x="6705600" y="3810000"/>
            <a:ext cx="3871913" cy="2590800"/>
          </a:xfrm>
          <a:prstGeom prst="rect">
            <a:avLst/>
          </a:prstGeom>
          <a:noFill/>
          <a:ln w="9525">
            <a:noFill/>
          </a:ln>
        </p:spPr>
      </p:pic>
      <p:sp>
        <p:nvSpPr>
          <p:cNvPr id="4103" name="Text Box 7"/>
          <p:cNvSpPr txBox="1"/>
          <p:nvPr/>
        </p:nvSpPr>
        <p:spPr>
          <a:xfrm>
            <a:off x="7696200" y="2362200"/>
            <a:ext cx="2590800" cy="1353185"/>
          </a:xfrm>
          <a:prstGeom prst="rect">
            <a:avLst/>
          </a:prstGeom>
          <a:noFill/>
          <a:ln w="9525">
            <a:noFill/>
          </a:ln>
        </p:spPr>
        <p:txBody>
          <a:bodyPr>
            <a:spAutoFit/>
          </a:bodyPr>
          <a:p>
            <a:pPr algn="ctr"/>
            <a:r>
              <a:rPr lang="en-US" altLang="zh-TW" sz="3200" b="1" dirty="0">
                <a:solidFill>
                  <a:srgbClr val="3333CC"/>
                </a:solidFill>
                <a:latin typeface=".萍方-简" panose="020B0400000000000000" charset="-122"/>
                <a:ea typeface=".萍方-简" panose="020B0400000000000000" charset="-122"/>
                <a:cs typeface=".萍方-简" panose="020B0400000000000000" charset="-122"/>
              </a:rPr>
              <a:t>Vs</a:t>
            </a:r>
            <a:endParaRPr lang="en-US" altLang="zh-TW" sz="3200" b="1" dirty="0">
              <a:solidFill>
                <a:srgbClr val="3333CC"/>
              </a:solidFill>
              <a:latin typeface=".萍方-简" panose="020B0400000000000000" charset="-122"/>
              <a:ea typeface=".萍方-简" panose="020B0400000000000000" charset="-122"/>
              <a:cs typeface=".萍方-简" panose="020B0400000000000000" charset="-122"/>
            </a:endParaRPr>
          </a:p>
          <a:p>
            <a:pPr algn="ctr"/>
            <a:r>
              <a:rPr lang="en-US" altLang="zh-TW" sz="3200" b="1" dirty="0">
                <a:solidFill>
                  <a:srgbClr val="800080"/>
                </a:solidFill>
                <a:latin typeface=".萍方-简" panose="020B0400000000000000" charset="-122"/>
                <a:ea typeface=".萍方-简" panose="020B0400000000000000" charset="-122"/>
                <a:cs typeface=".萍方-简" panose="020B0400000000000000" charset="-122"/>
              </a:rPr>
              <a:t>Lee Sedol</a:t>
            </a:r>
            <a:endParaRPr lang="en-US" altLang="zh-TW" sz="3200" b="1" dirty="0">
              <a:solidFill>
                <a:srgbClr val="800080"/>
              </a:solidFill>
              <a:latin typeface=".萍方-简" panose="020B0400000000000000" charset="-122"/>
              <a:ea typeface=".萍方-简" panose="020B0400000000000000" charset="-122"/>
              <a:cs typeface=".萍方-简" panose="020B0400000000000000" charset="-122"/>
            </a:endParaRPr>
          </a:p>
          <a:p>
            <a:pPr algn="ctr"/>
            <a:r>
              <a:rPr lang="zh-TW" altLang="en-US" sz="1800" dirty="0">
                <a:latin typeface=".萍方-简" panose="020B0400000000000000" charset="-122"/>
                <a:ea typeface=".萍方-简" panose="020B0400000000000000" charset="-122"/>
                <a:cs typeface=".萍方-简" panose="020B0400000000000000" charset="-122"/>
              </a:rPr>
              <a:t>李世石</a:t>
            </a:r>
            <a:endParaRPr lang="en-US" altLang="zh-TW" sz="1800" b="1" dirty="0">
              <a:solidFill>
                <a:srgbClr val="800080"/>
              </a:solidFill>
              <a:latin typeface=".萍方-简" panose="020B0400000000000000" charset="-122"/>
              <a:ea typeface=".萍方-简" panose="020B0400000000000000" charset="-122"/>
              <a:cs typeface=".萍方-简" panose="020B0400000000000000" charset="-122"/>
            </a:endParaRPr>
          </a:p>
        </p:txBody>
      </p:sp>
      <p:sp>
        <p:nvSpPr>
          <p:cNvPr id="4104" name="Text Box 7"/>
          <p:cNvSpPr txBox="1"/>
          <p:nvPr/>
        </p:nvSpPr>
        <p:spPr>
          <a:xfrm>
            <a:off x="5334000" y="3200400"/>
            <a:ext cx="1600200" cy="368300"/>
          </a:xfrm>
          <a:prstGeom prst="rect">
            <a:avLst/>
          </a:prstGeom>
          <a:noFill/>
          <a:ln w="9525">
            <a:noFill/>
          </a:ln>
        </p:spPr>
        <p:txBody>
          <a:bodyPr>
            <a:spAutoFit/>
          </a:bodyPr>
          <a:p>
            <a:pPr algn="ctr"/>
            <a:r>
              <a:rPr lang="zh-TW" altLang="en-US" sz="1800" b="1" dirty="0">
                <a:solidFill>
                  <a:srgbClr val="FFFF00"/>
                </a:solidFill>
                <a:latin typeface=".萍方-简" panose="020B0400000000000000" charset="-122"/>
                <a:ea typeface=".萍方-简" panose="020B0400000000000000" charset="-122"/>
              </a:rPr>
              <a:t>李世石</a:t>
            </a:r>
            <a:endParaRPr lang="zh-TW" altLang="en-US" sz="1800" b="1" dirty="0">
              <a:solidFill>
                <a:srgbClr val="FFFF00"/>
              </a:solidFill>
              <a:latin typeface=".萍方-简" panose="020B0400000000000000" charset="-122"/>
              <a:ea typeface=".萍方-简" panose="020B0400000000000000" charset="-122"/>
            </a:endParaRPr>
          </a:p>
        </p:txBody>
      </p:sp>
      <p:sp>
        <p:nvSpPr>
          <p:cNvPr id="4106" name="Text Box 7"/>
          <p:cNvSpPr txBox="1"/>
          <p:nvPr/>
        </p:nvSpPr>
        <p:spPr>
          <a:xfrm>
            <a:off x="2819400" y="4724400"/>
            <a:ext cx="3505200" cy="460375"/>
          </a:xfrm>
          <a:prstGeom prst="rect">
            <a:avLst/>
          </a:prstGeom>
          <a:noFill/>
          <a:ln w="9525">
            <a:noFill/>
          </a:ln>
        </p:spPr>
        <p:txBody>
          <a:bodyPr>
            <a:spAutoFit/>
          </a:bodyPr>
          <a:p>
            <a:r>
              <a:rPr lang="en-US" altLang="zh-TW" sz="2400" b="1" dirty="0">
                <a:solidFill>
                  <a:srgbClr val="FF0000"/>
                </a:solidFill>
                <a:latin typeface=".萍方-简" panose="020B0400000000000000" charset="-122"/>
                <a:ea typeface=".萍方-简" panose="020B0400000000000000" charset="-122"/>
                <a:cs typeface=".萍方-简" panose="020B0400000000000000" charset="-122"/>
              </a:rPr>
              <a:t>AlphaGo 4</a:t>
            </a:r>
            <a:r>
              <a:rPr lang="en-US" altLang="en-US" sz="2400" b="1" dirty="0">
                <a:solidFill>
                  <a:srgbClr val="FF0000"/>
                </a:solidFill>
                <a:latin typeface=".萍方-简" panose="020B0400000000000000" charset="-122"/>
                <a:ea typeface=".萍方-简" panose="020B0400000000000000" charset="-122"/>
                <a:cs typeface=".萍方-简" panose="020B0400000000000000" charset="-122"/>
              </a:rPr>
              <a:t>:</a:t>
            </a:r>
            <a:r>
              <a:rPr lang="en-US" altLang="zh-TW" sz="2400" b="1" dirty="0">
                <a:solidFill>
                  <a:srgbClr val="FF0000"/>
                </a:solidFill>
                <a:latin typeface=".萍方-简" panose="020B0400000000000000" charset="-122"/>
                <a:ea typeface=".萍方-简" panose="020B0400000000000000" charset="-122"/>
                <a:cs typeface=".萍方-简" panose="020B0400000000000000" charset="-122"/>
              </a:rPr>
              <a:t>1</a:t>
            </a:r>
            <a:r>
              <a:rPr lang="en-US" altLang="en-US" sz="2400" b="1" dirty="0">
                <a:solidFill>
                  <a:srgbClr val="FF0000"/>
                </a:solidFill>
                <a:latin typeface=".萍方-简" panose="020B0400000000000000" charset="-122"/>
                <a:ea typeface=".萍方-简" panose="020B0400000000000000" charset="-122"/>
                <a:cs typeface=".萍方-简" panose="020B0400000000000000" charset="-122"/>
              </a:rPr>
              <a:t> </a:t>
            </a:r>
            <a:r>
              <a:rPr lang="zh-CN" altLang="en-US" sz="2400" b="1" dirty="0">
                <a:solidFill>
                  <a:srgbClr val="FF0000"/>
                </a:solidFill>
                <a:latin typeface=".萍方-简" panose="020B0400000000000000" charset="-122"/>
                <a:ea typeface=".萍方-简" panose="020B0400000000000000" charset="-122"/>
                <a:cs typeface=".萍方-简" panose="020B0400000000000000" charset="-122"/>
              </a:rPr>
              <a:t>获胜</a:t>
            </a:r>
            <a:r>
              <a:rPr lang="en-US" altLang="zh-TW" sz="2400" b="1" dirty="0">
                <a:solidFill>
                  <a:srgbClr val="FF0000"/>
                </a:solidFill>
                <a:latin typeface=".萍方-简" panose="020B0400000000000000" charset="-122"/>
                <a:ea typeface=".萍方-简" panose="020B0400000000000000" charset="-122"/>
                <a:cs typeface=".萍方-简" panose="020B0400000000000000" charset="-122"/>
              </a:rPr>
              <a:t> </a:t>
            </a:r>
            <a:endParaRPr lang="en-US" altLang="zh-TW" sz="2400" b="1" dirty="0">
              <a:solidFill>
                <a:srgbClr val="FF0000"/>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Title 1"/>
          <p:cNvSpPr>
            <a:spLocks noGrp="1"/>
          </p:cNvSpPr>
          <p:nvPr>
            <p:ph type="title"/>
          </p:nvPr>
        </p:nvSpPr>
        <p:spPr>
          <a:xfrm>
            <a:off x="2332038" y="396875"/>
            <a:ext cx="7772400" cy="1143000"/>
          </a:xfrm>
        </p:spPr>
        <p:txBody>
          <a:bodyPr vert="horz" wrap="square" lIns="91440" tIns="45720" rIns="91440" bIns="45720" anchor="ctr" anchorCtr="0"/>
          <a:p>
            <a:pPr algn="l"/>
            <a:r>
              <a:rPr lang="zh-CN" altLang="en-GB" dirty="0">
                <a:latin typeface=".萍方-简" panose="020B0400000000000000" charset="-122"/>
                <a:ea typeface=".萍方-简" panose="020B0400000000000000" charset="-122"/>
              </a:rPr>
              <a:t>更严谨的理解</a:t>
            </a:r>
            <a:endParaRPr lang="zh-CN" altLang="en-GB" dirty="0">
              <a:latin typeface=".萍方-简" panose="020B0400000000000000" charset="-122"/>
              <a:ea typeface=".萍方-简" panose="020B0400000000000000" charset="-122"/>
            </a:endParaRPr>
          </a:p>
        </p:txBody>
      </p:sp>
      <p:sp>
        <p:nvSpPr>
          <p:cNvPr id="30723" name="Content Placeholder 2"/>
          <p:cNvSpPr>
            <a:spLocks noGrp="1"/>
          </p:cNvSpPr>
          <p:nvPr>
            <p:ph idx="1"/>
          </p:nvPr>
        </p:nvSpPr>
        <p:spPr>
          <a:xfrm>
            <a:off x="1797685" y="1606550"/>
            <a:ext cx="8841740" cy="4208145"/>
          </a:xfrm>
        </p:spPr>
        <p:txBody>
          <a:bodyPr vert="horz" wrap="square" lIns="91440" tIns="45720" rIns="91440" bIns="45720" anchor="t" anchorCtr="0"/>
          <a:p>
            <a:pPr>
              <a:lnSpc>
                <a:spcPct val="150000"/>
              </a:lnSpc>
            </a:pPr>
            <a:r>
              <a:rPr lang="en-GB" altLang="en-US" sz="2400" dirty="0">
                <a:latin typeface=".萍方-简" panose="020B0400000000000000" charset="-122"/>
                <a:ea typeface=".萍方-简" panose="020B0400000000000000" charset="-122"/>
                <a:cs typeface=".萍方-简" panose="020B0400000000000000" charset="-122"/>
              </a:rPr>
              <a:t>如果</a:t>
            </a:r>
            <a:r>
              <a:rPr lang="zh-CN" altLang="en-GB" sz="2400" dirty="0">
                <a:latin typeface=".萍方-简" panose="020B0400000000000000" charset="-122"/>
                <a:ea typeface=".萍方-简" panose="020B0400000000000000" charset="-122"/>
                <a:cs typeface=".萍方-简" panose="020B0400000000000000" charset="-122"/>
              </a:rPr>
              <a:t>节点函数</a:t>
            </a:r>
            <a:r>
              <a:rPr lang="en-GB" altLang="en-US" sz="2400" dirty="0">
                <a:latin typeface=".萍方-简" panose="020B0400000000000000" charset="-122"/>
                <a:ea typeface=".萍方-简" panose="020B0400000000000000" charset="-122"/>
                <a:cs typeface=".萍方-简" panose="020B0400000000000000" charset="-122"/>
              </a:rPr>
              <a:t>f</a:t>
            </a:r>
            <a:r>
              <a:rPr lang="en-US" altLang="en-GB" sz="2400" dirty="0">
                <a:latin typeface=".萍方-简" panose="020B0400000000000000" charset="-122"/>
                <a:ea typeface=".萍方-简" panose="020B0400000000000000" charset="-122"/>
                <a:cs typeface=".萍方-简" panose="020B0400000000000000" charset="-122"/>
              </a:rPr>
              <a:t>(</a:t>
            </a:r>
            <a:r>
              <a:rPr lang="en-GB" altLang="en-US" sz="2400" dirty="0">
                <a:latin typeface=".萍方-简" panose="020B0400000000000000" charset="-122"/>
                <a:ea typeface=".萍方-简" panose="020B0400000000000000" charset="-122"/>
                <a:cs typeface=".萍方-简" panose="020B0400000000000000" charset="-122"/>
              </a:rPr>
              <a:t>x</a:t>
            </a:r>
            <a:r>
              <a:rPr lang="en-US" altLang="en-GB" sz="2400" dirty="0">
                <a:latin typeface=".萍方-简" panose="020B0400000000000000" charset="-122"/>
                <a:ea typeface=".萍方-简" panose="020B0400000000000000" charset="-122"/>
                <a:cs typeface=".萍方-简" panose="020B0400000000000000" charset="-122"/>
              </a:rPr>
              <a:t>)</a:t>
            </a:r>
            <a:r>
              <a:rPr lang="en-GB" altLang="en-US" sz="2400" dirty="0">
                <a:latin typeface=".萍方-简" panose="020B0400000000000000" charset="-122"/>
                <a:ea typeface=".萍方-简" panose="020B0400000000000000" charset="-122"/>
                <a:cs typeface=".萍方-简" panose="020B0400000000000000" charset="-122"/>
              </a:rPr>
              <a:t>是非线性的，从理论上讲，具有</a:t>
            </a:r>
            <a:r>
              <a:rPr lang="en-US" altLang="en-GB" sz="2400" dirty="0">
                <a:latin typeface=".萍方-简" panose="020B0400000000000000" charset="-122"/>
                <a:ea typeface=".萍方-简" panose="020B0400000000000000" charset="-122"/>
                <a:cs typeface=".萍方-简" panose="020B0400000000000000" charset="-122"/>
              </a:rPr>
              <a:t>1</a:t>
            </a:r>
            <a:r>
              <a:rPr lang="en-GB" altLang="en-US" sz="2400" dirty="0">
                <a:latin typeface=".萍方-简" panose="020B0400000000000000" charset="-122"/>
                <a:ea typeface=".萍方-简" panose="020B0400000000000000" charset="-122"/>
                <a:cs typeface=".萍方-简" panose="020B0400000000000000" charset="-122"/>
              </a:rPr>
              <a:t>个隐藏层的网络</a:t>
            </a:r>
            <a:r>
              <a:rPr lang="zh-CN" altLang="en-GB" sz="2400" dirty="0">
                <a:latin typeface=".萍方-简" panose="020B0400000000000000" charset="-122"/>
                <a:ea typeface=".萍方-简" panose="020B0400000000000000" charset="-122"/>
                <a:cs typeface=".萍方-简" panose="020B0400000000000000" charset="-122"/>
              </a:rPr>
              <a:t>足以</a:t>
            </a:r>
            <a:r>
              <a:rPr lang="en-GB" altLang="en-US" sz="2400" dirty="0">
                <a:latin typeface=".萍方-简" panose="020B0400000000000000" charset="-122"/>
                <a:ea typeface=".萍方-简" panose="020B0400000000000000" charset="-122"/>
                <a:cs typeface=".萍方-简" panose="020B0400000000000000" charset="-122"/>
              </a:rPr>
              <a:t>完美地学习任何分类问题。 </a:t>
            </a:r>
            <a:r>
              <a:rPr lang="zh-CN" altLang="en-GB" sz="2400" dirty="0">
                <a:latin typeface=".萍方-简" panose="020B0400000000000000" charset="-122"/>
                <a:ea typeface=".萍方-简" panose="020B0400000000000000" charset="-122"/>
                <a:cs typeface=".萍方-简" panose="020B0400000000000000" charset="-122"/>
              </a:rPr>
              <a:t>并且</a:t>
            </a:r>
            <a:r>
              <a:rPr lang="en-GB" altLang="en-US" sz="2400" dirty="0">
                <a:latin typeface=".萍方-简" panose="020B0400000000000000" charset="-122"/>
                <a:ea typeface=".萍方-简" panose="020B0400000000000000" charset="-122"/>
                <a:cs typeface=".萍方-简" panose="020B0400000000000000" charset="-122"/>
              </a:rPr>
              <a:t>存在一组权重，可以从输入中产生</a:t>
            </a:r>
            <a:r>
              <a:rPr lang="zh-CN" altLang="en-GB" sz="2400" dirty="0">
                <a:latin typeface=".萍方-简" panose="020B0400000000000000" charset="-122"/>
                <a:ea typeface=".萍方-简" panose="020B0400000000000000" charset="-122"/>
                <a:cs typeface=".萍方-简" panose="020B0400000000000000" charset="-122"/>
              </a:rPr>
              <a:t>与</a:t>
            </a:r>
            <a:r>
              <a:rPr lang="en-GB" altLang="en-US" sz="2400" dirty="0">
                <a:latin typeface=".萍方-简" panose="020B0400000000000000" charset="-122"/>
                <a:ea typeface=".萍方-简" panose="020B0400000000000000" charset="-122"/>
                <a:cs typeface=".萍方-简" panose="020B0400000000000000" charset="-122"/>
              </a:rPr>
              <a:t>目标</a:t>
            </a:r>
            <a:r>
              <a:rPr lang="zh-CN" altLang="en-GB" sz="2400" dirty="0">
                <a:latin typeface=".萍方-简" panose="020B0400000000000000" charset="-122"/>
                <a:ea typeface=".萍方-简" panose="020B0400000000000000" charset="-122"/>
                <a:cs typeface=".萍方-简" panose="020B0400000000000000" charset="-122"/>
              </a:rPr>
              <a:t>一致的输出</a:t>
            </a:r>
            <a:r>
              <a:rPr lang="en-GB" altLang="en-US" sz="2400" dirty="0">
                <a:latin typeface=".萍方-简" panose="020B0400000000000000" charset="-122"/>
                <a:ea typeface=".萍方-简" panose="020B0400000000000000" charset="-122"/>
                <a:cs typeface=".萍方-简" panose="020B0400000000000000" charset="-122"/>
              </a:rPr>
              <a:t>。 </a:t>
            </a:r>
            <a:endParaRPr lang="en-GB" altLang="en-US" sz="2400" dirty="0">
              <a:latin typeface=".萍方-简" panose="020B0400000000000000" charset="-122"/>
              <a:ea typeface=".萍方-简" panose="020B0400000000000000" charset="-122"/>
              <a:cs typeface=".萍方-简" panose="020B0400000000000000" charset="-122"/>
            </a:endParaRPr>
          </a:p>
          <a:p>
            <a:pPr>
              <a:lnSpc>
                <a:spcPct val="150000"/>
              </a:lnSpc>
            </a:pPr>
            <a:r>
              <a:rPr lang="en-GB" altLang="en-US" sz="2400" dirty="0">
                <a:latin typeface=".萍方-简" panose="020B0400000000000000" charset="-122"/>
                <a:ea typeface=".萍方-简" panose="020B0400000000000000" charset="-122"/>
                <a:cs typeface=".萍方-简" panose="020B0400000000000000" charset="-122"/>
              </a:rPr>
              <a:t>问题是</a:t>
            </a:r>
            <a:r>
              <a:rPr lang="zh-CN" altLang="en-GB" sz="2400" dirty="0">
                <a:latin typeface=".萍方-简" panose="020B0400000000000000" charset="-122"/>
                <a:ea typeface=".萍方-简" panose="020B0400000000000000" charset="-122"/>
                <a:cs typeface=".萍方-简" panose="020B0400000000000000" charset="-122"/>
              </a:rPr>
              <a:t>我们如何</a:t>
            </a:r>
            <a:r>
              <a:rPr lang="en-GB" altLang="en-US" sz="2400" dirty="0">
                <a:latin typeface=".萍方-简" panose="020B0400000000000000" charset="-122"/>
                <a:ea typeface=".萍方-简" panose="020B0400000000000000" charset="-122"/>
                <a:cs typeface=".萍方-简" panose="020B0400000000000000" charset="-122"/>
              </a:rPr>
              <a:t>找到</a:t>
            </a:r>
            <a:r>
              <a:rPr lang="zh-CN" altLang="en-GB" sz="2400" dirty="0">
                <a:latin typeface=".萍方-简" panose="020B0400000000000000" charset="-122"/>
                <a:ea typeface=".萍方-简" panose="020B0400000000000000" charset="-122"/>
                <a:cs typeface=".萍方-简" panose="020B0400000000000000" charset="-122"/>
              </a:rPr>
              <a:t>这组权重</a:t>
            </a:r>
            <a:r>
              <a:rPr lang="en-GB" altLang="en-US" sz="2400" dirty="0">
                <a:latin typeface=".萍方-简" panose="020B0400000000000000" charset="-122"/>
                <a:ea typeface=".萍方-简" panose="020B0400000000000000" charset="-122"/>
                <a:cs typeface=".萍方-简" panose="020B0400000000000000" charset="-122"/>
              </a:rPr>
              <a:t>。</a:t>
            </a:r>
            <a:endParaRPr lang="en-GB" altLang="en-US" dirty="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Title 1"/>
          <p:cNvSpPr>
            <a:spLocks noGrp="1"/>
          </p:cNvSpPr>
          <p:nvPr>
            <p:ph type="title"/>
          </p:nvPr>
        </p:nvSpPr>
        <p:spPr>
          <a:xfrm>
            <a:off x="1862773" y="406400"/>
            <a:ext cx="8793162" cy="752475"/>
          </a:xfrm>
        </p:spPr>
        <p:txBody>
          <a:bodyPr vert="horz" wrap="square" lIns="91440" tIns="45720" rIns="91440" bIns="45720" anchor="ctr" anchorCtr="0"/>
          <a:p>
            <a:r>
              <a:rPr lang="zh-CN" altLang="en-US" dirty="0">
                <a:latin typeface=".萍方-简" panose="020B0400000000000000" charset="-122"/>
                <a:ea typeface=".萍方-简" panose="020B0400000000000000" charset="-122"/>
                <a:cs typeface=".萍方-简" panose="020B0400000000000000" charset="-122"/>
              </a:rPr>
              <a:t>可视化的理解</a:t>
            </a:r>
            <a:r>
              <a:rPr lang="en-US" altLang="zh-CN" dirty="0">
                <a:latin typeface=".萍方-简" panose="020B0400000000000000" charset="-122"/>
                <a:ea typeface=".萍方-简" panose="020B0400000000000000" charset="-122"/>
                <a:cs typeface=".萍方-简" panose="020B0400000000000000" charset="-122"/>
              </a:rPr>
              <a:t> - </a:t>
            </a:r>
            <a:r>
              <a:rPr lang="zh-CN" altLang="en-US" dirty="0">
                <a:latin typeface=".萍方-简" panose="020B0400000000000000" charset="-122"/>
                <a:ea typeface=".萍方-简" panose="020B0400000000000000" charset="-122"/>
                <a:cs typeface=".萍方-简" panose="020B0400000000000000" charset="-122"/>
              </a:rPr>
              <a:t>寻找分类边界（函数</a:t>
            </a:r>
            <a:r>
              <a:rPr lang="en-US" altLang="zh-CN" dirty="0">
                <a:latin typeface=".萍方-简" panose="020B0400000000000000" charset="-122"/>
                <a:ea typeface=".萍方-简" panose="020B0400000000000000" charset="-122"/>
                <a:cs typeface=".萍方-简" panose="020B0400000000000000" charset="-122"/>
              </a:rPr>
              <a:t>f(x)</a:t>
            </a:r>
            <a:r>
              <a:rPr lang="zh-CN" altLang="en-US" dirty="0">
                <a:latin typeface=".萍方-简" panose="020B0400000000000000" charset="-122"/>
                <a:ea typeface=".萍方-简" panose="020B0400000000000000" charset="-122"/>
                <a:cs typeface=".萍方-简" panose="020B0400000000000000" charset="-122"/>
              </a:rPr>
              <a:t>的图像）</a:t>
            </a:r>
            <a:endParaRPr lang="zh-CN" altLang="en-US" dirty="0">
              <a:latin typeface=".萍方-简" panose="020B0400000000000000" charset="-122"/>
              <a:ea typeface=".萍方-简" panose="020B0400000000000000" charset="-122"/>
              <a:cs typeface=".萍方-简" panose="020B0400000000000000" charset="-122"/>
            </a:endParaRPr>
          </a:p>
        </p:txBody>
      </p:sp>
      <p:sp>
        <p:nvSpPr>
          <p:cNvPr id="5" name="Oval 4"/>
          <p:cNvSpPr/>
          <p:nvPr/>
        </p:nvSpPr>
        <p:spPr>
          <a:xfrm>
            <a:off x="6188075" y="4851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6" name="Oval 5"/>
          <p:cNvSpPr/>
          <p:nvPr/>
        </p:nvSpPr>
        <p:spPr>
          <a:xfrm>
            <a:off x="4359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7" name="Oval 6"/>
          <p:cNvSpPr/>
          <p:nvPr/>
        </p:nvSpPr>
        <p:spPr>
          <a:xfrm>
            <a:off x="4200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8" name="Oval 7"/>
          <p:cNvSpPr/>
          <p:nvPr/>
        </p:nvSpPr>
        <p:spPr>
          <a:xfrm>
            <a:off x="4664075"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9" name="Oval 8"/>
          <p:cNvSpPr/>
          <p:nvPr/>
        </p:nvSpPr>
        <p:spPr>
          <a:xfrm>
            <a:off x="4516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0" name="Oval 9"/>
          <p:cNvSpPr/>
          <p:nvPr/>
        </p:nvSpPr>
        <p:spPr>
          <a:xfrm>
            <a:off x="4968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1" name="Oval 10"/>
          <p:cNvSpPr/>
          <p:nvPr/>
        </p:nvSpPr>
        <p:spPr>
          <a:xfrm>
            <a:off x="3992563" y="4116388"/>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2" name="Oval 11"/>
          <p:cNvSpPr/>
          <p:nvPr/>
        </p:nvSpPr>
        <p:spPr>
          <a:xfrm>
            <a:off x="3484563" y="32623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3" name="Oval 12"/>
          <p:cNvSpPr/>
          <p:nvPr/>
        </p:nvSpPr>
        <p:spPr>
          <a:xfrm>
            <a:off x="5237163" y="2408238"/>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4" name="Oval 13"/>
          <p:cNvSpPr/>
          <p:nvPr/>
        </p:nvSpPr>
        <p:spPr>
          <a:xfrm>
            <a:off x="3408363" y="4492625"/>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5" name="Oval 14"/>
          <p:cNvSpPr/>
          <p:nvPr/>
        </p:nvSpPr>
        <p:spPr>
          <a:xfrm>
            <a:off x="3322638" y="3892550"/>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6" name="Oval 15"/>
          <p:cNvSpPr/>
          <p:nvPr/>
        </p:nvSpPr>
        <p:spPr>
          <a:xfrm>
            <a:off x="6100763" y="226536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7" name="Oval 16"/>
          <p:cNvSpPr/>
          <p:nvPr/>
        </p:nvSpPr>
        <p:spPr>
          <a:xfrm>
            <a:off x="6594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8" name="Oval 17"/>
          <p:cNvSpPr/>
          <p:nvPr/>
        </p:nvSpPr>
        <p:spPr>
          <a:xfrm>
            <a:off x="6435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9" name="Oval 18"/>
          <p:cNvSpPr/>
          <p:nvPr/>
        </p:nvSpPr>
        <p:spPr>
          <a:xfrm>
            <a:off x="6899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0" name="Oval 19"/>
          <p:cNvSpPr/>
          <p:nvPr/>
        </p:nvSpPr>
        <p:spPr>
          <a:xfrm>
            <a:off x="6751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1" name="Oval 20"/>
          <p:cNvSpPr/>
          <p:nvPr/>
        </p:nvSpPr>
        <p:spPr>
          <a:xfrm>
            <a:off x="7204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2" name="Oval 21"/>
          <p:cNvSpPr/>
          <p:nvPr/>
        </p:nvSpPr>
        <p:spPr>
          <a:xfrm>
            <a:off x="6227763" y="3952875"/>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3" name="Oval 22"/>
          <p:cNvSpPr/>
          <p:nvPr/>
        </p:nvSpPr>
        <p:spPr>
          <a:xfrm>
            <a:off x="5719763" y="30988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4" name="Oval 23"/>
          <p:cNvSpPr/>
          <p:nvPr/>
        </p:nvSpPr>
        <p:spPr>
          <a:xfrm>
            <a:off x="5608638" y="25908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5" name="Oval 24"/>
          <p:cNvSpPr/>
          <p:nvPr/>
        </p:nvSpPr>
        <p:spPr>
          <a:xfrm>
            <a:off x="4968875" y="4443413"/>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6" name="Oval 25"/>
          <p:cNvSpPr/>
          <p:nvPr/>
        </p:nvSpPr>
        <p:spPr>
          <a:xfrm>
            <a:off x="5394325" y="403701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7" name="Oval 26"/>
          <p:cNvSpPr/>
          <p:nvPr/>
        </p:nvSpPr>
        <p:spPr>
          <a:xfrm>
            <a:off x="5761038" y="4624388"/>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8" name="Oval 27"/>
          <p:cNvSpPr/>
          <p:nvPr/>
        </p:nvSpPr>
        <p:spPr>
          <a:xfrm>
            <a:off x="5603875" y="2184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9" name="Oval 28"/>
          <p:cNvSpPr/>
          <p:nvPr/>
        </p:nvSpPr>
        <p:spPr>
          <a:xfrm>
            <a:off x="6303963" y="2876550"/>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1" name="Freeform 30"/>
          <p:cNvSpPr/>
          <p:nvPr/>
        </p:nvSpPr>
        <p:spPr>
          <a:xfrm>
            <a:off x="2509838" y="2214563"/>
            <a:ext cx="6726238" cy="2178050"/>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cxnSp>
        <p:nvCxnSpPr>
          <p:cNvPr id="33" name="Straight Arrow Connector 32"/>
          <p:cNvCxnSpPr/>
          <p:nvPr/>
        </p:nvCxnSpPr>
        <p:spPr>
          <a:xfrm flipH="1" flipV="1">
            <a:off x="8809038" y="3952875"/>
            <a:ext cx="20638" cy="347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9200" y="4381500"/>
            <a:ext cx="20638" cy="34607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p:nvPr/>
        </p:nvSpPr>
        <p:spPr>
          <a:xfrm>
            <a:off x="1905000" y="1341755"/>
            <a:ext cx="4323080" cy="460375"/>
          </a:xfrm>
          <a:prstGeom prst="rect">
            <a:avLst/>
          </a:prstGeom>
          <a:solidFill>
            <a:srgbClr val="FFC000"/>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b="1" dirty="0">
                <a:solidFill>
                  <a:schemeClr val="bg1"/>
                </a:solidFill>
                <a:latin typeface=".萍方-简" panose="020B0400000000000000" charset="-122"/>
                <a:ea typeface=".萍方-简" panose="020B0400000000000000" charset="-122"/>
                <a:cs typeface=".萍方-简" panose="020B0400000000000000" charset="-122"/>
              </a:rPr>
              <a:t>随机初始化时</a:t>
            </a:r>
            <a:r>
              <a:rPr lang="en-US" altLang="zh-CN" sz="2400" b="1" dirty="0">
                <a:solidFill>
                  <a:schemeClr val="bg1"/>
                </a:solidFill>
                <a:latin typeface=".萍方-简" panose="020B0400000000000000" charset="-122"/>
                <a:ea typeface=".萍方-简" panose="020B0400000000000000" charset="-122"/>
                <a:cs typeface=".萍方-简" panose="020B0400000000000000" charset="-122"/>
              </a:rPr>
              <a:t> - </a:t>
            </a:r>
            <a:r>
              <a:rPr lang="zh-CN" altLang="en-US" sz="2400" b="1" dirty="0">
                <a:solidFill>
                  <a:schemeClr val="bg1"/>
                </a:solidFill>
                <a:latin typeface=".萍方-简" panose="020B0400000000000000" charset="-122"/>
                <a:ea typeface=".萍方-简" panose="020B0400000000000000" charset="-122"/>
                <a:cs typeface=".萍方-简" panose="020B0400000000000000" charset="-122"/>
              </a:rPr>
              <a:t>边界是随机的</a:t>
            </a:r>
            <a:endParaRPr lang="zh-CN" altLang="en-US" sz="2400" b="1" dirty="0">
              <a:solidFill>
                <a:schemeClr val="bg1"/>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3" name="Straight Arrow Connector 32"/>
          <p:cNvCxnSpPr/>
          <p:nvPr/>
        </p:nvCxnSpPr>
        <p:spPr>
          <a:xfrm flipV="1">
            <a:off x="9012238" y="4319588"/>
            <a:ext cx="101600" cy="325438"/>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0" y="4643438"/>
            <a:ext cx="111125" cy="34766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7678" name="TextBox 34"/>
          <p:cNvSpPr txBox="1"/>
          <p:nvPr/>
        </p:nvSpPr>
        <p:spPr>
          <a:xfrm>
            <a:off x="1905000" y="1341438"/>
            <a:ext cx="3848100"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重复多次训练并调整权重后</a:t>
            </a:r>
            <a:endParaRPr lang="zh-CN" altLang="en-GB" sz="2400" b="1" dirty="0">
              <a:solidFill>
                <a:schemeClr val="bg1"/>
              </a:solidFill>
              <a:latin typeface=".萍方-简" panose="020B0400000000000000" charset="-122"/>
              <a:ea typeface=".萍方-简" panose="020B0400000000000000" charset="-122"/>
            </a:endParaRPr>
          </a:p>
        </p:txBody>
      </p:sp>
      <p:sp>
        <p:nvSpPr>
          <p:cNvPr id="4" name="Freeform 3"/>
          <p:cNvSpPr/>
          <p:nvPr/>
        </p:nvSpPr>
        <p:spPr>
          <a:xfrm>
            <a:off x="2540635" y="2671763"/>
            <a:ext cx="6756400" cy="2062163"/>
          </a:xfrm>
          <a:custGeom>
            <a:avLst/>
            <a:gdLst>
              <a:gd name="connsiteX0" fmla="*/ 0 w 6756400"/>
              <a:gd name="connsiteY0" fmla="*/ 1097280 h 2062480"/>
              <a:gd name="connsiteX1" fmla="*/ 71120 w 6756400"/>
              <a:gd name="connsiteY1" fmla="*/ 1087120 h 2062480"/>
              <a:gd name="connsiteX2" fmla="*/ 101600 w 6756400"/>
              <a:gd name="connsiteY2" fmla="*/ 1056640 h 2062480"/>
              <a:gd name="connsiteX3" fmla="*/ 132080 w 6756400"/>
              <a:gd name="connsiteY3" fmla="*/ 1046480 h 2062480"/>
              <a:gd name="connsiteX4" fmla="*/ 193040 w 6756400"/>
              <a:gd name="connsiteY4" fmla="*/ 1005840 h 2062480"/>
              <a:gd name="connsiteX5" fmla="*/ 487680 w 6756400"/>
              <a:gd name="connsiteY5" fmla="*/ 985520 h 2062480"/>
              <a:gd name="connsiteX6" fmla="*/ 934720 w 6756400"/>
              <a:gd name="connsiteY6" fmla="*/ 985520 h 2062480"/>
              <a:gd name="connsiteX7" fmla="*/ 985520 w 6756400"/>
              <a:gd name="connsiteY7" fmla="*/ 1026160 h 2062480"/>
              <a:gd name="connsiteX8" fmla="*/ 1016000 w 6756400"/>
              <a:gd name="connsiteY8" fmla="*/ 1046480 h 2062480"/>
              <a:gd name="connsiteX9" fmla="*/ 1107440 w 6756400"/>
              <a:gd name="connsiteY9" fmla="*/ 1137920 h 2062480"/>
              <a:gd name="connsiteX10" fmla="*/ 1188720 w 6756400"/>
              <a:gd name="connsiteY10" fmla="*/ 1148080 h 2062480"/>
              <a:gd name="connsiteX11" fmla="*/ 1280160 w 6756400"/>
              <a:gd name="connsiteY11" fmla="*/ 1219200 h 2062480"/>
              <a:gd name="connsiteX12" fmla="*/ 1290320 w 6756400"/>
              <a:gd name="connsiteY12" fmla="*/ 1249680 h 2062480"/>
              <a:gd name="connsiteX13" fmla="*/ 1412240 w 6756400"/>
              <a:gd name="connsiteY13" fmla="*/ 1280160 h 2062480"/>
              <a:gd name="connsiteX14" fmla="*/ 1483360 w 6756400"/>
              <a:gd name="connsiteY14" fmla="*/ 1270000 h 2062480"/>
              <a:gd name="connsiteX15" fmla="*/ 1503680 w 6756400"/>
              <a:gd name="connsiteY15" fmla="*/ 1239520 h 2062480"/>
              <a:gd name="connsiteX16" fmla="*/ 1564640 w 6756400"/>
              <a:gd name="connsiteY16" fmla="*/ 1188720 h 2062480"/>
              <a:gd name="connsiteX17" fmla="*/ 1574800 w 6756400"/>
              <a:gd name="connsiteY17" fmla="*/ 1117600 h 2062480"/>
              <a:gd name="connsiteX18" fmla="*/ 1595120 w 6756400"/>
              <a:gd name="connsiteY18" fmla="*/ 1046480 h 2062480"/>
              <a:gd name="connsiteX19" fmla="*/ 1615440 w 6756400"/>
              <a:gd name="connsiteY19" fmla="*/ 955040 h 2062480"/>
              <a:gd name="connsiteX20" fmla="*/ 1635760 w 6756400"/>
              <a:gd name="connsiteY20" fmla="*/ 924560 h 2062480"/>
              <a:gd name="connsiteX21" fmla="*/ 1666240 w 6756400"/>
              <a:gd name="connsiteY21" fmla="*/ 914400 h 2062480"/>
              <a:gd name="connsiteX22" fmla="*/ 1706880 w 6756400"/>
              <a:gd name="connsiteY22" fmla="*/ 853440 h 2062480"/>
              <a:gd name="connsiteX23" fmla="*/ 1727200 w 6756400"/>
              <a:gd name="connsiteY23" fmla="*/ 792480 h 2062480"/>
              <a:gd name="connsiteX24" fmla="*/ 1828800 w 6756400"/>
              <a:gd name="connsiteY24" fmla="*/ 741680 h 2062480"/>
              <a:gd name="connsiteX25" fmla="*/ 1859280 w 6756400"/>
              <a:gd name="connsiteY25" fmla="*/ 721360 h 2062480"/>
              <a:gd name="connsiteX26" fmla="*/ 1879600 w 6756400"/>
              <a:gd name="connsiteY26" fmla="*/ 690880 h 2062480"/>
              <a:gd name="connsiteX27" fmla="*/ 1910080 w 6756400"/>
              <a:gd name="connsiteY27" fmla="*/ 650240 h 2062480"/>
              <a:gd name="connsiteX28" fmla="*/ 2011680 w 6756400"/>
              <a:gd name="connsiteY28" fmla="*/ 609600 h 2062480"/>
              <a:gd name="connsiteX29" fmla="*/ 2042160 w 6756400"/>
              <a:gd name="connsiteY29" fmla="*/ 599440 h 2062480"/>
              <a:gd name="connsiteX30" fmla="*/ 2275840 w 6756400"/>
              <a:gd name="connsiteY30" fmla="*/ 619760 h 2062480"/>
              <a:gd name="connsiteX31" fmla="*/ 2306320 w 6756400"/>
              <a:gd name="connsiteY31" fmla="*/ 640080 h 2062480"/>
              <a:gd name="connsiteX32" fmla="*/ 2336800 w 6756400"/>
              <a:gd name="connsiteY32" fmla="*/ 650240 h 2062480"/>
              <a:gd name="connsiteX33" fmla="*/ 2377440 w 6756400"/>
              <a:gd name="connsiteY33" fmla="*/ 680720 h 2062480"/>
              <a:gd name="connsiteX34" fmla="*/ 2397760 w 6756400"/>
              <a:gd name="connsiteY34" fmla="*/ 711200 h 2062480"/>
              <a:gd name="connsiteX35" fmla="*/ 2428240 w 6756400"/>
              <a:gd name="connsiteY35" fmla="*/ 721360 h 2062480"/>
              <a:gd name="connsiteX36" fmla="*/ 2611120 w 6756400"/>
              <a:gd name="connsiteY36" fmla="*/ 731520 h 2062480"/>
              <a:gd name="connsiteX37" fmla="*/ 2661920 w 6756400"/>
              <a:gd name="connsiteY37" fmla="*/ 741680 h 2062480"/>
              <a:gd name="connsiteX38" fmla="*/ 2692400 w 6756400"/>
              <a:gd name="connsiteY38" fmla="*/ 751840 h 2062480"/>
              <a:gd name="connsiteX39" fmla="*/ 2733040 w 6756400"/>
              <a:gd name="connsiteY39" fmla="*/ 762000 h 2062480"/>
              <a:gd name="connsiteX40" fmla="*/ 2763520 w 6756400"/>
              <a:gd name="connsiteY40" fmla="*/ 782320 h 2062480"/>
              <a:gd name="connsiteX41" fmla="*/ 2885440 w 6756400"/>
              <a:gd name="connsiteY41" fmla="*/ 762000 h 2062480"/>
              <a:gd name="connsiteX42" fmla="*/ 2966720 w 6756400"/>
              <a:gd name="connsiteY42" fmla="*/ 741680 h 2062480"/>
              <a:gd name="connsiteX43" fmla="*/ 3068320 w 6756400"/>
              <a:gd name="connsiteY43" fmla="*/ 690880 h 2062480"/>
              <a:gd name="connsiteX44" fmla="*/ 3098800 w 6756400"/>
              <a:gd name="connsiteY44" fmla="*/ 660400 h 2062480"/>
              <a:gd name="connsiteX45" fmla="*/ 3119120 w 6756400"/>
              <a:gd name="connsiteY45" fmla="*/ 629920 h 2062480"/>
              <a:gd name="connsiteX46" fmla="*/ 3180080 w 6756400"/>
              <a:gd name="connsiteY46" fmla="*/ 609600 h 2062480"/>
              <a:gd name="connsiteX47" fmla="*/ 3241040 w 6756400"/>
              <a:gd name="connsiteY47" fmla="*/ 568960 h 2062480"/>
              <a:gd name="connsiteX48" fmla="*/ 3312160 w 6756400"/>
              <a:gd name="connsiteY48" fmla="*/ 548640 h 2062480"/>
              <a:gd name="connsiteX49" fmla="*/ 3373120 w 6756400"/>
              <a:gd name="connsiteY49" fmla="*/ 528320 h 2062480"/>
              <a:gd name="connsiteX50" fmla="*/ 3474720 w 6756400"/>
              <a:gd name="connsiteY50" fmla="*/ 518160 h 2062480"/>
              <a:gd name="connsiteX51" fmla="*/ 3556000 w 6756400"/>
              <a:gd name="connsiteY51" fmla="*/ 487680 h 2062480"/>
              <a:gd name="connsiteX52" fmla="*/ 3596640 w 6756400"/>
              <a:gd name="connsiteY52" fmla="*/ 436880 h 2062480"/>
              <a:gd name="connsiteX53" fmla="*/ 3667760 w 6756400"/>
              <a:gd name="connsiteY53" fmla="*/ 375920 h 2062480"/>
              <a:gd name="connsiteX54" fmla="*/ 3769360 w 6756400"/>
              <a:gd name="connsiteY54" fmla="*/ 284480 h 2062480"/>
              <a:gd name="connsiteX55" fmla="*/ 3799840 w 6756400"/>
              <a:gd name="connsiteY55" fmla="*/ 274320 h 2062480"/>
              <a:gd name="connsiteX56" fmla="*/ 3840480 w 6756400"/>
              <a:gd name="connsiteY56" fmla="*/ 243840 h 2062480"/>
              <a:gd name="connsiteX57" fmla="*/ 3891280 w 6756400"/>
              <a:gd name="connsiteY57" fmla="*/ 213360 h 2062480"/>
              <a:gd name="connsiteX58" fmla="*/ 3901440 w 6756400"/>
              <a:gd name="connsiteY58" fmla="*/ 182880 h 2062480"/>
              <a:gd name="connsiteX59" fmla="*/ 4023360 w 6756400"/>
              <a:gd name="connsiteY59" fmla="*/ 91440 h 2062480"/>
              <a:gd name="connsiteX60" fmla="*/ 4084320 w 6756400"/>
              <a:gd name="connsiteY60" fmla="*/ 60960 h 2062480"/>
              <a:gd name="connsiteX61" fmla="*/ 4460240 w 6756400"/>
              <a:gd name="connsiteY61" fmla="*/ 50800 h 2062480"/>
              <a:gd name="connsiteX62" fmla="*/ 4622800 w 6756400"/>
              <a:gd name="connsiteY62" fmla="*/ 10160 h 2062480"/>
              <a:gd name="connsiteX63" fmla="*/ 4744720 w 6756400"/>
              <a:gd name="connsiteY63" fmla="*/ 0 h 2062480"/>
              <a:gd name="connsiteX64" fmla="*/ 4968240 w 6756400"/>
              <a:gd name="connsiteY64" fmla="*/ 10160 h 2062480"/>
              <a:gd name="connsiteX65" fmla="*/ 5069840 w 6756400"/>
              <a:gd name="connsiteY65" fmla="*/ 30480 h 2062480"/>
              <a:gd name="connsiteX66" fmla="*/ 5191760 w 6756400"/>
              <a:gd name="connsiteY66" fmla="*/ 60960 h 2062480"/>
              <a:gd name="connsiteX67" fmla="*/ 5222240 w 6756400"/>
              <a:gd name="connsiteY67" fmla="*/ 81280 h 2062480"/>
              <a:gd name="connsiteX68" fmla="*/ 5262880 w 6756400"/>
              <a:gd name="connsiteY68" fmla="*/ 101600 h 2062480"/>
              <a:gd name="connsiteX69" fmla="*/ 5323840 w 6756400"/>
              <a:gd name="connsiteY69" fmla="*/ 142240 h 2062480"/>
              <a:gd name="connsiteX70" fmla="*/ 5334000 w 6756400"/>
              <a:gd name="connsiteY70" fmla="*/ 172720 h 2062480"/>
              <a:gd name="connsiteX71" fmla="*/ 5405120 w 6756400"/>
              <a:gd name="connsiteY71" fmla="*/ 274320 h 2062480"/>
              <a:gd name="connsiteX72" fmla="*/ 5445760 w 6756400"/>
              <a:gd name="connsiteY72" fmla="*/ 314960 h 2062480"/>
              <a:gd name="connsiteX73" fmla="*/ 5527040 w 6756400"/>
              <a:gd name="connsiteY73" fmla="*/ 416560 h 2062480"/>
              <a:gd name="connsiteX74" fmla="*/ 5557520 w 6756400"/>
              <a:gd name="connsiteY74" fmla="*/ 467360 h 2062480"/>
              <a:gd name="connsiteX75" fmla="*/ 5628640 w 6756400"/>
              <a:gd name="connsiteY75" fmla="*/ 528320 h 2062480"/>
              <a:gd name="connsiteX76" fmla="*/ 5659120 w 6756400"/>
              <a:gd name="connsiteY76" fmla="*/ 568960 h 2062480"/>
              <a:gd name="connsiteX77" fmla="*/ 5709920 w 6756400"/>
              <a:gd name="connsiteY77" fmla="*/ 609600 h 2062480"/>
              <a:gd name="connsiteX78" fmla="*/ 5791200 w 6756400"/>
              <a:gd name="connsiteY78" fmla="*/ 711200 h 2062480"/>
              <a:gd name="connsiteX79" fmla="*/ 5842000 w 6756400"/>
              <a:gd name="connsiteY79" fmla="*/ 772160 h 2062480"/>
              <a:gd name="connsiteX80" fmla="*/ 5872480 w 6756400"/>
              <a:gd name="connsiteY80" fmla="*/ 822960 h 2062480"/>
              <a:gd name="connsiteX81" fmla="*/ 5943600 w 6756400"/>
              <a:gd name="connsiteY81" fmla="*/ 894080 h 2062480"/>
              <a:gd name="connsiteX82" fmla="*/ 6004560 w 6756400"/>
              <a:gd name="connsiteY82" fmla="*/ 914400 h 2062480"/>
              <a:gd name="connsiteX83" fmla="*/ 6014720 w 6756400"/>
              <a:gd name="connsiteY83" fmla="*/ 1158240 h 2062480"/>
              <a:gd name="connsiteX84" fmla="*/ 6055360 w 6756400"/>
              <a:gd name="connsiteY84" fmla="*/ 1168400 h 2062480"/>
              <a:gd name="connsiteX85" fmla="*/ 6106160 w 6756400"/>
              <a:gd name="connsiteY85" fmla="*/ 1219200 h 2062480"/>
              <a:gd name="connsiteX86" fmla="*/ 6136640 w 6756400"/>
              <a:gd name="connsiteY86" fmla="*/ 1270000 h 2062480"/>
              <a:gd name="connsiteX87" fmla="*/ 6177280 w 6756400"/>
              <a:gd name="connsiteY87" fmla="*/ 1330960 h 2062480"/>
              <a:gd name="connsiteX88" fmla="*/ 6228080 w 6756400"/>
              <a:gd name="connsiteY88" fmla="*/ 1422400 h 2062480"/>
              <a:gd name="connsiteX89" fmla="*/ 6238240 w 6756400"/>
              <a:gd name="connsiteY89" fmla="*/ 1473200 h 2062480"/>
              <a:gd name="connsiteX90" fmla="*/ 6319520 w 6756400"/>
              <a:gd name="connsiteY90" fmla="*/ 1524000 h 2062480"/>
              <a:gd name="connsiteX91" fmla="*/ 6350000 w 6756400"/>
              <a:gd name="connsiteY91" fmla="*/ 1574800 h 2062480"/>
              <a:gd name="connsiteX92" fmla="*/ 6370320 w 6756400"/>
              <a:gd name="connsiteY92" fmla="*/ 1645920 h 2062480"/>
              <a:gd name="connsiteX93" fmla="*/ 6380480 w 6756400"/>
              <a:gd name="connsiteY93" fmla="*/ 1676400 h 2062480"/>
              <a:gd name="connsiteX94" fmla="*/ 6410960 w 6756400"/>
              <a:gd name="connsiteY94" fmla="*/ 1788160 h 2062480"/>
              <a:gd name="connsiteX95" fmla="*/ 6471920 w 6756400"/>
              <a:gd name="connsiteY95" fmla="*/ 1859280 h 2062480"/>
              <a:gd name="connsiteX96" fmla="*/ 6492240 w 6756400"/>
              <a:gd name="connsiteY96" fmla="*/ 1889760 h 2062480"/>
              <a:gd name="connsiteX97" fmla="*/ 6593840 w 6756400"/>
              <a:gd name="connsiteY97" fmla="*/ 1940560 h 2062480"/>
              <a:gd name="connsiteX98" fmla="*/ 6624320 w 6756400"/>
              <a:gd name="connsiteY98" fmla="*/ 1960880 h 2062480"/>
              <a:gd name="connsiteX99" fmla="*/ 6654800 w 6756400"/>
              <a:gd name="connsiteY99" fmla="*/ 1971040 h 2062480"/>
              <a:gd name="connsiteX100" fmla="*/ 6675120 w 6756400"/>
              <a:gd name="connsiteY100" fmla="*/ 2032000 h 2062480"/>
              <a:gd name="connsiteX101" fmla="*/ 6695440 w 6756400"/>
              <a:gd name="connsiteY101" fmla="*/ 2062480 h 2062480"/>
              <a:gd name="connsiteX102" fmla="*/ 6756400 w 6756400"/>
              <a:gd name="connsiteY102" fmla="*/ 2052320 h 20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756400" h="2062480">
                <a:moveTo>
                  <a:pt x="0" y="1097280"/>
                </a:moveTo>
                <a:cubicBezTo>
                  <a:pt x="23707" y="1093893"/>
                  <a:pt x="48885" y="1096014"/>
                  <a:pt x="71120" y="1087120"/>
                </a:cubicBezTo>
                <a:cubicBezTo>
                  <a:pt x="84461" y="1081784"/>
                  <a:pt x="89645" y="1064610"/>
                  <a:pt x="101600" y="1056640"/>
                </a:cubicBezTo>
                <a:cubicBezTo>
                  <a:pt x="110511" y="1050699"/>
                  <a:pt x="122718" y="1051681"/>
                  <a:pt x="132080" y="1046480"/>
                </a:cubicBezTo>
                <a:cubicBezTo>
                  <a:pt x="153428" y="1034620"/>
                  <a:pt x="168652" y="1007124"/>
                  <a:pt x="193040" y="1005840"/>
                </a:cubicBezTo>
                <a:cubicBezTo>
                  <a:pt x="420069" y="993891"/>
                  <a:pt x="321964" y="1002092"/>
                  <a:pt x="487680" y="985520"/>
                </a:cubicBezTo>
                <a:cubicBezTo>
                  <a:pt x="687422" y="935584"/>
                  <a:pt x="541076" y="963651"/>
                  <a:pt x="934720" y="985520"/>
                </a:cubicBezTo>
                <a:cubicBezTo>
                  <a:pt x="951653" y="999067"/>
                  <a:pt x="968172" y="1013149"/>
                  <a:pt x="985520" y="1026160"/>
                </a:cubicBezTo>
                <a:cubicBezTo>
                  <a:pt x="995289" y="1033486"/>
                  <a:pt x="1008053" y="1037209"/>
                  <a:pt x="1016000" y="1046480"/>
                </a:cubicBezTo>
                <a:cubicBezTo>
                  <a:pt x="1047165" y="1082840"/>
                  <a:pt x="1044740" y="1130083"/>
                  <a:pt x="1107440" y="1137920"/>
                </a:cubicBezTo>
                <a:lnTo>
                  <a:pt x="1188720" y="1148080"/>
                </a:lnTo>
                <a:cubicBezTo>
                  <a:pt x="1261635" y="1196690"/>
                  <a:pt x="1232411" y="1171451"/>
                  <a:pt x="1280160" y="1219200"/>
                </a:cubicBezTo>
                <a:cubicBezTo>
                  <a:pt x="1283547" y="1229360"/>
                  <a:pt x="1283630" y="1241317"/>
                  <a:pt x="1290320" y="1249680"/>
                </a:cubicBezTo>
                <a:cubicBezTo>
                  <a:pt x="1317636" y="1283824"/>
                  <a:pt x="1380697" y="1276655"/>
                  <a:pt x="1412240" y="1280160"/>
                </a:cubicBezTo>
                <a:cubicBezTo>
                  <a:pt x="1435947" y="1276773"/>
                  <a:pt x="1461477" y="1279726"/>
                  <a:pt x="1483360" y="1270000"/>
                </a:cubicBezTo>
                <a:cubicBezTo>
                  <a:pt x="1494518" y="1265041"/>
                  <a:pt x="1495863" y="1248901"/>
                  <a:pt x="1503680" y="1239520"/>
                </a:cubicBezTo>
                <a:cubicBezTo>
                  <a:pt x="1528126" y="1210184"/>
                  <a:pt x="1534670" y="1208700"/>
                  <a:pt x="1564640" y="1188720"/>
                </a:cubicBezTo>
                <a:cubicBezTo>
                  <a:pt x="1568027" y="1165013"/>
                  <a:pt x="1570516" y="1141161"/>
                  <a:pt x="1574800" y="1117600"/>
                </a:cubicBezTo>
                <a:cubicBezTo>
                  <a:pt x="1587470" y="1047917"/>
                  <a:pt x="1580612" y="1104513"/>
                  <a:pt x="1595120" y="1046480"/>
                </a:cubicBezTo>
                <a:cubicBezTo>
                  <a:pt x="1598013" y="1034907"/>
                  <a:pt x="1609182" y="969642"/>
                  <a:pt x="1615440" y="955040"/>
                </a:cubicBezTo>
                <a:cubicBezTo>
                  <a:pt x="1620250" y="943817"/>
                  <a:pt x="1626225" y="932188"/>
                  <a:pt x="1635760" y="924560"/>
                </a:cubicBezTo>
                <a:cubicBezTo>
                  <a:pt x="1644123" y="917870"/>
                  <a:pt x="1656080" y="917787"/>
                  <a:pt x="1666240" y="914400"/>
                </a:cubicBezTo>
                <a:cubicBezTo>
                  <a:pt x="1699852" y="813563"/>
                  <a:pt x="1643459" y="967598"/>
                  <a:pt x="1706880" y="853440"/>
                </a:cubicBezTo>
                <a:cubicBezTo>
                  <a:pt x="1717282" y="834716"/>
                  <a:pt x="1720427" y="812800"/>
                  <a:pt x="1727200" y="792480"/>
                </a:cubicBezTo>
                <a:cubicBezTo>
                  <a:pt x="1747234" y="732379"/>
                  <a:pt x="1726905" y="764323"/>
                  <a:pt x="1828800" y="741680"/>
                </a:cubicBezTo>
                <a:cubicBezTo>
                  <a:pt x="1838960" y="734907"/>
                  <a:pt x="1850646" y="729994"/>
                  <a:pt x="1859280" y="721360"/>
                </a:cubicBezTo>
                <a:cubicBezTo>
                  <a:pt x="1867914" y="712726"/>
                  <a:pt x="1872503" y="700816"/>
                  <a:pt x="1879600" y="690880"/>
                </a:cubicBezTo>
                <a:cubicBezTo>
                  <a:pt x="1889442" y="677101"/>
                  <a:pt x="1898106" y="662214"/>
                  <a:pt x="1910080" y="650240"/>
                </a:cubicBezTo>
                <a:cubicBezTo>
                  <a:pt x="1937285" y="623035"/>
                  <a:pt x="1976909" y="619535"/>
                  <a:pt x="2011680" y="609600"/>
                </a:cubicBezTo>
                <a:cubicBezTo>
                  <a:pt x="2021978" y="606658"/>
                  <a:pt x="2032000" y="602827"/>
                  <a:pt x="2042160" y="599440"/>
                </a:cubicBezTo>
                <a:cubicBezTo>
                  <a:pt x="2045615" y="599670"/>
                  <a:pt x="2238529" y="609584"/>
                  <a:pt x="2275840" y="619760"/>
                </a:cubicBezTo>
                <a:cubicBezTo>
                  <a:pt x="2287621" y="622973"/>
                  <a:pt x="2295398" y="634619"/>
                  <a:pt x="2306320" y="640080"/>
                </a:cubicBezTo>
                <a:cubicBezTo>
                  <a:pt x="2315899" y="644869"/>
                  <a:pt x="2326640" y="646853"/>
                  <a:pt x="2336800" y="650240"/>
                </a:cubicBezTo>
                <a:cubicBezTo>
                  <a:pt x="2350347" y="660400"/>
                  <a:pt x="2365466" y="668746"/>
                  <a:pt x="2377440" y="680720"/>
                </a:cubicBezTo>
                <a:cubicBezTo>
                  <a:pt x="2386074" y="689354"/>
                  <a:pt x="2388225" y="703572"/>
                  <a:pt x="2397760" y="711200"/>
                </a:cubicBezTo>
                <a:cubicBezTo>
                  <a:pt x="2406123" y="717890"/>
                  <a:pt x="2417579" y="720345"/>
                  <a:pt x="2428240" y="721360"/>
                </a:cubicBezTo>
                <a:cubicBezTo>
                  <a:pt x="2489019" y="727148"/>
                  <a:pt x="2550160" y="728133"/>
                  <a:pt x="2611120" y="731520"/>
                </a:cubicBezTo>
                <a:cubicBezTo>
                  <a:pt x="2628053" y="734907"/>
                  <a:pt x="2645167" y="737492"/>
                  <a:pt x="2661920" y="741680"/>
                </a:cubicBezTo>
                <a:cubicBezTo>
                  <a:pt x="2672310" y="744277"/>
                  <a:pt x="2682102" y="748898"/>
                  <a:pt x="2692400" y="751840"/>
                </a:cubicBezTo>
                <a:cubicBezTo>
                  <a:pt x="2705826" y="755676"/>
                  <a:pt x="2719493" y="758613"/>
                  <a:pt x="2733040" y="762000"/>
                </a:cubicBezTo>
                <a:cubicBezTo>
                  <a:pt x="2743200" y="768773"/>
                  <a:pt x="2751351" y="781306"/>
                  <a:pt x="2763520" y="782320"/>
                </a:cubicBezTo>
                <a:cubicBezTo>
                  <a:pt x="2838893" y="788601"/>
                  <a:pt x="2835194" y="775703"/>
                  <a:pt x="2885440" y="762000"/>
                </a:cubicBezTo>
                <a:cubicBezTo>
                  <a:pt x="2912383" y="754652"/>
                  <a:pt x="2966720" y="741680"/>
                  <a:pt x="2966720" y="741680"/>
                </a:cubicBezTo>
                <a:cubicBezTo>
                  <a:pt x="3039298" y="693294"/>
                  <a:pt x="3003988" y="706963"/>
                  <a:pt x="3068320" y="690880"/>
                </a:cubicBezTo>
                <a:cubicBezTo>
                  <a:pt x="3078480" y="680720"/>
                  <a:pt x="3089602" y="671438"/>
                  <a:pt x="3098800" y="660400"/>
                </a:cubicBezTo>
                <a:cubicBezTo>
                  <a:pt x="3106617" y="651019"/>
                  <a:pt x="3108765" y="636392"/>
                  <a:pt x="3119120" y="629920"/>
                </a:cubicBezTo>
                <a:cubicBezTo>
                  <a:pt x="3137283" y="618568"/>
                  <a:pt x="3162258" y="621481"/>
                  <a:pt x="3180080" y="609600"/>
                </a:cubicBezTo>
                <a:cubicBezTo>
                  <a:pt x="3200400" y="596053"/>
                  <a:pt x="3217872" y="576683"/>
                  <a:pt x="3241040" y="568960"/>
                </a:cubicBezTo>
                <a:cubicBezTo>
                  <a:pt x="3343474" y="534815"/>
                  <a:pt x="3184585" y="586912"/>
                  <a:pt x="3312160" y="548640"/>
                </a:cubicBezTo>
                <a:cubicBezTo>
                  <a:pt x="3332676" y="542485"/>
                  <a:pt x="3352068" y="532267"/>
                  <a:pt x="3373120" y="528320"/>
                </a:cubicBezTo>
                <a:cubicBezTo>
                  <a:pt x="3406573" y="522048"/>
                  <a:pt x="3440853" y="521547"/>
                  <a:pt x="3474720" y="518160"/>
                </a:cubicBezTo>
                <a:cubicBezTo>
                  <a:pt x="3500664" y="511674"/>
                  <a:pt x="3534748" y="506275"/>
                  <a:pt x="3556000" y="487680"/>
                </a:cubicBezTo>
                <a:cubicBezTo>
                  <a:pt x="3572320" y="473400"/>
                  <a:pt x="3582360" y="453200"/>
                  <a:pt x="3596640" y="436880"/>
                </a:cubicBezTo>
                <a:cubicBezTo>
                  <a:pt x="3643256" y="383605"/>
                  <a:pt x="3610720" y="427775"/>
                  <a:pt x="3667760" y="375920"/>
                </a:cubicBezTo>
                <a:cubicBezTo>
                  <a:pt x="3699939" y="346666"/>
                  <a:pt x="3728312" y="305004"/>
                  <a:pt x="3769360" y="284480"/>
                </a:cubicBezTo>
                <a:cubicBezTo>
                  <a:pt x="3778939" y="279691"/>
                  <a:pt x="3789680" y="277707"/>
                  <a:pt x="3799840" y="274320"/>
                </a:cubicBezTo>
                <a:cubicBezTo>
                  <a:pt x="3813387" y="264160"/>
                  <a:pt x="3826391" y="253233"/>
                  <a:pt x="3840480" y="243840"/>
                </a:cubicBezTo>
                <a:cubicBezTo>
                  <a:pt x="3856911" y="232886"/>
                  <a:pt x="3877316" y="227324"/>
                  <a:pt x="3891280" y="213360"/>
                </a:cubicBezTo>
                <a:cubicBezTo>
                  <a:pt x="3898853" y="205787"/>
                  <a:pt x="3895215" y="191595"/>
                  <a:pt x="3901440" y="182880"/>
                </a:cubicBezTo>
                <a:cubicBezTo>
                  <a:pt x="3933504" y="137990"/>
                  <a:pt x="3977812" y="121805"/>
                  <a:pt x="4023360" y="91440"/>
                </a:cubicBezTo>
                <a:cubicBezTo>
                  <a:pt x="4040715" y="79870"/>
                  <a:pt x="4061583" y="62097"/>
                  <a:pt x="4084320" y="60960"/>
                </a:cubicBezTo>
                <a:cubicBezTo>
                  <a:pt x="4209516" y="54700"/>
                  <a:pt x="4334933" y="54187"/>
                  <a:pt x="4460240" y="50800"/>
                </a:cubicBezTo>
                <a:cubicBezTo>
                  <a:pt x="4529400" y="27747"/>
                  <a:pt x="4539807" y="21477"/>
                  <a:pt x="4622800" y="10160"/>
                </a:cubicBezTo>
                <a:cubicBezTo>
                  <a:pt x="4663207" y="4650"/>
                  <a:pt x="4704080" y="3387"/>
                  <a:pt x="4744720" y="0"/>
                </a:cubicBezTo>
                <a:cubicBezTo>
                  <a:pt x="4819227" y="3387"/>
                  <a:pt x="4893846" y="4846"/>
                  <a:pt x="4968240" y="10160"/>
                </a:cubicBezTo>
                <a:cubicBezTo>
                  <a:pt x="5003116" y="12651"/>
                  <a:pt x="5036232" y="22078"/>
                  <a:pt x="5069840" y="30480"/>
                </a:cubicBezTo>
                <a:cubicBezTo>
                  <a:pt x="5139584" y="76976"/>
                  <a:pt x="5053659" y="26435"/>
                  <a:pt x="5191760" y="60960"/>
                </a:cubicBezTo>
                <a:cubicBezTo>
                  <a:pt x="5203606" y="63922"/>
                  <a:pt x="5211638" y="75222"/>
                  <a:pt x="5222240" y="81280"/>
                </a:cubicBezTo>
                <a:cubicBezTo>
                  <a:pt x="5235390" y="88794"/>
                  <a:pt x="5249893" y="93808"/>
                  <a:pt x="5262880" y="101600"/>
                </a:cubicBezTo>
                <a:cubicBezTo>
                  <a:pt x="5283821" y="114165"/>
                  <a:pt x="5323840" y="142240"/>
                  <a:pt x="5323840" y="142240"/>
                </a:cubicBezTo>
                <a:cubicBezTo>
                  <a:pt x="5327227" y="152400"/>
                  <a:pt x="5328799" y="163358"/>
                  <a:pt x="5334000" y="172720"/>
                </a:cubicBezTo>
                <a:cubicBezTo>
                  <a:pt x="5342325" y="187704"/>
                  <a:pt x="5388907" y="255790"/>
                  <a:pt x="5405120" y="274320"/>
                </a:cubicBezTo>
                <a:cubicBezTo>
                  <a:pt x="5417736" y="288738"/>
                  <a:pt x="5433292" y="300414"/>
                  <a:pt x="5445760" y="314960"/>
                </a:cubicBezTo>
                <a:cubicBezTo>
                  <a:pt x="5473985" y="347889"/>
                  <a:pt x="5504726" y="379370"/>
                  <a:pt x="5527040" y="416560"/>
                </a:cubicBezTo>
                <a:cubicBezTo>
                  <a:pt x="5537200" y="433493"/>
                  <a:pt x="5545396" y="451772"/>
                  <a:pt x="5557520" y="467360"/>
                </a:cubicBezTo>
                <a:cubicBezTo>
                  <a:pt x="5642489" y="576605"/>
                  <a:pt x="5559469" y="459149"/>
                  <a:pt x="5628640" y="528320"/>
                </a:cubicBezTo>
                <a:cubicBezTo>
                  <a:pt x="5640614" y="540294"/>
                  <a:pt x="5647146" y="556986"/>
                  <a:pt x="5659120" y="568960"/>
                </a:cubicBezTo>
                <a:cubicBezTo>
                  <a:pt x="5674454" y="584294"/>
                  <a:pt x="5695164" y="593709"/>
                  <a:pt x="5709920" y="609600"/>
                </a:cubicBezTo>
                <a:cubicBezTo>
                  <a:pt x="5739432" y="641382"/>
                  <a:pt x="5763851" y="677540"/>
                  <a:pt x="5791200" y="711200"/>
                </a:cubicBezTo>
                <a:cubicBezTo>
                  <a:pt x="5807880" y="731729"/>
                  <a:pt x="5828391" y="749479"/>
                  <a:pt x="5842000" y="772160"/>
                </a:cubicBezTo>
                <a:cubicBezTo>
                  <a:pt x="5852160" y="789093"/>
                  <a:pt x="5859838" y="807790"/>
                  <a:pt x="5872480" y="822960"/>
                </a:cubicBezTo>
                <a:cubicBezTo>
                  <a:pt x="5893943" y="848716"/>
                  <a:pt x="5911794" y="883478"/>
                  <a:pt x="5943600" y="894080"/>
                </a:cubicBezTo>
                <a:lnTo>
                  <a:pt x="6004560" y="914400"/>
                </a:lnTo>
                <a:cubicBezTo>
                  <a:pt x="6007947" y="995680"/>
                  <a:pt x="5998766" y="1078469"/>
                  <a:pt x="6014720" y="1158240"/>
                </a:cubicBezTo>
                <a:cubicBezTo>
                  <a:pt x="6017458" y="1171932"/>
                  <a:pt x="6043742" y="1160654"/>
                  <a:pt x="6055360" y="1168400"/>
                </a:cubicBezTo>
                <a:cubicBezTo>
                  <a:pt x="6075285" y="1181684"/>
                  <a:pt x="6091200" y="1200500"/>
                  <a:pt x="6106160" y="1219200"/>
                </a:cubicBezTo>
                <a:cubicBezTo>
                  <a:pt x="6118496" y="1234620"/>
                  <a:pt x="6126038" y="1253340"/>
                  <a:pt x="6136640" y="1270000"/>
                </a:cubicBezTo>
                <a:cubicBezTo>
                  <a:pt x="6149751" y="1290604"/>
                  <a:pt x="6164975" y="1309865"/>
                  <a:pt x="6177280" y="1330960"/>
                </a:cubicBezTo>
                <a:cubicBezTo>
                  <a:pt x="6261142" y="1474723"/>
                  <a:pt x="6169401" y="1334382"/>
                  <a:pt x="6228080" y="1422400"/>
                </a:cubicBezTo>
                <a:cubicBezTo>
                  <a:pt x="6231467" y="1439333"/>
                  <a:pt x="6230517" y="1457754"/>
                  <a:pt x="6238240" y="1473200"/>
                </a:cubicBezTo>
                <a:cubicBezTo>
                  <a:pt x="6254506" y="1505732"/>
                  <a:pt x="6289790" y="1512108"/>
                  <a:pt x="6319520" y="1524000"/>
                </a:cubicBezTo>
                <a:cubicBezTo>
                  <a:pt x="6329680" y="1540933"/>
                  <a:pt x="6341169" y="1557137"/>
                  <a:pt x="6350000" y="1574800"/>
                </a:cubicBezTo>
                <a:cubicBezTo>
                  <a:pt x="6358120" y="1591040"/>
                  <a:pt x="6365980" y="1630729"/>
                  <a:pt x="6370320" y="1645920"/>
                </a:cubicBezTo>
                <a:cubicBezTo>
                  <a:pt x="6373262" y="1656218"/>
                  <a:pt x="6377883" y="1666010"/>
                  <a:pt x="6380480" y="1676400"/>
                </a:cubicBezTo>
                <a:cubicBezTo>
                  <a:pt x="6385771" y="1697563"/>
                  <a:pt x="6396429" y="1773629"/>
                  <a:pt x="6410960" y="1788160"/>
                </a:cubicBezTo>
                <a:cubicBezTo>
                  <a:pt x="6447884" y="1825084"/>
                  <a:pt x="6439336" y="1813662"/>
                  <a:pt x="6471920" y="1859280"/>
                </a:cubicBezTo>
                <a:cubicBezTo>
                  <a:pt x="6479017" y="1869216"/>
                  <a:pt x="6483050" y="1881719"/>
                  <a:pt x="6492240" y="1889760"/>
                </a:cubicBezTo>
                <a:cubicBezTo>
                  <a:pt x="6540626" y="1932097"/>
                  <a:pt x="6543340" y="1927935"/>
                  <a:pt x="6593840" y="1940560"/>
                </a:cubicBezTo>
                <a:cubicBezTo>
                  <a:pt x="6604000" y="1947333"/>
                  <a:pt x="6613398" y="1955419"/>
                  <a:pt x="6624320" y="1960880"/>
                </a:cubicBezTo>
                <a:cubicBezTo>
                  <a:pt x="6633899" y="1965669"/>
                  <a:pt x="6648575" y="1962325"/>
                  <a:pt x="6654800" y="1971040"/>
                </a:cubicBezTo>
                <a:cubicBezTo>
                  <a:pt x="6667250" y="1988469"/>
                  <a:pt x="6663239" y="2014178"/>
                  <a:pt x="6675120" y="2032000"/>
                </a:cubicBezTo>
                <a:lnTo>
                  <a:pt x="6695440" y="2062480"/>
                </a:lnTo>
                <a:lnTo>
                  <a:pt x="6756400" y="2052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3554" name="Title 1"/>
          <p:cNvSpPr>
            <a:spLocks noGrp="1"/>
          </p:cNvSpPr>
          <p:nvPr>
            <p:ph type="title"/>
          </p:nvPr>
        </p:nvSpPr>
        <p:spPr>
          <a:xfrm>
            <a:off x="1862773" y="406400"/>
            <a:ext cx="8793162" cy="752475"/>
          </a:xfrm>
        </p:spPr>
        <p:txBody>
          <a:bodyPr vert="horz" wrap="square" lIns="91440" tIns="45720" rIns="91440" bIns="45720" anchor="ctr" anchorCtr="0"/>
          <a:p>
            <a:r>
              <a:rPr lang="zh-CN" altLang="en-US" dirty="0">
                <a:latin typeface=".萍方-简" panose="020B0400000000000000" charset="-122"/>
                <a:ea typeface=".萍方-简" panose="020B0400000000000000" charset="-122"/>
                <a:cs typeface=".萍方-简" panose="020B0400000000000000" charset="-122"/>
              </a:rPr>
              <a:t>可视化的理解</a:t>
            </a:r>
            <a:r>
              <a:rPr lang="en-US" altLang="zh-CN" dirty="0">
                <a:latin typeface=".萍方-简" panose="020B0400000000000000" charset="-122"/>
                <a:ea typeface=".萍方-简" panose="020B0400000000000000" charset="-122"/>
                <a:cs typeface=".萍方-简" panose="020B0400000000000000" charset="-122"/>
              </a:rPr>
              <a:t> - </a:t>
            </a:r>
            <a:r>
              <a:rPr lang="zh-CN" altLang="en-US" dirty="0">
                <a:latin typeface=".萍方-简" panose="020B0400000000000000" charset="-122"/>
                <a:ea typeface=".萍方-简" panose="020B0400000000000000" charset="-122"/>
                <a:cs typeface=".萍方-简" panose="020B0400000000000000" charset="-122"/>
              </a:rPr>
              <a:t>寻找分类边界（函数</a:t>
            </a:r>
            <a:r>
              <a:rPr lang="en-US" altLang="zh-CN" dirty="0">
                <a:latin typeface=".萍方-简" panose="020B0400000000000000" charset="-122"/>
                <a:ea typeface=".萍方-简" panose="020B0400000000000000" charset="-122"/>
                <a:cs typeface=".萍方-简" panose="020B0400000000000000" charset="-122"/>
              </a:rPr>
              <a:t>f(x)</a:t>
            </a:r>
            <a:r>
              <a:rPr lang="zh-CN" altLang="en-US" dirty="0">
                <a:latin typeface=".萍方-简" panose="020B0400000000000000" charset="-122"/>
                <a:ea typeface=".萍方-简" panose="020B0400000000000000" charset="-122"/>
                <a:cs typeface=".萍方-简" panose="020B0400000000000000" charset="-122"/>
              </a:rPr>
              <a:t>的图像）</a:t>
            </a:r>
            <a:endParaRPr lang="zh-CN" altLang="en-US" dirty="0">
              <a:latin typeface=".萍方-简" panose="020B0400000000000000" charset="-122"/>
              <a:ea typeface=".萍方-简" panose="020B0400000000000000" charset="-122"/>
              <a:cs typeface=".萍方-简" panose="020B0400000000000000" charset="-122"/>
            </a:endParaRPr>
          </a:p>
        </p:txBody>
      </p:sp>
      <p:sp>
        <p:nvSpPr>
          <p:cNvPr id="3" name="Oval 4"/>
          <p:cNvSpPr/>
          <p:nvPr/>
        </p:nvSpPr>
        <p:spPr>
          <a:xfrm>
            <a:off x="6188075" y="4851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0" name="Oval 5"/>
          <p:cNvSpPr/>
          <p:nvPr/>
        </p:nvSpPr>
        <p:spPr>
          <a:xfrm>
            <a:off x="4359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1" name="Oval 6"/>
          <p:cNvSpPr/>
          <p:nvPr/>
        </p:nvSpPr>
        <p:spPr>
          <a:xfrm>
            <a:off x="4200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2" name="Oval 7"/>
          <p:cNvSpPr/>
          <p:nvPr/>
        </p:nvSpPr>
        <p:spPr>
          <a:xfrm>
            <a:off x="4664075"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5" name="Oval 8"/>
          <p:cNvSpPr/>
          <p:nvPr/>
        </p:nvSpPr>
        <p:spPr>
          <a:xfrm>
            <a:off x="4516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6" name="Oval 9"/>
          <p:cNvSpPr/>
          <p:nvPr/>
        </p:nvSpPr>
        <p:spPr>
          <a:xfrm>
            <a:off x="4968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7" name="Oval 10"/>
          <p:cNvSpPr/>
          <p:nvPr/>
        </p:nvSpPr>
        <p:spPr>
          <a:xfrm>
            <a:off x="3992563" y="4116388"/>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8" name="Oval 11"/>
          <p:cNvSpPr/>
          <p:nvPr/>
        </p:nvSpPr>
        <p:spPr>
          <a:xfrm>
            <a:off x="3484563" y="32623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9" name="Oval 12"/>
          <p:cNvSpPr/>
          <p:nvPr/>
        </p:nvSpPr>
        <p:spPr>
          <a:xfrm>
            <a:off x="5237163" y="2408238"/>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0" name="Oval 13"/>
          <p:cNvSpPr/>
          <p:nvPr/>
        </p:nvSpPr>
        <p:spPr>
          <a:xfrm>
            <a:off x="3408363" y="4492625"/>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1" name="Oval 14"/>
          <p:cNvSpPr/>
          <p:nvPr/>
        </p:nvSpPr>
        <p:spPr>
          <a:xfrm>
            <a:off x="3322638" y="3892550"/>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2" name="Oval 15"/>
          <p:cNvSpPr/>
          <p:nvPr/>
        </p:nvSpPr>
        <p:spPr>
          <a:xfrm>
            <a:off x="6100763" y="226536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3" name="Oval 16"/>
          <p:cNvSpPr/>
          <p:nvPr/>
        </p:nvSpPr>
        <p:spPr>
          <a:xfrm>
            <a:off x="6594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4" name="Oval 17"/>
          <p:cNvSpPr/>
          <p:nvPr/>
        </p:nvSpPr>
        <p:spPr>
          <a:xfrm>
            <a:off x="6435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5" name="Oval 18"/>
          <p:cNvSpPr/>
          <p:nvPr/>
        </p:nvSpPr>
        <p:spPr>
          <a:xfrm>
            <a:off x="6899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6" name="Oval 19"/>
          <p:cNvSpPr/>
          <p:nvPr/>
        </p:nvSpPr>
        <p:spPr>
          <a:xfrm>
            <a:off x="6751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7" name="Oval 20"/>
          <p:cNvSpPr/>
          <p:nvPr/>
        </p:nvSpPr>
        <p:spPr>
          <a:xfrm>
            <a:off x="7204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8" name="Oval 21"/>
          <p:cNvSpPr/>
          <p:nvPr/>
        </p:nvSpPr>
        <p:spPr>
          <a:xfrm>
            <a:off x="6227763" y="3952875"/>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9" name="Oval 22"/>
          <p:cNvSpPr/>
          <p:nvPr/>
        </p:nvSpPr>
        <p:spPr>
          <a:xfrm>
            <a:off x="5719763" y="30988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0" name="Oval 23"/>
          <p:cNvSpPr/>
          <p:nvPr/>
        </p:nvSpPr>
        <p:spPr>
          <a:xfrm>
            <a:off x="5608638" y="25908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1" name="Oval 24"/>
          <p:cNvSpPr/>
          <p:nvPr/>
        </p:nvSpPr>
        <p:spPr>
          <a:xfrm>
            <a:off x="4968875" y="4443413"/>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2" name="Oval 25"/>
          <p:cNvSpPr/>
          <p:nvPr/>
        </p:nvSpPr>
        <p:spPr>
          <a:xfrm>
            <a:off x="5394325" y="403701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3" name="Oval 26"/>
          <p:cNvSpPr/>
          <p:nvPr/>
        </p:nvSpPr>
        <p:spPr>
          <a:xfrm>
            <a:off x="5761038" y="4624388"/>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4" name="Oval 27"/>
          <p:cNvSpPr/>
          <p:nvPr/>
        </p:nvSpPr>
        <p:spPr>
          <a:xfrm>
            <a:off x="5603875" y="2184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5" name="Oval 28"/>
          <p:cNvSpPr/>
          <p:nvPr/>
        </p:nvSpPr>
        <p:spPr>
          <a:xfrm>
            <a:off x="6303963" y="2876550"/>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3" name="Straight Arrow Connector 32"/>
          <p:cNvCxnSpPr/>
          <p:nvPr/>
        </p:nvCxnSpPr>
        <p:spPr>
          <a:xfrm flipH="1">
            <a:off x="8818563" y="4516438"/>
            <a:ext cx="142875" cy="474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1275" y="4217988"/>
            <a:ext cx="141288" cy="42545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p:nvPr/>
        </p:nvSpPr>
        <p:spPr>
          <a:xfrm>
            <a:off x="1905000" y="1341438"/>
            <a:ext cx="1282700"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cs typeface=".萍方-简" panose="020B0400000000000000" charset="-122"/>
              </a:rPr>
              <a:t>最终</a:t>
            </a:r>
            <a:r>
              <a:rPr lang="en-GB" altLang="en-US" sz="2400" b="1" dirty="0">
                <a:solidFill>
                  <a:schemeClr val="bg1"/>
                </a:solidFill>
                <a:latin typeface=".萍方-简" panose="020B0400000000000000" charset="-122"/>
                <a:ea typeface=".萍方-简" panose="020B0400000000000000" charset="-122"/>
                <a:cs typeface=".萍方-简" panose="020B0400000000000000" charset="-122"/>
              </a:rPr>
              <a:t> ….</a:t>
            </a:r>
            <a:endParaRPr lang="en-GB" altLang="en-US" sz="2400" b="1" dirty="0">
              <a:solidFill>
                <a:schemeClr val="bg1"/>
              </a:solidFill>
              <a:latin typeface=".萍方-简" panose="020B0400000000000000" charset="-122"/>
              <a:ea typeface=".萍方-简" panose="020B0400000000000000" charset="-122"/>
              <a:cs typeface=".萍方-简" panose="020B0400000000000000" charset="-122"/>
            </a:endParaRPr>
          </a:p>
        </p:txBody>
      </p:sp>
      <p:sp>
        <p:nvSpPr>
          <p:cNvPr id="3" name="Freeform 2"/>
          <p:cNvSpPr/>
          <p:nvPr/>
        </p:nvSpPr>
        <p:spPr>
          <a:xfrm>
            <a:off x="2244725" y="1879600"/>
            <a:ext cx="7143750" cy="3151188"/>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0" name="Title 1"/>
          <p:cNvSpPr>
            <a:spLocks noGrp="1"/>
          </p:cNvSpPr>
          <p:nvPr>
            <p:ph type="title"/>
          </p:nvPr>
        </p:nvSpPr>
        <p:spPr>
          <a:xfrm>
            <a:off x="1862773" y="406400"/>
            <a:ext cx="8793162" cy="752475"/>
          </a:xfrm>
        </p:spPr>
        <p:txBody>
          <a:bodyPr vert="horz" wrap="square" lIns="91440" tIns="45720" rIns="91440" bIns="45720" anchor="ctr" anchorCtr="0"/>
          <a:p>
            <a:r>
              <a:rPr lang="zh-CN" altLang="en-US" dirty="0">
                <a:latin typeface=".萍方-简" panose="020B0400000000000000" charset="-122"/>
                <a:ea typeface=".萍方-简" panose="020B0400000000000000" charset="-122"/>
                <a:cs typeface=".萍方-简" panose="020B0400000000000000" charset="-122"/>
              </a:rPr>
              <a:t>可视化的理解</a:t>
            </a:r>
            <a:r>
              <a:rPr lang="en-US" altLang="zh-CN" dirty="0">
                <a:latin typeface=".萍方-简" panose="020B0400000000000000" charset="-122"/>
                <a:ea typeface=".萍方-简" panose="020B0400000000000000" charset="-122"/>
                <a:cs typeface=".萍方-简" panose="020B0400000000000000" charset="-122"/>
              </a:rPr>
              <a:t> - </a:t>
            </a:r>
            <a:r>
              <a:rPr lang="zh-CN" altLang="en-US" dirty="0">
                <a:latin typeface=".萍方-简" panose="020B0400000000000000" charset="-122"/>
                <a:ea typeface=".萍方-简" panose="020B0400000000000000" charset="-122"/>
                <a:cs typeface=".萍方-简" panose="020B0400000000000000" charset="-122"/>
              </a:rPr>
              <a:t>寻找分类边界（函数</a:t>
            </a:r>
            <a:r>
              <a:rPr lang="en-US" altLang="zh-CN" dirty="0">
                <a:latin typeface=".萍方-简" panose="020B0400000000000000" charset="-122"/>
                <a:ea typeface=".萍方-简" panose="020B0400000000000000" charset="-122"/>
                <a:cs typeface=".萍方-简" panose="020B0400000000000000" charset="-122"/>
              </a:rPr>
              <a:t>f(x)</a:t>
            </a:r>
            <a:r>
              <a:rPr lang="zh-CN" altLang="en-US" dirty="0">
                <a:latin typeface=".萍方-简" panose="020B0400000000000000" charset="-122"/>
                <a:ea typeface=".萍方-简" panose="020B0400000000000000" charset="-122"/>
                <a:cs typeface=".萍方-简" panose="020B0400000000000000" charset="-122"/>
              </a:rPr>
              <a:t>的图像）</a:t>
            </a:r>
            <a:endParaRPr lang="zh-CN" altLang="en-US" dirty="0">
              <a:latin typeface=".萍方-简" panose="020B0400000000000000" charset="-122"/>
              <a:ea typeface=".萍方-简" panose="020B0400000000000000" charset="-122"/>
              <a:cs typeface=".萍方-简" panose="020B0400000000000000" charset="-122"/>
            </a:endParaRPr>
          </a:p>
        </p:txBody>
      </p:sp>
      <p:sp>
        <p:nvSpPr>
          <p:cNvPr id="31" name="Oval 4"/>
          <p:cNvSpPr/>
          <p:nvPr/>
        </p:nvSpPr>
        <p:spPr>
          <a:xfrm>
            <a:off x="6188075" y="4851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2" name="Oval 5"/>
          <p:cNvSpPr/>
          <p:nvPr/>
        </p:nvSpPr>
        <p:spPr>
          <a:xfrm>
            <a:off x="4359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5" name="Oval 6"/>
          <p:cNvSpPr/>
          <p:nvPr/>
        </p:nvSpPr>
        <p:spPr>
          <a:xfrm>
            <a:off x="4200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6" name="Oval 7"/>
          <p:cNvSpPr/>
          <p:nvPr/>
        </p:nvSpPr>
        <p:spPr>
          <a:xfrm>
            <a:off x="4664075"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7" name="Oval 8"/>
          <p:cNvSpPr/>
          <p:nvPr/>
        </p:nvSpPr>
        <p:spPr>
          <a:xfrm>
            <a:off x="4516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8" name="Oval 9"/>
          <p:cNvSpPr/>
          <p:nvPr/>
        </p:nvSpPr>
        <p:spPr>
          <a:xfrm>
            <a:off x="4968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9" name="Oval 10"/>
          <p:cNvSpPr/>
          <p:nvPr/>
        </p:nvSpPr>
        <p:spPr>
          <a:xfrm>
            <a:off x="3992563" y="4116388"/>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0" name="Oval 11"/>
          <p:cNvSpPr/>
          <p:nvPr/>
        </p:nvSpPr>
        <p:spPr>
          <a:xfrm>
            <a:off x="3484563" y="32623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1" name="Oval 12"/>
          <p:cNvSpPr/>
          <p:nvPr/>
        </p:nvSpPr>
        <p:spPr>
          <a:xfrm>
            <a:off x="5237163" y="2408238"/>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2" name="Oval 13"/>
          <p:cNvSpPr/>
          <p:nvPr/>
        </p:nvSpPr>
        <p:spPr>
          <a:xfrm>
            <a:off x="3408363" y="4492625"/>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3" name="Oval 14"/>
          <p:cNvSpPr/>
          <p:nvPr/>
        </p:nvSpPr>
        <p:spPr>
          <a:xfrm>
            <a:off x="3322638" y="3892550"/>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4" name="Oval 15"/>
          <p:cNvSpPr/>
          <p:nvPr/>
        </p:nvSpPr>
        <p:spPr>
          <a:xfrm>
            <a:off x="6100763" y="226536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5" name="Oval 16"/>
          <p:cNvSpPr/>
          <p:nvPr/>
        </p:nvSpPr>
        <p:spPr>
          <a:xfrm>
            <a:off x="6594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6" name="Oval 17"/>
          <p:cNvSpPr/>
          <p:nvPr/>
        </p:nvSpPr>
        <p:spPr>
          <a:xfrm>
            <a:off x="6435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7" name="Oval 18"/>
          <p:cNvSpPr/>
          <p:nvPr/>
        </p:nvSpPr>
        <p:spPr>
          <a:xfrm>
            <a:off x="6899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8" name="Oval 19"/>
          <p:cNvSpPr/>
          <p:nvPr/>
        </p:nvSpPr>
        <p:spPr>
          <a:xfrm>
            <a:off x="6751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9" name="Oval 20"/>
          <p:cNvSpPr/>
          <p:nvPr/>
        </p:nvSpPr>
        <p:spPr>
          <a:xfrm>
            <a:off x="7204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0" name="Oval 21"/>
          <p:cNvSpPr/>
          <p:nvPr/>
        </p:nvSpPr>
        <p:spPr>
          <a:xfrm>
            <a:off x="6227763" y="3952875"/>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1" name="Oval 22"/>
          <p:cNvSpPr/>
          <p:nvPr/>
        </p:nvSpPr>
        <p:spPr>
          <a:xfrm>
            <a:off x="5719763" y="30988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2" name="Oval 23"/>
          <p:cNvSpPr/>
          <p:nvPr/>
        </p:nvSpPr>
        <p:spPr>
          <a:xfrm>
            <a:off x="5608638" y="25908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3" name="Oval 24"/>
          <p:cNvSpPr/>
          <p:nvPr/>
        </p:nvSpPr>
        <p:spPr>
          <a:xfrm>
            <a:off x="4968875" y="4443413"/>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4" name="Oval 25"/>
          <p:cNvSpPr/>
          <p:nvPr/>
        </p:nvSpPr>
        <p:spPr>
          <a:xfrm>
            <a:off x="5394325" y="403701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5" name="Oval 26"/>
          <p:cNvSpPr/>
          <p:nvPr/>
        </p:nvSpPr>
        <p:spPr>
          <a:xfrm>
            <a:off x="5761038" y="4624388"/>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6" name="Oval 27"/>
          <p:cNvSpPr/>
          <p:nvPr/>
        </p:nvSpPr>
        <p:spPr>
          <a:xfrm>
            <a:off x="5603875" y="2184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7" name="Oval 28"/>
          <p:cNvSpPr/>
          <p:nvPr/>
        </p:nvSpPr>
        <p:spPr>
          <a:xfrm>
            <a:off x="6303963" y="2876550"/>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600" dirty="0" smtClean="0">
                <a:latin typeface=".萍方-简" panose="020B0400000000000000" charset="-122"/>
                <a:ea typeface=".萍方-简" panose="020B0400000000000000" charset="-122"/>
              </a:rPr>
              <a:t>训练</a:t>
            </a:r>
            <a:endParaRPr lang="zh-CN" altLang="en-US" sz="3600" dirty="0" smtClean="0">
              <a:latin typeface=".萍方-简" panose="020B0400000000000000" charset="-122"/>
              <a:ea typeface=".萍方-简" panose="020B0400000000000000" charset="-122"/>
            </a:endParaRPr>
          </a:p>
        </p:txBody>
      </p:sp>
      <p:sp>
        <p:nvSpPr>
          <p:cNvPr id="3" name="Ορθογώνιο 2"/>
          <p:cNvSpPr/>
          <p:nvPr/>
        </p:nvSpPr>
        <p:spPr>
          <a:xfrm>
            <a:off x="1879600"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latin typeface=".萍方-简" panose="020B0400000000000000" charset="-122"/>
                <a:ea typeface=".萍方-简" panose="020B0400000000000000" charset="-122"/>
              </a:rPr>
              <a:t>采样并标记数据</a:t>
            </a:r>
            <a:endParaRPr lang="zh-CN" altLang="en-US" sz="2000" b="1" dirty="0" smtClean="0">
              <a:latin typeface=".萍方-简" panose="020B0400000000000000" charset="-122"/>
              <a:ea typeface=".萍方-简" panose="020B0400000000000000" charset="-122"/>
            </a:endParaRPr>
          </a:p>
        </p:txBody>
      </p:sp>
      <p:sp>
        <p:nvSpPr>
          <p:cNvPr id="7" name="Ορθογώνιο 6"/>
          <p:cNvSpPr/>
          <p:nvPr/>
        </p:nvSpPr>
        <p:spPr>
          <a:xfrm>
            <a:off x="4047847"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solidFill>
                  <a:schemeClr val="bg1"/>
                </a:solidFill>
                <a:latin typeface=".萍方-简" panose="020B0400000000000000" charset="-122"/>
                <a:ea typeface=".萍方-简" panose="020B0400000000000000" charset="-122"/>
              </a:rPr>
              <a:t>前向传播得到预测输出</a:t>
            </a:r>
            <a:endParaRPr lang="zh-CN" altLang="en-US" sz="2000" b="1" dirty="0" smtClean="0">
              <a:solidFill>
                <a:schemeClr val="bg1"/>
              </a:solidFill>
              <a:latin typeface=".萍方-简" panose="020B0400000000000000" charset="-122"/>
              <a:ea typeface=".萍方-简" panose="020B0400000000000000" charset="-122"/>
            </a:endParaRPr>
          </a:p>
        </p:txBody>
      </p:sp>
      <p:sp>
        <p:nvSpPr>
          <p:cNvPr id="8" name="Ορθογώνιο 7"/>
          <p:cNvSpPr/>
          <p:nvPr/>
        </p:nvSpPr>
        <p:spPr>
          <a:xfrm>
            <a:off x="6216094"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solidFill>
                  <a:schemeClr val="bg1"/>
                </a:solidFill>
                <a:latin typeface=".萍方-简" panose="020B0400000000000000" charset="-122"/>
                <a:ea typeface=".萍方-简" panose="020B0400000000000000" charset="-122"/>
              </a:rPr>
              <a:t>将误差后向传播给网络输入</a:t>
            </a:r>
            <a:endParaRPr lang="zh-CN" altLang="en-US" sz="2000" b="1" dirty="0" smtClean="0">
              <a:solidFill>
                <a:schemeClr val="bg1"/>
              </a:solidFill>
              <a:latin typeface=".萍方-简" panose="020B0400000000000000" charset="-122"/>
              <a:ea typeface=".萍方-简" panose="020B0400000000000000" charset="-122"/>
            </a:endParaRPr>
          </a:p>
        </p:txBody>
      </p:sp>
      <p:sp>
        <p:nvSpPr>
          <p:cNvPr id="9" name="Ορθογώνιο 8"/>
          <p:cNvSpPr/>
          <p:nvPr/>
        </p:nvSpPr>
        <p:spPr>
          <a:xfrm>
            <a:off x="8384341"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latin typeface=".萍方-简" panose="020B0400000000000000" charset="-122"/>
                <a:ea typeface=".萍方-简" panose="020B0400000000000000" charset="-122"/>
              </a:rPr>
              <a:t>更新网络</a:t>
            </a:r>
            <a:endParaRPr lang="zh-CN" altLang="en-US" sz="2000" b="1" dirty="0" smtClean="0">
              <a:latin typeface=".萍方-简" panose="020B0400000000000000" charset="-122"/>
              <a:ea typeface=".萍方-简" panose="020B0400000000000000" charset="-122"/>
            </a:endParaRPr>
          </a:p>
          <a:p>
            <a:pPr algn="ctr"/>
            <a:r>
              <a:rPr lang="zh-CN" altLang="en-US" sz="2000" b="1" dirty="0" smtClean="0">
                <a:latin typeface=".萍方-简" panose="020B0400000000000000" charset="-122"/>
                <a:ea typeface=".萍方-简" panose="020B0400000000000000" charset="-122"/>
              </a:rPr>
              <a:t>权重</a:t>
            </a:r>
            <a:endParaRPr lang="zh-CN" altLang="en-US" sz="2000" b="1" dirty="0" smtClean="0">
              <a:latin typeface=".萍方-简" panose="020B0400000000000000" charset="-122"/>
              <a:ea typeface=".萍方-简" panose="020B0400000000000000" charset="-122"/>
            </a:endParaRPr>
          </a:p>
        </p:txBody>
      </p:sp>
      <p:cxnSp>
        <p:nvCxnSpPr>
          <p:cNvPr id="11" name="Ευθύγραμμο βέλος σύνδεσης 10"/>
          <p:cNvCxnSpPr>
            <a:stCxn id="3" idx="3"/>
            <a:endCxn id="7" idx="1"/>
          </p:cNvCxnSpPr>
          <p:nvPr/>
        </p:nvCxnSpPr>
        <p:spPr>
          <a:xfrm>
            <a:off x="3588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5756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7924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1"/>
          <a:stretch>
            <a:fillRect/>
          </a:stretch>
        </p:blipFill>
        <p:spPr>
          <a:xfrm>
            <a:off x="7312194" y="2885622"/>
            <a:ext cx="2804526" cy="2171246"/>
          </a:xfrm>
          <a:prstGeom prst="rect">
            <a:avLst/>
          </a:prstGeom>
        </p:spPr>
      </p:pic>
      <p:cxnSp>
        <p:nvCxnSpPr>
          <p:cNvPr id="15" name="Γωνιώδης σύνδεση 14"/>
          <p:cNvCxnSpPr>
            <a:stCxn id="9" idx="2"/>
            <a:endCxn id="3" idx="2"/>
          </p:cNvCxnSpPr>
          <p:nvPr/>
        </p:nvCxnSpPr>
        <p:spPr>
          <a:xfrm rot="5400000">
            <a:off x="5986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2"/>
          <a:stretch>
            <a:fillRect/>
          </a:stretch>
        </p:blipFill>
        <p:spPr>
          <a:xfrm>
            <a:off x="1879600" y="4352294"/>
            <a:ext cx="2559600" cy="2032048"/>
          </a:xfrm>
          <a:prstGeom prst="rect">
            <a:avLst/>
          </a:prstGeom>
        </p:spPr>
      </p:pic>
      <p:sp>
        <p:nvSpPr>
          <p:cNvPr id="21" name="TextBox 20"/>
          <p:cNvSpPr txBox="1"/>
          <p:nvPr/>
        </p:nvSpPr>
        <p:spPr>
          <a:xfrm>
            <a:off x="1879600" y="3373490"/>
            <a:ext cx="5880100" cy="645160"/>
          </a:xfrm>
          <a:prstGeom prst="rect">
            <a:avLst/>
          </a:prstGeom>
          <a:noFill/>
        </p:spPr>
        <p:txBody>
          <a:bodyPr wrap="square" rtlCol="0">
            <a:spAutoFit/>
          </a:bodyPr>
          <a:lstStyle/>
          <a:p>
            <a:r>
              <a:rPr lang="en-US" dirty="0" smtClean="0">
                <a:latin typeface=".萍方-简" panose="020B0400000000000000" charset="-122"/>
                <a:ea typeface=".萍方-简" panose="020B0400000000000000" charset="-122"/>
                <a:cs typeface=".萍方-简" panose="020B0400000000000000" charset="-122"/>
              </a:rPr>
              <a:t>优化（最小或最大）</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目标/</a:t>
            </a:r>
            <a:r>
              <a:rPr lang="zh-CN"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损失</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函数J</a:t>
            </a:r>
            <a:r>
              <a:rPr lang="en-US"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θ</a:t>
            </a:r>
            <a:r>
              <a:rPr lang="en-US"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dirty="0" smtClean="0">
                <a:latin typeface=".萍方-简" panose="020B0400000000000000" charset="-122"/>
                <a:ea typeface=".萍方-简" panose="020B0400000000000000" charset="-122"/>
                <a:cs typeface=".萍方-简" panose="020B0400000000000000" charset="-122"/>
              </a:rPr>
              <a:t>生成测量预测值与目标值之间差异的</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误差信号</a:t>
            </a:r>
            <a:endPar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
        <p:nvSpPr>
          <p:cNvPr id="23" name="TextBox 22"/>
          <p:cNvSpPr txBox="1"/>
          <p:nvPr/>
        </p:nvSpPr>
        <p:spPr>
          <a:xfrm>
            <a:off x="4744720" y="5177155"/>
            <a:ext cx="6315710" cy="645160"/>
          </a:xfrm>
          <a:prstGeom prst="rect">
            <a:avLst/>
          </a:prstGeom>
          <a:noFill/>
        </p:spPr>
        <p:txBody>
          <a:bodyPr wrap="square" rtlCol="0">
            <a:spAutoFit/>
          </a:bodyPr>
          <a:lstStyle/>
          <a:p>
            <a:r>
              <a:rPr lang="el-GR" dirty="0">
                <a:latin typeface=".萍方-简" panose="020B0400000000000000" charset="-122"/>
                <a:ea typeface=".萍方-简" panose="020B0400000000000000" charset="-122"/>
              </a:rPr>
              <a:t>使用误差信号</a:t>
            </a:r>
            <a:r>
              <a:rPr lang="zh-CN" altLang="el-GR" dirty="0">
                <a:latin typeface=".萍方-简" panose="020B0400000000000000" charset="-122"/>
                <a:ea typeface=".萍方-简" panose="020B0400000000000000" charset="-122"/>
              </a:rPr>
              <a:t>调整</a:t>
            </a:r>
            <a:r>
              <a:rPr lang="zh-CN" alt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网络</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权重</a:t>
            </a:r>
            <a:r>
              <a:rPr lang="el-GR" dirty="0">
                <a:latin typeface=".萍方-简" panose="020B0400000000000000" charset="-122"/>
                <a:ea typeface=".萍方-简" panose="020B0400000000000000" charset="-122"/>
              </a:rPr>
              <a:t>并获得更准确的预测</a:t>
            </a:r>
            <a:r>
              <a:rPr lang="zh-CN" altLang="el-GR" dirty="0">
                <a:latin typeface=".萍方-简" panose="020B0400000000000000" charset="-122"/>
                <a:ea typeface=".萍方-简" panose="020B0400000000000000" charset="-122"/>
              </a:rPr>
              <a:t>；</a:t>
            </a:r>
            <a:endParaRPr lang="el-GR" dirty="0">
              <a:latin typeface=".萍方-简" panose="020B0400000000000000" charset="-122"/>
              <a:ea typeface=".萍方-简" panose="020B0400000000000000" charset="-122"/>
            </a:endParaRPr>
          </a:p>
          <a:p>
            <a:r>
              <a:rPr lang="el-GR" dirty="0">
                <a:latin typeface=".萍方-简" panose="020B0400000000000000" charset="-122"/>
                <a:ea typeface=".萍方-简" panose="020B0400000000000000" charset="-122"/>
              </a:rPr>
              <a:t>减去</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梯度</a:t>
            </a:r>
            <a:r>
              <a:rPr lang="el-GR" dirty="0">
                <a:latin typeface=".萍方-简" panose="020B0400000000000000" charset="-122"/>
                <a:ea typeface=".萍方-简" panose="020B0400000000000000" charset="-122"/>
              </a:rPr>
              <a:t>的一小部分使</a:t>
            </a:r>
            <a:r>
              <a:rPr lang="zh-CN" altLang="el-GR" dirty="0">
                <a:latin typeface=".萍方-简" panose="020B0400000000000000" charset="-122"/>
                <a:ea typeface=".萍方-简" panose="020B0400000000000000" charset="-122"/>
              </a:rPr>
              <a:t>移动到损失</a:t>
            </a:r>
            <a:r>
              <a:rPr lang="el-GR" dirty="0">
                <a:latin typeface=".萍方-简" panose="020B0400000000000000" charset="-122"/>
                <a:ea typeface=".萍方-简" panose="020B0400000000000000" charset="-122"/>
              </a:rPr>
              <a:t>函数的</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（局部）最小值</a:t>
            </a:r>
            <a:endPar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sp>
        <p:nvSpPr>
          <p:cNvPr id="5" name="Ορθογώνιο 4"/>
          <p:cNvSpPr/>
          <p:nvPr/>
        </p:nvSpPr>
        <p:spPr>
          <a:xfrm>
            <a:off x="3303602" y="6384342"/>
            <a:ext cx="7016694" cy="229870"/>
          </a:xfrm>
          <a:prstGeom prst="rect">
            <a:avLst/>
          </a:prstGeom>
        </p:spPr>
        <p:txBody>
          <a:bodyPr wrap="square">
            <a:spAutoFit/>
          </a:bodyPr>
          <a:lstStyle/>
          <a:p>
            <a:pPr algn="r"/>
            <a:r>
              <a:rPr lang="el-GR" sz="900" i="1" dirty="0" err="1"/>
              <a:t>https</a:t>
            </a:r>
            <a:r>
              <a:rPr lang="el-GR" sz="900" i="1" dirty="0"/>
              <a:t>://</a:t>
            </a:r>
            <a:r>
              <a:rPr lang="el-GR" sz="900" i="1" dirty="0" err="1"/>
              <a:t>medium.com</a:t>
            </a:r>
            <a:r>
              <a:rPr lang="el-GR" sz="900" i="1" dirty="0"/>
              <a:t>/@</a:t>
            </a:r>
            <a:r>
              <a:rPr lang="el-GR" sz="900" i="1" dirty="0" err="1"/>
              <a:t>ramrajchandradevan</a:t>
            </a:r>
            <a:r>
              <a:rPr lang="el-GR" sz="900" i="1" dirty="0"/>
              <a:t>/the-evolution-of-gradient-descend-optimization-algorithm-4106a6702d39</a:t>
            </a:r>
            <a:endParaRPr lang="el-GR" sz="9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87220" y="1673225"/>
            <a:ext cx="8169275" cy="3477895"/>
          </a:xfrm>
          <a:prstGeom prst="rect">
            <a:avLst/>
          </a:prstGeom>
        </p:spPr>
      </p:pic>
      <p:sp>
        <p:nvSpPr>
          <p:cNvPr id="5" name="TextBox 1"/>
          <p:cNvSpPr txBox="1"/>
          <p:nvPr/>
        </p:nvSpPr>
        <p:spPr>
          <a:xfrm>
            <a:off x="6286500" y="2275840"/>
            <a:ext cx="6413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1800" dirty="0">
                <a:latin typeface=".萍方-简" panose="020B0400000000000000" charset="-122"/>
                <a:ea typeface=".萍方-简" panose="020B0400000000000000" charset="-122"/>
              </a:rPr>
              <a:t>误差</a:t>
            </a:r>
            <a:endParaRPr lang="zh-CN" altLang="en-US" sz="1800" dirty="0">
              <a:latin typeface=".萍方-简" panose="020B0400000000000000" charset="-122"/>
              <a:ea typeface=".萍方-简" panose="020B0400000000000000" charset="-122"/>
            </a:endParaRPr>
          </a:p>
        </p:txBody>
      </p:sp>
      <p:sp>
        <p:nvSpPr>
          <p:cNvPr id="6" name="TextBox 1"/>
          <p:cNvSpPr txBox="1"/>
          <p:nvPr/>
        </p:nvSpPr>
        <p:spPr>
          <a:xfrm>
            <a:off x="3218180" y="1907540"/>
            <a:ext cx="6413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1800" dirty="0">
                <a:latin typeface=".萍方-简" panose="020B0400000000000000" charset="-122"/>
                <a:ea typeface=".萍方-简" panose="020B0400000000000000" charset="-122"/>
              </a:rPr>
              <a:t>权重</a:t>
            </a:r>
            <a:endParaRPr lang="zh-CN" altLang="en-US" sz="1800" dirty="0">
              <a:latin typeface=".萍方-简" panose="020B0400000000000000" charset="-122"/>
              <a:ea typeface=".萍方-简" panose="020B0400000000000000" charset="-122"/>
            </a:endParaRPr>
          </a:p>
        </p:txBody>
      </p:sp>
      <p:sp>
        <p:nvSpPr>
          <p:cNvPr id="7" name="TextBox 1"/>
          <p:cNvSpPr txBox="1"/>
          <p:nvPr/>
        </p:nvSpPr>
        <p:spPr>
          <a:xfrm>
            <a:off x="2324735" y="1564005"/>
            <a:ext cx="6413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1800" dirty="0">
                <a:latin typeface=".萍方-简" panose="020B0400000000000000" charset="-122"/>
                <a:ea typeface=".萍方-简" panose="020B0400000000000000" charset="-122"/>
              </a:rPr>
              <a:t>输入</a:t>
            </a:r>
            <a:endParaRPr lang="zh-CN" altLang="en-US" sz="1800" dirty="0">
              <a:latin typeface=".萍方-简" panose="020B0400000000000000" charset="-122"/>
              <a:ea typeface=".萍方-简" panose="020B0400000000000000" charset="-122"/>
            </a:endParaRPr>
          </a:p>
        </p:txBody>
      </p:sp>
      <p:sp>
        <p:nvSpPr>
          <p:cNvPr id="8" name="TextBox 1"/>
          <p:cNvSpPr txBox="1"/>
          <p:nvPr/>
        </p:nvSpPr>
        <p:spPr>
          <a:xfrm>
            <a:off x="4756150" y="2075180"/>
            <a:ext cx="12636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更新权重</a:t>
            </a:r>
            <a:endParaRPr lang="zh-CN" altLang="en-US" sz="1800" dirty="0">
              <a:latin typeface=".萍方-简" panose="020B0400000000000000" charset="-122"/>
              <a:ea typeface=".萍方-简" panose="020B0400000000000000" charset="-122"/>
            </a:endParaRPr>
          </a:p>
        </p:txBody>
      </p:sp>
      <p:sp>
        <p:nvSpPr>
          <p:cNvPr id="9" name="TextBox 1"/>
          <p:cNvSpPr txBox="1"/>
          <p:nvPr/>
        </p:nvSpPr>
        <p:spPr>
          <a:xfrm>
            <a:off x="5340350" y="3809365"/>
            <a:ext cx="1263650" cy="64516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网络节点</a:t>
            </a:r>
            <a:endParaRPr lang="zh-CN" altLang="en-US" sz="1800" dirty="0">
              <a:latin typeface=".萍方-简" panose="020B0400000000000000" charset="-122"/>
              <a:ea typeface=".萍方-简" panose="020B0400000000000000" charset="-122"/>
            </a:endParaRPr>
          </a:p>
          <a:p>
            <a:pPr marL="0" lvl="0" indent="0" algn="ctr" eaLnBrk="1" hangingPunct="1">
              <a:spcBef>
                <a:spcPct val="0"/>
              </a:spcBef>
              <a:buNone/>
            </a:pPr>
            <a:r>
              <a:rPr lang="zh-CN" altLang="en-US" sz="1800" dirty="0">
                <a:latin typeface=".萍方-简" panose="020B0400000000000000" charset="-122"/>
                <a:ea typeface=".萍方-简" panose="020B0400000000000000" charset="-122"/>
              </a:rPr>
              <a:t>函数</a:t>
            </a:r>
            <a:endParaRPr lang="zh-CN" altLang="en-US" sz="1800" dirty="0">
              <a:latin typeface=".萍方-简" panose="020B0400000000000000" charset="-122"/>
              <a:ea typeface=".萍方-简" panose="020B0400000000000000" charset="-122"/>
            </a:endParaRPr>
          </a:p>
        </p:txBody>
      </p:sp>
      <p:sp>
        <p:nvSpPr>
          <p:cNvPr id="10" name="TextBox 1"/>
          <p:cNvSpPr txBox="1"/>
          <p:nvPr/>
        </p:nvSpPr>
        <p:spPr>
          <a:xfrm>
            <a:off x="7023735" y="3809365"/>
            <a:ext cx="1263650" cy="64516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激活函数</a:t>
            </a:r>
            <a:endParaRPr lang="zh-CN" altLang="en-US" sz="1800" dirty="0">
              <a:latin typeface=".萍方-简" panose="020B0400000000000000" charset="-122"/>
              <a:ea typeface=".萍方-简" panose="020B0400000000000000" charset="-122"/>
            </a:endParaRPr>
          </a:p>
          <a:p>
            <a:pPr marL="0" lvl="0" indent="0" algn="ctr" eaLnBrk="1" hangingPunct="1">
              <a:spcBef>
                <a:spcPct val="0"/>
              </a:spcBef>
              <a:buNone/>
            </a:pPr>
            <a:endParaRPr lang="zh-CN" altLang="en-US" sz="1800" dirty="0">
              <a:latin typeface=".萍方-简" panose="020B0400000000000000" charset="-122"/>
              <a:ea typeface=".萍方-简" panose="020B0400000000000000" charset="-122"/>
            </a:endParaRPr>
          </a:p>
        </p:txBody>
      </p:sp>
      <p:sp>
        <p:nvSpPr>
          <p:cNvPr id="11" name="TextBox 1"/>
          <p:cNvSpPr txBox="1"/>
          <p:nvPr/>
        </p:nvSpPr>
        <p:spPr>
          <a:xfrm>
            <a:off x="8954770" y="3117850"/>
            <a:ext cx="110109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输出</a:t>
            </a:r>
            <a:endParaRPr lang="zh-CN" altLang="en-US" sz="1800" dirty="0">
              <a:latin typeface=".萍方-简" panose="020B0400000000000000" charset="-122"/>
              <a:ea typeface=".萍方-简" panose="020B0400000000000000" charset="-122"/>
            </a:endParaRPr>
          </a:p>
        </p:txBody>
      </p:sp>
      <p:sp>
        <p:nvSpPr>
          <p:cNvPr id="12"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600" dirty="0" smtClean="0">
                <a:latin typeface=".萍方-简" panose="020B0400000000000000" charset="-122"/>
                <a:ea typeface=".萍方-简" panose="020B0400000000000000" charset="-122"/>
              </a:rPr>
              <a:t>训练</a:t>
            </a:r>
            <a:endParaRPr lang="zh-CN" altLang="en-US" sz="3600" dirty="0" smtClean="0">
              <a:latin typeface=".萍方-简" panose="020B0400000000000000" charset="-122"/>
              <a:ea typeface=".萍方-简" panose="020B0400000000000000"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80135" y="1964055"/>
            <a:ext cx="9427210" cy="4250690"/>
          </a:xfrm>
          <a:prstGeom prst="rect">
            <a:avLst/>
          </a:prstGeom>
        </p:spPr>
      </p:pic>
      <p:sp>
        <p:nvSpPr>
          <p:cNvPr id="9" name="Title 1"/>
          <p:cNvSpPr txBox="1"/>
          <p:nvPr/>
        </p:nvSpPr>
        <p:spPr>
          <a:xfrm>
            <a:off x="1090295" y="194310"/>
            <a:ext cx="9883775" cy="8585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smtClean="0">
                <a:latin typeface=".萍方-简" panose="020B0400000000000000" charset="-122"/>
                <a:ea typeface=".萍方-简" panose="020B0400000000000000" charset="-122"/>
              </a:rPr>
              <a:t>激活函数</a:t>
            </a:r>
            <a:endParaRPr lang="zh-CN" altLang="en-US" dirty="0" smtClean="0">
              <a:latin typeface=".萍方-简" panose="020B0400000000000000" charset="-122"/>
              <a:ea typeface=".萍方-简" panose="020B0400000000000000"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59432" y="3945196"/>
            <a:ext cx="868680" cy="368300"/>
          </a:xfrm>
          <a:prstGeom prst="rect">
            <a:avLst/>
          </a:prstGeom>
          <a:noFill/>
        </p:spPr>
        <p:txBody>
          <a:bodyPr wrap="none" rtlCol="0">
            <a:spAutoFit/>
          </a:bodyPr>
          <a:lstStyle/>
          <a:p>
            <a:r>
              <a:rPr lang="zh-CN" altLang="en-US" dirty="0" smtClean="0">
                <a:solidFill>
                  <a:srgbClr val="FF0000"/>
                </a:solidFill>
                <a:latin typeface=".萍方-简" panose="020B0400000000000000" charset="-122"/>
                <a:ea typeface=".萍方-简" panose="020B0400000000000000" charset="-122"/>
              </a:rPr>
              <a:t>学习率</a:t>
            </a:r>
            <a:endParaRPr lang="zh-CN" altLang="en-US" dirty="0" smtClean="0">
              <a:solidFill>
                <a:srgbClr val="FF0000"/>
              </a:solidFill>
              <a:latin typeface=".萍方-简" panose="020B0400000000000000" charset="-122"/>
              <a:ea typeface=".萍方-简" panose="020B0400000000000000" charset="-122"/>
            </a:endParaRPr>
          </a:p>
        </p:txBody>
      </p:sp>
      <p:sp>
        <p:nvSpPr>
          <p:cNvPr id="11" name="Title 1"/>
          <p:cNvSpPr txBox="1"/>
          <p:nvPr/>
        </p:nvSpPr>
        <p:spPr>
          <a:xfrm>
            <a:off x="2075280" y="182563"/>
            <a:ext cx="8041440" cy="858837"/>
          </a:xfrm>
          <a:prstGeom prst="rect">
            <a:avLst/>
          </a:prstGeom>
        </p:spPr>
        <p:txBody>
          <a:bodyPr vert="horz" lIns="91440" tIns="45720" rIns="91440" bIns="45720" rtlCol="0" anchor="ctr">
            <a:noAutofit/>
            <a:scene3d>
              <a:camera prst="orthographicFront"/>
              <a:lightRig rig="threePt" dir="t"/>
            </a:scene3d>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2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梯度下降</a:t>
            </a:r>
            <a:endParaRPr lang="zh-CN" altLang="en-US" sz="32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5" name="TextBox 14"/>
              <p:cNvSpPr txBox="1"/>
              <p:nvPr/>
            </p:nvSpPr>
            <p:spPr>
              <a:xfrm>
                <a:off x="1937674" y="1389618"/>
                <a:ext cx="2772410" cy="368300"/>
              </a:xfrm>
              <a:prstGeom prst="rect">
                <a:avLst/>
              </a:prstGeom>
              <a:noFill/>
            </p:spPr>
            <p:txBody>
              <a:bodyPr wrap="none" rtlCol="0">
                <a:spAutoFit/>
              </a:bodyPr>
              <a:lstStyle/>
              <a:p>
                <a:r>
                  <a:rPr lang="zh-CN" altLang="en-US" b="1" dirty="0">
                    <a:solidFill>
                      <a:schemeClr val="accent2"/>
                    </a:solidFill>
                    <a:latin typeface=".萍方-简" panose="020B0400000000000000" charset="-122"/>
                    <a:ea typeface=".萍方-简" panose="020B0400000000000000" charset="-122"/>
                    <a:cs typeface=".萍方-简" panose="020B0400000000000000" charset="-122"/>
                  </a:rPr>
                  <a:t>目标函数</a:t>
                </a:r>
                <a:r>
                  <a:rPr lang="en-US" altLang="zh-CN" b="1" dirty="0">
                    <a:solidFill>
                      <a:schemeClr val="accent2"/>
                    </a:solidFill>
                    <a:latin typeface=".萍方-简" panose="020B0400000000000000" charset="-122"/>
                    <a:ea typeface=".萍方-简" panose="020B0400000000000000" charset="-122"/>
                    <a:cs typeface=".萍方-简" panose="020B0400000000000000" charset="-122"/>
                  </a:rPr>
                  <a:t>/</a:t>
                </a:r>
                <a:r>
                  <a:rPr lang="zh-CN" altLang="en-US" b="1" dirty="0">
                    <a:solidFill>
                      <a:schemeClr val="accent2"/>
                    </a:solidFill>
                    <a:latin typeface=".萍方-简" panose="020B0400000000000000" charset="-122"/>
                    <a:ea typeface=".萍方-简" panose="020B0400000000000000" charset="-122"/>
                    <a:cs typeface=".萍方-简" panose="020B0400000000000000" charset="-122"/>
                  </a:rPr>
                  <a:t>损失函数</a:t>
                </a:r>
                <a:r>
                  <a:rPr lang="en-US" b="1" dirty="0">
                    <a:solidFill>
                      <a:schemeClr val="accent2"/>
                    </a:solidFill>
                    <a:latin typeface=".萍方-简" panose="020B0400000000000000" charset="-122"/>
                    <a:ea typeface=".萍方-简" panose="020B0400000000000000" charset="-122"/>
                    <a:cs typeface=".萍方-简" panose="020B0400000000000000" charset="-122"/>
                  </a:rPr>
                  <a:t> </a:t>
                </a:r>
                <a14:m>
                  <m:oMath xmlns:m="http://schemas.openxmlformats.org/officeDocument/2006/math">
                    <m:r>
                      <a:rPr lang="en-US" b="1" i="1">
                        <a:solidFill>
                          <a:schemeClr val="accent2"/>
                        </a:solidFill>
                        <a:latin typeface="DejaVu Math TeX Gyre" panose="02000503000000000000" charset="0"/>
                        <a:ea typeface=".萍方-简" panose="020B0400000000000000" charset="-122"/>
                        <a:cs typeface="DejaVu Math TeX Gyre" panose="02000503000000000000" charset="0"/>
                      </a:rPr>
                      <m:t>𝑱</m:t>
                    </m:r>
                    <m:r>
                      <a:rPr lang="en-US" b="1" i="1">
                        <a:solidFill>
                          <a:schemeClr val="accent2"/>
                        </a:solidFill>
                        <a:latin typeface="DejaVu Math TeX Gyre" panose="02000503000000000000" charset="0"/>
                        <a:ea typeface="Latin Modern Mono Prop" panose="00000500000000000000" charset="0"/>
                        <a:cs typeface="DejaVu Math TeX Gyre" panose="02000503000000000000" charset="0"/>
                      </a:rPr>
                      <m:t>(</m:t>
                    </m:r>
                    <m:r>
                      <a:rPr lang="el-GR" b="1" i="1">
                        <a:solidFill>
                          <a:schemeClr val="accent2"/>
                        </a:solidFill>
                        <a:latin typeface="DejaVu Math TeX Gyre" panose="02000503000000000000" charset="0"/>
                        <a:ea typeface="Latin Modern Mono Prop" panose="00000500000000000000" charset="0"/>
                        <a:cs typeface="DejaVu Math TeX Gyre" panose="02000503000000000000" charset="0"/>
                      </a:rPr>
                      <m:t>𝜽</m:t>
                    </m:r>
                    <m:r>
                      <a:rPr lang="el-GR" b="1" i="1">
                        <a:solidFill>
                          <a:schemeClr val="accent2"/>
                        </a:solidFill>
                        <a:latin typeface="DejaVu Math TeX Gyre" panose="02000503000000000000" charset="0"/>
                        <a:ea typeface="Latin Modern Mono Prop" panose="00000500000000000000" charset="0"/>
                        <a:cs typeface="DejaVu Math TeX Gyre" panose="02000503000000000000" charset="0"/>
                      </a:rPr>
                      <m:t>)</m:t>
                    </m:r>
                  </m:oMath>
                </a14:m>
                <a:endParaRPr lang="en-US" b="1" dirty="0">
                  <a:solidFill>
                    <a:schemeClr val="accent2"/>
                  </a:solidFill>
                  <a:latin typeface=".萍方-简" panose="020B0400000000000000" charset="-122"/>
                  <a:ea typeface=".萍方-简" panose="020B0400000000000000" charset="-122"/>
                  <a:cs typeface=".萍方-简" panose="020B0400000000000000" charset="-122"/>
                </a:endParaRPr>
              </a:p>
            </p:txBody>
          </p:sp>
        </mc:Choice>
        <mc:Fallback>
          <p:sp>
            <p:nvSpPr>
              <p:cNvPr id="15" name="TextBox 14"/>
              <p:cNvSpPr txBox="1">
                <a:spLocks noRot="1" noChangeAspect="1" noMove="1" noResize="1" noEditPoints="1" noAdjustHandles="1" noChangeArrowheads="1" noChangeShapeType="1" noTextEdit="1"/>
              </p:cNvSpPr>
              <p:nvPr/>
            </p:nvSpPr>
            <p:spPr>
              <a:xfrm>
                <a:off x="1937674" y="1389618"/>
                <a:ext cx="2772410" cy="368300"/>
              </a:xfrm>
              <a:prstGeom prst="rect">
                <a:avLst/>
              </a:prstGeom>
              <a:blipFill rotWithShape="1">
                <a:blip r:embed="rId1"/>
                <a:stretch>
                  <a:fillRect l="-10" t="-65" r="-883"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TextBox 1"/>
              <p:cNvSpPr txBox="1"/>
              <p:nvPr/>
            </p:nvSpPr>
            <p:spPr>
              <a:xfrm>
                <a:off x="2025914" y="2076043"/>
                <a:ext cx="3420745" cy="7931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smtClean="0">
                              <a:latin typeface="DejaVu Math TeX Gyre" panose="02000503000000000000" charset="0"/>
                              <a:cs typeface="DejaVu Math TeX Gyre" panose="02000503000000000000" charset="0"/>
                            </a:rPr>
                          </m:ctrlPr>
                        </m:sSubSupPr>
                        <m:e>
                          <m:r>
                            <a:rPr lang="el-GR" b="0" i="1" smtClean="0">
                              <a:latin typeface="DejaVu Math TeX Gyre" panose="02000503000000000000" charset="0"/>
                              <a:ea typeface="Latin Modern Mono Prop" panose="00000500000000000000" charset="0"/>
                              <a:cs typeface="DejaVu Math TeX Gyre" panose="02000503000000000000" charset="0"/>
                            </a:rPr>
                            <m:t>𝜃</m:t>
                          </m:r>
                        </m:e>
                        <m:sub>
                          <m:r>
                            <a:rPr lang="en-US" b="0" i="1" smtClean="0">
                              <a:latin typeface="DejaVu Math TeX Gyre" panose="02000503000000000000" charset="0"/>
                              <a:cs typeface="DejaVu Math TeX Gyre" panose="02000503000000000000" charset="0"/>
                            </a:rPr>
                            <m:t>𝑗</m:t>
                          </m:r>
                        </m:sub>
                        <m:sup>
                          <m:r>
                            <a:rPr lang="en-US" b="0" i="1" smtClean="0">
                              <a:latin typeface="DejaVu Math TeX Gyre" panose="02000503000000000000" charset="0"/>
                              <a:cs typeface="DejaVu Math TeX Gyre" panose="02000503000000000000" charset="0"/>
                            </a:rPr>
                            <m:t>𝑛𝑒𝑤</m:t>
                          </m:r>
                        </m:sup>
                      </m:sSubSup>
                      <m:r>
                        <a:rPr lang="en-US" b="0" i="1" smtClean="0">
                          <a:latin typeface="DejaVu Math TeX Gyre" panose="02000503000000000000" charset="0"/>
                          <a:ea typeface="Latin Modern Mono Prop" panose="00000500000000000000" charset="0"/>
                          <a:cs typeface="DejaVu Math TeX Gyre" panose="02000503000000000000" charset="0"/>
                        </a:rPr>
                        <m:t>=</m:t>
                      </m:r>
                      <m:sSubSup>
                        <m:sSubSupPr>
                          <m:ctrlPr>
                            <a:rPr lang="en-US" i="1">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r>
                            <a:rPr lang="en-US" i="1">
                              <a:latin typeface="DejaVu Math TeX Gyre" panose="02000503000000000000" charset="0"/>
                              <a:cs typeface="DejaVu Math TeX Gyre" panose="02000503000000000000" charset="0"/>
                            </a:rPr>
                            <m:t>𝑗</m:t>
                          </m:r>
                        </m:sub>
                        <m:sup>
                          <m:r>
                            <a:rPr lang="en-US" b="0" i="1" smtClean="0">
                              <a:latin typeface="DejaVu Math TeX Gyre" panose="02000503000000000000" charset="0"/>
                              <a:cs typeface="DejaVu Math TeX Gyre" panose="02000503000000000000" charset="0"/>
                            </a:rPr>
                            <m:t>𝑜𝑙𝑑</m:t>
                          </m:r>
                        </m:sup>
                      </m:sSubSup>
                      <m:r>
                        <a:rPr lang="en-US" b="0" i="1" smtClean="0">
                          <a:latin typeface="DejaVu Math TeX Gyre" panose="02000503000000000000" charset="0"/>
                          <a:ea typeface="Latin Modern Mono Prop" panose="00000500000000000000" charset="0"/>
                          <a:cs typeface="DejaVu Math TeX Gyre" panose="02000503000000000000" charset="0"/>
                        </a:rPr>
                        <m:t> −</m:t>
                      </m:r>
                      <m:r>
                        <a:rPr lang="en-US" b="0" i="1" smtClean="0">
                          <a:latin typeface="DejaVu Math TeX Gyre" panose="02000503000000000000" charset="0"/>
                          <a:ea typeface="Latin Modern Mono Prop" panose="00000500000000000000" charset="0"/>
                          <a:cs typeface="DejaVu Math TeX Gyre" panose="02000503000000000000" charset="0"/>
                        </a:rPr>
                        <m:t>𝛼</m:t>
                      </m:r>
                      <m:f>
                        <m:fPr>
                          <m:ctrlPr>
                            <a:rPr lang="en-US" b="0" i="1" smtClean="0">
                              <a:latin typeface="DejaVu Math TeX Gyre" panose="02000503000000000000" charset="0"/>
                              <a:cs typeface="DejaVu Math TeX Gyre" panose="02000503000000000000" charset="0"/>
                            </a:rPr>
                          </m:ctrlPr>
                        </m:fPr>
                        <m:num>
                          <m:r>
                            <a:rPr lang="en-US" b="0" i="1" smtClean="0">
                              <a:latin typeface="DejaVu Math TeX Gyre" panose="02000503000000000000" charset="0"/>
                              <a:ea typeface="Latin Modern Mono Prop" panose="00000500000000000000" charset="0"/>
                              <a:cs typeface="DejaVu Math TeX Gyre" panose="02000503000000000000" charset="0"/>
                            </a:rPr>
                            <m:t>ⅆ</m:t>
                          </m:r>
                        </m:num>
                        <m:den>
                          <m:r>
                            <a:rPr lang="en-US" b="0" i="1" smtClean="0">
                              <a:latin typeface="DejaVu Math TeX Gyre" panose="02000503000000000000" charset="0"/>
                              <a:ea typeface="Latin Modern Mono Prop" panose="00000500000000000000" charset="0"/>
                              <a:cs typeface="DejaVu Math TeX Gyre" panose="02000503000000000000" charset="0"/>
                            </a:rPr>
                            <m:t>ⅆ</m:t>
                          </m:r>
                          <m:sSubSup>
                            <m:sSubSupPr>
                              <m:ctrlPr>
                                <a:rPr lang="en-US" i="1">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r>
                                <a:rPr lang="en-US" i="1">
                                  <a:latin typeface="DejaVu Math TeX Gyre" panose="02000503000000000000" charset="0"/>
                                  <a:cs typeface="DejaVu Math TeX Gyre" panose="02000503000000000000" charset="0"/>
                                </a:rPr>
                                <m:t>𝑗</m:t>
                              </m:r>
                            </m:sub>
                            <m:sup>
                              <m:r>
                                <a:rPr lang="en-US" i="1">
                                  <a:latin typeface="DejaVu Math TeX Gyre" panose="02000503000000000000" charset="0"/>
                                  <a:cs typeface="DejaVu Math TeX Gyre" panose="02000503000000000000" charset="0"/>
                                </a:rPr>
                                <m:t>𝑜𝑙𝑑</m:t>
                              </m:r>
                            </m:sup>
                          </m:sSubSup>
                        </m:den>
                      </m:f>
                      <m:r>
                        <a:rPr lang="en-US" b="0" i="1" smtClean="0">
                          <a:latin typeface="DejaVu Math TeX Gyre" panose="02000503000000000000" charset="0"/>
                          <a:cs typeface="DejaVu Math TeX Gyre" panose="02000503000000000000" charset="0"/>
                        </a:rPr>
                        <m:t>𝐽</m:t>
                      </m:r>
                      <m:r>
                        <a:rPr lang="en-US" b="0" i="1" smtClean="0">
                          <a:latin typeface="DejaVu Math TeX Gyre" panose="02000503000000000000" charset="0"/>
                          <a:ea typeface="Latin Modern Mono Prop" panose="00000500000000000000" charset="0"/>
                          <a:cs typeface="DejaVu Math TeX Gyre" panose="02000503000000000000" charset="0"/>
                        </a:rPr>
                        <m:t>(</m:t>
                      </m:r>
                      <m:r>
                        <a:rPr lang="el-GR" b="0" i="1" smtClean="0">
                          <a:latin typeface="DejaVu Math TeX Gyre" panose="02000503000000000000" charset="0"/>
                          <a:ea typeface="Latin Modern Mono Prop" panose="00000500000000000000" charset="0"/>
                          <a:cs typeface="DejaVu Math TeX Gyre" panose="02000503000000000000" charset="0"/>
                        </a:rPr>
                        <m:t>𝜃</m:t>
                      </m:r>
                      <m:r>
                        <a:rPr lang="el-GR" b="0" i="1" smtClean="0">
                          <a:latin typeface="DejaVu Math TeX Gyre" panose="02000503000000000000" charset="0"/>
                          <a:ea typeface="Latin Modern Mono Prop" panose="00000500000000000000" charset="0"/>
                          <a:cs typeface="DejaVu Math TeX Gyre" panose="02000503000000000000" charset="0"/>
                        </a:rPr>
                        <m:t>)</m:t>
                      </m:r>
                    </m:oMath>
                  </m:oMathPara>
                </a14:m>
                <a:endParaRPr lang="el-GR" dirty="0"/>
              </a:p>
            </p:txBody>
          </p:sp>
        </mc:Choice>
        <mc:Fallback>
          <p:sp>
            <p:nvSpPr>
              <p:cNvPr id="2" name="TextBox 1"/>
              <p:cNvSpPr txBox="1">
                <a:spLocks noRot="1" noChangeAspect="1" noMove="1" noResize="1" noEditPoints="1" noAdjustHandles="1" noChangeArrowheads="1" noChangeShapeType="1" noTextEdit="1"/>
              </p:cNvSpPr>
              <p:nvPr/>
            </p:nvSpPr>
            <p:spPr>
              <a:xfrm>
                <a:off x="2025914" y="2076043"/>
                <a:ext cx="3420745" cy="793115"/>
              </a:xfrm>
              <a:prstGeom prst="rect">
                <a:avLst/>
              </a:prstGeom>
              <a:blipFill rotWithShape="1">
                <a:blip r:embed="rId2"/>
                <a:stretch>
                  <a:fillRect l="-8" t="-29" r="8" b="29"/>
                </a:stretch>
              </a:blipFill>
            </p:spPr>
            <p:txBody>
              <a:bodyPr/>
              <a:lstStyle/>
              <a:p>
                <a:r>
                  <a:rPr lang="zh-CN" altLang="en-US">
                    <a:noFill/>
                  </a:rPr>
                  <a:t> </a:t>
                </a:r>
              </a:p>
            </p:txBody>
          </p:sp>
        </mc:Fallback>
      </mc:AlternateContent>
      <p:sp>
        <p:nvSpPr>
          <p:cNvPr id="3" name="TextBox 2"/>
          <p:cNvSpPr txBox="1"/>
          <p:nvPr/>
        </p:nvSpPr>
        <p:spPr>
          <a:xfrm>
            <a:off x="6704295" y="2288420"/>
            <a:ext cx="1297305" cy="368300"/>
          </a:xfrm>
          <a:prstGeom prst="rect">
            <a:avLst/>
          </a:prstGeom>
          <a:noFill/>
        </p:spPr>
        <p:txBody>
          <a:bodyPr wrap="none" rtlCol="0">
            <a:spAutoFit/>
          </a:bodyPr>
          <a:lstStyle/>
          <a:p>
            <a:r>
              <a:rPr lang="zh-CN" altLang="en-US" dirty="0" smtClean="0">
                <a:latin typeface=".萍方-简" panose="020B0400000000000000" charset="-122"/>
                <a:ea typeface=".萍方-简" panose="020B0400000000000000" charset="-122"/>
                <a:cs typeface=".萍方-简" panose="020B0400000000000000" charset="-122"/>
              </a:rPr>
              <a:t>每次更新</a:t>
            </a:r>
            <a:r>
              <a:rPr lang="en-US" dirty="0" smtClean="0">
                <a:latin typeface=".萍方-简" panose="020B0400000000000000" charset="-122"/>
                <a:ea typeface=".萍方-简" panose="020B0400000000000000" charset="-122"/>
                <a:cs typeface=".萍方-简" panose="020B0400000000000000" charset="-122"/>
              </a:rPr>
              <a:t> </a:t>
            </a:r>
            <a:r>
              <a:rPr lang="el-GR" dirty="0" smtClean="0">
                <a:latin typeface=".萍方-简" panose="020B0400000000000000" charset="-122"/>
                <a:ea typeface=".萍方-简" panose="020B0400000000000000" charset="-122"/>
                <a:cs typeface=".萍方-简" panose="020B0400000000000000" charset="-122"/>
              </a:rPr>
              <a:t>θ</a:t>
            </a:r>
            <a:endParaRPr lang="el-GR" dirty="0">
              <a:latin typeface=".萍方-简" panose="020B0400000000000000" charset="-122"/>
              <a:ea typeface=".萍方-简" panose="020B0400000000000000" charset="-122"/>
              <a:cs typeface=".萍方-简" panose="020B0400000000000000" charset="-122"/>
            </a:endParaRPr>
          </a:p>
        </p:txBody>
      </p:sp>
      <mc:AlternateContent xmlns:mc="http://schemas.openxmlformats.org/markup-compatibility/2006">
        <mc:Choice xmlns:a14="http://schemas.microsoft.com/office/drawing/2010/main" Requires="a14">
          <p:sp>
            <p:nvSpPr>
              <p:cNvPr id="4" name="Ορθογώνιο 3"/>
              <p:cNvSpPr/>
              <p:nvPr/>
            </p:nvSpPr>
            <p:spPr>
              <a:xfrm>
                <a:off x="2025914" y="3126951"/>
                <a:ext cx="2982595" cy="4438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i="1" smtClean="0">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sup>
                          <m:r>
                            <a:rPr lang="en-US" i="1">
                              <a:latin typeface="DejaVu Math TeX Gyre" panose="02000503000000000000" charset="0"/>
                              <a:cs typeface="DejaVu Math TeX Gyre" panose="02000503000000000000" charset="0"/>
                            </a:rPr>
                            <m:t>𝑛𝑒𝑤</m:t>
                          </m:r>
                        </m:sup>
                      </m:sSubSup>
                      <m:r>
                        <a:rPr lang="en-US" i="1">
                          <a:latin typeface="DejaVu Math TeX Gyre" panose="02000503000000000000" charset="0"/>
                          <a:ea typeface="Latin Modern Mono Prop" panose="00000500000000000000" charset="0"/>
                          <a:cs typeface="DejaVu Math TeX Gyre" panose="02000503000000000000" charset="0"/>
                        </a:rPr>
                        <m:t>=</m:t>
                      </m:r>
                      <m:sSubSup>
                        <m:sSubSupPr>
                          <m:ctrlPr>
                            <a:rPr lang="en-US" i="1">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sup>
                          <m:r>
                            <a:rPr lang="en-US" i="1" smtClean="0">
                              <a:latin typeface="DejaVu Math TeX Gyre" panose="02000503000000000000" charset="0"/>
                              <a:cs typeface="DejaVu Math TeX Gyre" panose="02000503000000000000" charset="0"/>
                            </a:rPr>
                            <m:t>𝑜</m:t>
                          </m:r>
                          <m:r>
                            <a:rPr lang="en-US" i="1">
                              <a:latin typeface="DejaVu Math TeX Gyre" panose="02000503000000000000" charset="0"/>
                              <a:cs typeface="DejaVu Math TeX Gyre" panose="02000503000000000000" charset="0"/>
                            </a:rPr>
                            <m:t>𝑙𝑑</m:t>
                          </m:r>
                        </m:sup>
                      </m:sSubSup>
                      <m:r>
                        <a:rPr lang="en-US" i="1">
                          <a:latin typeface="DejaVu Math TeX Gyre" panose="02000503000000000000" charset="0"/>
                          <a:ea typeface="Latin Modern Mono Prop" panose="00000500000000000000" charset="0"/>
                          <a:cs typeface="DejaVu Math TeX Gyre" panose="02000503000000000000" charset="0"/>
                        </a:rPr>
                        <m:t> −</m:t>
                      </m:r>
                      <m:r>
                        <a:rPr lang="en-US" i="1">
                          <a:latin typeface="DejaVu Math TeX Gyre" panose="02000503000000000000" charset="0"/>
                          <a:ea typeface="Latin Modern Mono Prop" panose="00000500000000000000" charset="0"/>
                          <a:cs typeface="DejaVu Math TeX Gyre" panose="02000503000000000000" charset="0"/>
                        </a:rPr>
                        <m:t>𝛼</m:t>
                      </m:r>
                      <m:sSub>
                        <m:sSubPr>
                          <m:ctrlPr>
                            <a:rPr lang="en-US" i="1" smtClean="0">
                              <a:latin typeface="DejaVu Math TeX Gyre" panose="02000503000000000000" charset="0"/>
                              <a:cs typeface="DejaVu Math TeX Gyre" panose="02000503000000000000" charset="0"/>
                            </a:rPr>
                          </m:ctrlPr>
                        </m:sSubPr>
                        <m:e>
                          <m:r>
                            <a:rPr lang="en-US" i="1">
                              <a:latin typeface="DejaVu Math TeX Gyre" panose="02000503000000000000" charset="0"/>
                              <a:ea typeface="Latin Modern Mono Prop" panose="00000500000000000000" charset="0"/>
                              <a:cs typeface="DejaVu Math TeX Gyre" panose="02000503000000000000" charset="0"/>
                            </a:rPr>
                            <m:t>𝛻</m:t>
                          </m:r>
                        </m:e>
                        <m:sub>
                          <m:r>
                            <a:rPr lang="el-GR" b="0" i="1" smtClean="0">
                              <a:latin typeface="DejaVu Math TeX Gyre" panose="02000503000000000000" charset="0"/>
                              <a:ea typeface="Latin Modern Mono Prop" panose="00000500000000000000" charset="0"/>
                              <a:cs typeface="DejaVu Math TeX Gyre" panose="02000503000000000000" charset="0"/>
                            </a:rPr>
                            <m:t>𝜃</m:t>
                          </m:r>
                        </m:sub>
                      </m:sSub>
                      <m:r>
                        <a:rPr lang="en-US" i="1">
                          <a:latin typeface="DejaVu Math TeX Gyre" panose="02000503000000000000" charset="0"/>
                          <a:cs typeface="DejaVu Math TeX Gyre" panose="02000503000000000000" charset="0"/>
                        </a:rPr>
                        <m:t>𝐽</m:t>
                      </m:r>
                      <m:r>
                        <a:rPr lang="en-US" i="1">
                          <a:latin typeface="DejaVu Math TeX Gyre" panose="02000503000000000000" charset="0"/>
                          <a:ea typeface="Latin Modern Mono Prop" panose="00000500000000000000" charset="0"/>
                          <a:cs typeface="DejaVu Math TeX Gyre" panose="02000503000000000000" charset="0"/>
                        </a:rPr>
                        <m:t>(</m:t>
                      </m:r>
                      <m:r>
                        <a:rPr lang="el-GR" i="1">
                          <a:latin typeface="DejaVu Math TeX Gyre" panose="02000503000000000000" charset="0"/>
                          <a:ea typeface="Latin Modern Mono Prop" panose="00000500000000000000" charset="0"/>
                          <a:cs typeface="DejaVu Math TeX Gyre" panose="02000503000000000000" charset="0"/>
                        </a:rPr>
                        <m:t>𝜃</m:t>
                      </m:r>
                      <m:r>
                        <a:rPr lang="el-GR" i="1">
                          <a:latin typeface="DejaVu Math TeX Gyre" panose="02000503000000000000" charset="0"/>
                          <a:ea typeface="Latin Modern Mono Prop" panose="00000500000000000000" charset="0"/>
                          <a:cs typeface="DejaVu Math TeX Gyre" panose="02000503000000000000" charset="0"/>
                        </a:rPr>
                        <m:t>)</m:t>
                      </m:r>
                    </m:oMath>
                  </m:oMathPara>
                </a14:m>
                <a:endParaRPr lang="el-GR" dirty="0"/>
              </a:p>
            </p:txBody>
          </p:sp>
        </mc:Choice>
        <mc:Fallback>
          <p:sp>
            <p:nvSpPr>
              <p:cNvPr id="4" name="Ορθογώνιο 3"/>
              <p:cNvSpPr>
                <a:spLocks noRot="1" noChangeAspect="1" noMove="1" noResize="1" noEditPoints="1" noAdjustHandles="1" noChangeArrowheads="1" noChangeShapeType="1" noTextEdit="1"/>
              </p:cNvSpPr>
              <p:nvPr/>
            </p:nvSpPr>
            <p:spPr>
              <a:xfrm>
                <a:off x="2025914" y="3126951"/>
                <a:ext cx="2982595" cy="443865"/>
              </a:xfrm>
              <a:prstGeom prst="rect">
                <a:avLst/>
              </a:prstGeom>
              <a:blipFill rotWithShape="1">
                <a:blip r:embed="rId3"/>
                <a:stretch>
                  <a:fillRect l="-9" t="-48" r="9" b="48"/>
                </a:stretch>
              </a:blipFill>
            </p:spPr>
            <p:txBody>
              <a:bodyPr/>
              <a:lstStyle/>
              <a:p>
                <a:r>
                  <a:rPr lang="zh-CN" altLang="en-US">
                    <a:noFill/>
                  </a:rPr>
                  <a:t> </a:t>
                </a:r>
              </a:p>
            </p:txBody>
          </p:sp>
        </mc:Fallback>
      </mc:AlternateContent>
      <p:sp>
        <p:nvSpPr>
          <p:cNvPr id="8" name="TextBox 7"/>
          <p:cNvSpPr txBox="1"/>
          <p:nvPr/>
        </p:nvSpPr>
        <p:spPr>
          <a:xfrm>
            <a:off x="6342345" y="3126859"/>
            <a:ext cx="2011680" cy="368300"/>
          </a:xfrm>
          <a:prstGeom prst="rect">
            <a:avLst/>
          </a:prstGeom>
          <a:noFill/>
        </p:spPr>
        <p:txBody>
          <a:bodyPr wrap="none" rtlCol="0">
            <a:spAutoFit/>
          </a:bodyPr>
          <a:lstStyle/>
          <a:p>
            <a:r>
              <a:rPr lang="zh-CN" altLang="en-US" dirty="0" smtClean="0">
                <a:latin typeface=".萍方-简" panose="020B0400000000000000" charset="-122"/>
                <a:ea typeface=".萍方-简" panose="020B0400000000000000" charset="-122"/>
              </a:rPr>
              <a:t>将所有参数向量化</a:t>
            </a:r>
            <a:endParaRPr lang="zh-CN" altLang="en-US" dirty="0" smtClean="0">
              <a:latin typeface=".萍方-简" panose="020B0400000000000000" charset="-122"/>
              <a:ea typeface=".萍方-简" panose="020B0400000000000000" charset="-122"/>
            </a:endParaRPr>
          </a:p>
        </p:txBody>
      </p:sp>
      <p:cxnSp>
        <p:nvCxnSpPr>
          <p:cNvPr id="12" name="Ευθύγραμμο βέλος σύνδεσης 11"/>
          <p:cNvCxnSpPr/>
          <p:nvPr/>
        </p:nvCxnSpPr>
        <p:spPr>
          <a:xfrm flipV="1">
            <a:off x="3483492"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4"/>
          <a:stretch>
            <a:fillRect/>
          </a:stretch>
        </p:blipFill>
        <p:spPr>
          <a:xfrm>
            <a:off x="4954496" y="3621688"/>
            <a:ext cx="4560703" cy="2535496"/>
          </a:xfrm>
          <a:prstGeom prst="rect">
            <a:avLst/>
          </a:prstGeom>
        </p:spPr>
      </p:pic>
      <p:sp>
        <p:nvSpPr>
          <p:cNvPr id="18" name="TextBox 17"/>
          <p:cNvSpPr txBox="1"/>
          <p:nvPr/>
        </p:nvSpPr>
        <p:spPr>
          <a:xfrm>
            <a:off x="3728349" y="6156856"/>
            <a:ext cx="6812280" cy="368300"/>
          </a:xfrm>
          <a:prstGeom prst="rect">
            <a:avLst/>
          </a:prstGeom>
          <a:noFill/>
        </p:spPr>
        <p:txBody>
          <a:bodyPr wrap="none" rtlCol="0">
            <a:spAutoFit/>
          </a:bodyPr>
          <a:lstStyle/>
          <a:p>
            <a:r>
              <a:rPr lang="zh-CN" altLang="en-US" dirty="0" smtClean="0">
                <a:latin typeface=".萍方-简" panose="020B0400000000000000" charset="-122"/>
                <a:ea typeface=".萍方-简" panose="020B0400000000000000" charset="-122"/>
              </a:rPr>
              <a:t>对每个节点递归应用规则链式规则（求复合函数导数时一种法则）</a:t>
            </a:r>
            <a:endParaRPr lang="zh-CN" altLang="en-US" dirty="0" smtClean="0">
              <a:latin typeface=".萍方-简" panose="020B0400000000000000" charset="-122"/>
              <a:ea typeface=".萍方-简" panose="020B0400000000000000" charset="-122"/>
            </a:endParaRPr>
          </a:p>
        </p:txBody>
      </p:sp>
      <p:sp>
        <p:nvSpPr>
          <p:cNvPr id="19" name="Ορθογώνιο 18"/>
          <p:cNvSpPr/>
          <p:nvPr/>
        </p:nvSpPr>
        <p:spPr>
          <a:xfrm>
            <a:off x="6756122" y="1445259"/>
            <a:ext cx="3663637" cy="368300"/>
          </a:xfrm>
          <a:prstGeom prst="rect">
            <a:avLst/>
          </a:prstGeom>
        </p:spPr>
        <p:txBody>
          <a:bodyPr wrap="square">
            <a:spAutoFit/>
          </a:bodyPr>
          <a:lstStyle/>
          <a:p>
            <a:r>
              <a:rPr lang="zh-CN" altLang="en-US" dirty="0" smtClean="0">
                <a:latin typeface=".萍方-简" panose="020B0400000000000000" charset="-122"/>
                <a:ea typeface=".萍方-简" panose="020B0400000000000000" charset="-122"/>
                <a:hlinkClick r:id="rId5"/>
              </a:rPr>
              <a:t>反向传播</a:t>
            </a:r>
            <a:endParaRPr lang="zh-CN" altLang="en-US" dirty="0" smtClean="0">
              <a:latin typeface=".萍方-简" panose="020B0400000000000000" charset="-122"/>
              <a:ea typeface=".萍方-简" panose="020B0400000000000000" charset="-122"/>
              <a:hlinkClick r:id="rId5"/>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dientDEscent.png"/>
          <p:cNvPicPr>
            <a:picLocks noGrp="1" noChangeAspect="1"/>
          </p:cNvPicPr>
          <p:nvPr>
            <p:ph idx="1"/>
          </p:nvPr>
        </p:nvPicPr>
        <p:blipFill>
          <a:blip r:embed="rId1" cstate="print"/>
          <a:stretch>
            <a:fillRect/>
          </a:stretch>
        </p:blipFill>
        <p:spPr>
          <a:xfrm>
            <a:off x="1523999" y="1066800"/>
            <a:ext cx="9220825" cy="5791200"/>
          </a:xfrm>
        </p:spPr>
      </p:pic>
      <p:sp>
        <p:nvSpPr>
          <p:cNvPr id="6" name="Title 1"/>
          <p:cNvSpPr>
            <a:spLocks noGrp="1"/>
          </p:cNvSpPr>
          <p:nvPr>
            <p:ph type="title"/>
          </p:nvPr>
        </p:nvSpPr>
        <p:spPr>
          <a:xfrm>
            <a:off x="3657600" y="304800"/>
            <a:ext cx="4876800" cy="914400"/>
          </a:xfrm>
        </p:spPr>
        <p:txBody>
          <a:bodyPr/>
          <a:lstStyle/>
          <a:p>
            <a:pPr algn="ctr"/>
            <a:r>
              <a:rPr lang="zh-CN" altLang="en-US" dirty="0" smtClean="0">
                <a:solidFill>
                  <a:schemeClr val="tx2">
                    <a:lumMod val="25000"/>
                  </a:schemeClr>
                </a:solidFill>
                <a:latin typeface=".萍方-简" panose="020B0400000000000000" charset="-122"/>
                <a:ea typeface=".萍方-简" panose="020B0400000000000000" charset="-122"/>
              </a:rPr>
              <a:t>梯度下降</a:t>
            </a:r>
            <a:endParaRPr lang="zh-CN" altLang="en-US" dirty="0" smtClean="0">
              <a:solidFill>
                <a:schemeClr val="tx2">
                  <a:lumMod val="25000"/>
                </a:schemeClr>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1"/>
          <a:stretch>
            <a:fillRect/>
          </a:stretch>
        </p:blipFill>
        <p:spPr>
          <a:xfrm>
            <a:off x="2844800" y="1041400"/>
            <a:ext cx="5956300" cy="2405993"/>
          </a:xfrm>
          <a:prstGeom prst="rect">
            <a:avLst/>
          </a:prstGeom>
        </p:spPr>
      </p:pic>
      <p:sp>
        <p:nvSpPr>
          <p:cNvPr id="14"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smtClean="0">
                <a:latin typeface=".萍方-简" panose="020B0400000000000000" charset="-122"/>
                <a:ea typeface=".萍方-简" panose="020B0400000000000000" charset="-122"/>
              </a:rPr>
              <a:t>过拟合</a:t>
            </a:r>
            <a:endParaRPr lang="zh-CN" altLang="en-US" dirty="0" smtClean="0">
              <a:latin typeface=".萍方-简" panose="020B0400000000000000" charset="-122"/>
              <a:ea typeface=".萍方-简" panose="020B0400000000000000" charset="-122"/>
            </a:endParaRPr>
          </a:p>
        </p:txBody>
      </p:sp>
      <p:sp>
        <p:nvSpPr>
          <p:cNvPr id="18" name="TextBox 17"/>
          <p:cNvSpPr txBox="1"/>
          <p:nvPr/>
        </p:nvSpPr>
        <p:spPr>
          <a:xfrm>
            <a:off x="5956300" y="4300255"/>
            <a:ext cx="3594100" cy="922020"/>
          </a:xfrm>
          <a:prstGeom prst="rect">
            <a:avLst/>
          </a:prstGeom>
          <a:noFill/>
        </p:spPr>
        <p:txBody>
          <a:bodyPr wrap="square" rtlCol="0">
            <a:spAutoFit/>
          </a:bodyPr>
          <a:lstStyle/>
          <a:p>
            <a:pPr algn="just"/>
            <a:r>
              <a:rPr lang="el-GR" dirty="0">
                <a:latin typeface=".萍方-简" panose="020B0400000000000000" charset="-122"/>
                <a:ea typeface=".萍方-简" panose="020B0400000000000000" charset="-122"/>
              </a:rPr>
              <a:t>学习</a:t>
            </a:r>
            <a:r>
              <a:rPr lang="zh-CN" altLang="el-GR" dirty="0">
                <a:latin typeface=".萍方-简" panose="020B0400000000000000" charset="-122"/>
                <a:ea typeface=".萍方-简" panose="020B0400000000000000" charset="-122"/>
              </a:rPr>
              <a:t>到</a:t>
            </a:r>
            <a:r>
              <a:rPr lang="el-GR" dirty="0">
                <a:latin typeface=".萍方-简" panose="020B0400000000000000" charset="-122"/>
                <a:ea typeface=".萍方-简" panose="020B0400000000000000" charset="-122"/>
              </a:rPr>
              <a:t>的</a:t>
            </a:r>
            <a:r>
              <a:rPr lang="zh-CN" altLang="el-GR" dirty="0">
                <a:latin typeface=".萍方-简" panose="020B0400000000000000" charset="-122"/>
                <a:ea typeface=".萍方-简" panose="020B0400000000000000" charset="-122"/>
              </a:rPr>
              <a:t>特征</a:t>
            </a:r>
            <a:r>
              <a:rPr lang="el-GR" dirty="0">
                <a:latin typeface=".萍方-简" panose="020B0400000000000000" charset="-122"/>
                <a:ea typeface=".萍方-简" panose="020B0400000000000000" charset="-122"/>
              </a:rPr>
              <a:t>非常</a:t>
            </a:r>
            <a:r>
              <a:rPr lang="zh-CN" altLang="el-GR" dirty="0">
                <a:latin typeface=".萍方-简" panose="020B0400000000000000" charset="-122"/>
                <a:ea typeface=".萍方-简" panose="020B0400000000000000" charset="-122"/>
              </a:rPr>
              <a:t>拟合</a:t>
            </a:r>
            <a:r>
              <a:rPr lang="el-GR" dirty="0">
                <a:latin typeface=".萍方-简" panose="020B0400000000000000" charset="-122"/>
                <a:ea typeface=".萍方-简" panose="020B0400000000000000" charset="-122"/>
              </a:rPr>
              <a:t>训练数据，甚至是</a:t>
            </a:r>
            <a:r>
              <a:rPr lang="zh-CN" altLang="el-GR" dirty="0">
                <a:latin typeface=".萍方-简" panose="020B0400000000000000" charset="-122"/>
                <a:ea typeface=".萍方-简" panose="020B0400000000000000" charset="-122"/>
              </a:rPr>
              <a:t>特异</a:t>
            </a:r>
            <a:r>
              <a:rPr lang="el-GR" dirty="0">
                <a:latin typeface=".萍方-简" panose="020B0400000000000000" charset="-122"/>
                <a:ea typeface=".萍方-简" panose="020B0400000000000000" charset="-122"/>
              </a:rPr>
              <a:t>值（</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噪声</a:t>
            </a:r>
            <a:r>
              <a:rPr lang="el-GR" dirty="0">
                <a:latin typeface=".萍方-简" panose="020B0400000000000000" charset="-122"/>
                <a:ea typeface=".萍方-简" panose="020B0400000000000000" charset="-122"/>
              </a:rPr>
              <a:t>），但无法</a:t>
            </a:r>
            <a:r>
              <a:rPr lang="zh-CN" altLang="el-GR" dirty="0">
                <a:latin typeface=".萍方-简" panose="020B0400000000000000" charset="-122"/>
                <a:ea typeface=".萍方-简" panose="020B0400000000000000" charset="-122"/>
              </a:rPr>
              <a:t>对</a:t>
            </a:r>
            <a:r>
              <a:rPr lang="el-GR" dirty="0">
                <a:latin typeface=".萍方-简" panose="020B0400000000000000" charset="-122"/>
                <a:ea typeface=".萍方-简" panose="020B0400000000000000" charset="-122"/>
              </a:rPr>
              <a:t>新</a:t>
            </a:r>
            <a:r>
              <a:rPr lang="zh-CN" altLang="el-GR" dirty="0">
                <a:latin typeface=".萍方-简" panose="020B0400000000000000" charset="-122"/>
                <a:ea typeface=".萍方-简" panose="020B0400000000000000" charset="-122"/>
              </a:rPr>
              <a:t>样本</a:t>
            </a:r>
            <a:r>
              <a:rPr lang="el-GR" dirty="0">
                <a:latin typeface=".萍方-简" panose="020B0400000000000000" charset="-122"/>
                <a:ea typeface=".萍方-简" panose="020B0400000000000000" charset="-122"/>
                <a:sym typeface="+mn-ea"/>
              </a:rPr>
              <a:t>（测试数据）</a:t>
            </a:r>
            <a:r>
              <a:rPr lang="zh-CN" altLang="el-GR" dirty="0">
                <a:latin typeface=".萍方-简" panose="020B0400000000000000" charset="-122"/>
                <a:ea typeface=".萍方-简" panose="020B0400000000000000" charset="-122"/>
              </a:rPr>
              <a:t>进行</a:t>
            </a:r>
            <a:r>
              <a:rPr lang="zh-CN" alt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泛化</a:t>
            </a:r>
            <a:r>
              <a:rPr lang="zh-CN" altLang="el-GR" dirty="0">
                <a:latin typeface=".萍方-简" panose="020B0400000000000000" charset="-122"/>
                <a:ea typeface=".萍方-简" panose="020B0400000000000000" charset="-122"/>
              </a:rPr>
              <a:t>。</a:t>
            </a:r>
            <a:endParaRPr lang="el-GR" dirty="0">
              <a:latin typeface=".萍方-简" panose="020B0400000000000000" charset="-122"/>
              <a:ea typeface=".萍方-简" panose="020B0400000000000000" charset="-122"/>
            </a:endParaRPr>
          </a:p>
        </p:txBody>
      </p:sp>
      <p:pic>
        <p:nvPicPr>
          <p:cNvPr id="20" name="Εικόνα 19"/>
          <p:cNvPicPr>
            <a:picLocks noChangeAspect="1"/>
          </p:cNvPicPr>
          <p:nvPr/>
        </p:nvPicPr>
        <p:blipFill>
          <a:blip r:embed="rId2"/>
          <a:stretch>
            <a:fillRect/>
          </a:stretch>
        </p:blipFill>
        <p:spPr>
          <a:xfrm>
            <a:off x="1866900" y="3447393"/>
            <a:ext cx="3956050" cy="2906053"/>
          </a:xfrm>
          <a:prstGeom prst="rect">
            <a:avLst/>
          </a:prstGeom>
        </p:spPr>
      </p:pic>
      <p:sp>
        <p:nvSpPr>
          <p:cNvPr id="2" name="Ορθογώνιο 1"/>
          <p:cNvSpPr/>
          <p:nvPr/>
        </p:nvSpPr>
        <p:spPr>
          <a:xfrm>
            <a:off x="5956300" y="3527576"/>
            <a:ext cx="4572000" cy="229870"/>
          </a:xfrm>
          <a:prstGeom prst="rect">
            <a:avLst/>
          </a:prstGeom>
        </p:spPr>
        <p:txBody>
          <a:bodyPr>
            <a:spAutoFit/>
          </a:bodyPr>
          <a:lstStyle/>
          <a:p>
            <a:r>
              <a:rPr lang="en-US" sz="900" i="1" dirty="0"/>
              <a:t>http://</a:t>
            </a:r>
            <a:r>
              <a:rPr lang="en-US" sz="900" i="1" dirty="0" err="1"/>
              <a:t>wiki.bethanycrane.com</a:t>
            </a:r>
            <a:r>
              <a:rPr lang="en-US" sz="900" i="1" dirty="0"/>
              <a:t>/overfitting-of-data</a:t>
            </a:r>
            <a:endParaRPr lang="en-US" sz="900" i="1" dirty="0"/>
          </a:p>
        </p:txBody>
      </p:sp>
      <p:sp>
        <p:nvSpPr>
          <p:cNvPr id="4" name="Ορθογώνιο 3"/>
          <p:cNvSpPr/>
          <p:nvPr/>
        </p:nvSpPr>
        <p:spPr>
          <a:xfrm>
            <a:off x="1866900" y="6433629"/>
            <a:ext cx="4572000" cy="229870"/>
          </a:xfrm>
          <a:prstGeom prst="rect">
            <a:avLst/>
          </a:prstGeom>
        </p:spPr>
        <p:txBody>
          <a:bodyPr>
            <a:spAutoFit/>
          </a:bodyPr>
          <a:lstStyle/>
          <a:p>
            <a:r>
              <a:rPr lang="en-US" sz="900" i="1" dirty="0"/>
              <a:t>https://</a:t>
            </a:r>
            <a:r>
              <a:rPr lang="en-US" sz="900" i="1" dirty="0" err="1"/>
              <a:t>www.neuraldesigner.com</a:t>
            </a:r>
            <a:r>
              <a:rPr lang="en-US" sz="900" i="1" dirty="0"/>
              <a:t>/images/learning/</a:t>
            </a:r>
            <a:r>
              <a:rPr lang="en-US" sz="900" i="1" dirty="0" err="1"/>
              <a:t>selection_error.svg</a:t>
            </a:r>
            <a:endParaRPr lang="el-GR" sz="900" i="1" dirty="0"/>
          </a:p>
        </p:txBody>
      </p:sp>
      <p:sp>
        <p:nvSpPr>
          <p:cNvPr id="3" name="矩形 2"/>
          <p:cNvSpPr/>
          <p:nvPr/>
        </p:nvSpPr>
        <p:spPr>
          <a:xfrm>
            <a:off x="3255010" y="3156585"/>
            <a:ext cx="1346200" cy="37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拟合不足</a:t>
            </a:r>
            <a:endParaRPr lang="zh-CN" altLang="en-US">
              <a:solidFill>
                <a:schemeClr val="tx1"/>
              </a:solidFill>
            </a:endParaRPr>
          </a:p>
        </p:txBody>
      </p:sp>
      <p:sp>
        <p:nvSpPr>
          <p:cNvPr id="5" name="矩形 4"/>
          <p:cNvSpPr/>
          <p:nvPr/>
        </p:nvSpPr>
        <p:spPr>
          <a:xfrm>
            <a:off x="4977765" y="3156585"/>
            <a:ext cx="1690370" cy="37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拟合较好</a:t>
            </a:r>
            <a:endParaRPr lang="zh-CN" altLang="en-US">
              <a:solidFill>
                <a:schemeClr val="tx1"/>
              </a:solidFill>
            </a:endParaRPr>
          </a:p>
        </p:txBody>
      </p:sp>
      <p:sp>
        <p:nvSpPr>
          <p:cNvPr id="6" name="矩形 5"/>
          <p:cNvSpPr/>
          <p:nvPr/>
        </p:nvSpPr>
        <p:spPr>
          <a:xfrm>
            <a:off x="6908165" y="3156585"/>
            <a:ext cx="1690370" cy="37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过拟合</a:t>
            </a: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Text Box 2"/>
          <p:cNvSpPr txBox="1"/>
          <p:nvPr/>
        </p:nvSpPr>
        <p:spPr>
          <a:xfrm>
            <a:off x="2286000" y="304800"/>
            <a:ext cx="6181090" cy="521970"/>
          </a:xfrm>
          <a:prstGeom prst="rect">
            <a:avLst/>
          </a:prstGeom>
          <a:noFill/>
          <a:ln w="9525">
            <a:noFill/>
          </a:ln>
        </p:spPr>
        <p:txBody>
          <a:bodyPr wrap="none">
            <a:spAutoFit/>
          </a:bodyPr>
          <a:p>
            <a:pPr algn="l"/>
            <a:r>
              <a:rPr lang="en-US" altLang="zh-TW" sz="2800" b="1" dirty="0">
                <a:solidFill>
                  <a:srgbClr val="3333CC"/>
                </a:solidFill>
                <a:latin typeface=".萍方-简" panose="020B0400000000000000" charset="-122"/>
                <a:ea typeface=".萍方-简" panose="020B0400000000000000" charset="-122"/>
                <a:cs typeface=".萍方-简" panose="020B0400000000000000" charset="-122"/>
                <a:sym typeface="+mn-ea"/>
              </a:rPr>
              <a:t>2017</a:t>
            </a:r>
            <a:r>
              <a:rPr lang="zh-CN" altLang="en-US" sz="2800" b="1" dirty="0">
                <a:solidFill>
                  <a:srgbClr val="3333CC"/>
                </a:solidFill>
                <a:latin typeface=".萍方-简" panose="020B0400000000000000" charset="-122"/>
                <a:ea typeface=".萍方-简" panose="020B0400000000000000" charset="-122"/>
                <a:cs typeface=".萍方-简" panose="020B0400000000000000" charset="-122"/>
                <a:sym typeface="+mn-ea"/>
              </a:rPr>
              <a:t>年</a:t>
            </a:r>
            <a:r>
              <a:rPr lang="en-US" altLang="zh-CN" sz="2800" b="1" dirty="0">
                <a:solidFill>
                  <a:srgbClr val="3333CC"/>
                </a:solidFill>
                <a:latin typeface=".萍方-简" panose="020B0400000000000000" charset="-122"/>
                <a:ea typeface=".萍方-简" panose="020B0400000000000000" charset="-122"/>
                <a:cs typeface=".萍方-简" panose="020B0400000000000000" charset="-122"/>
                <a:sym typeface="+mn-ea"/>
              </a:rPr>
              <a:t>5</a:t>
            </a:r>
            <a:r>
              <a:rPr lang="zh-CN" altLang="en-US" sz="2800" b="1" dirty="0">
                <a:solidFill>
                  <a:srgbClr val="3333CC"/>
                </a:solidFill>
                <a:latin typeface=".萍方-简" panose="020B0400000000000000" charset="-122"/>
                <a:ea typeface=".萍方-简" panose="020B0400000000000000" charset="-122"/>
                <a:cs typeface=".萍方-简" panose="020B0400000000000000" charset="-122"/>
                <a:sym typeface="+mn-ea"/>
              </a:rPr>
              <a:t>月</a:t>
            </a:r>
            <a:r>
              <a:rPr lang="en-US" altLang="zh-CN" sz="2800" b="1" dirty="0">
                <a:solidFill>
                  <a:srgbClr val="3333CC"/>
                </a:solidFill>
                <a:latin typeface=".萍方-简" panose="020B0400000000000000" charset="-122"/>
                <a:ea typeface=".萍方-简" panose="020B0400000000000000" charset="-122"/>
                <a:cs typeface=".萍方-简" panose="020B0400000000000000" charset="-122"/>
                <a:sym typeface="+mn-ea"/>
              </a:rPr>
              <a:t>23-27</a:t>
            </a:r>
            <a:r>
              <a:rPr lang="zh-CN" altLang="en-US" sz="2800" b="1" dirty="0">
                <a:solidFill>
                  <a:srgbClr val="3333CC"/>
                </a:solidFill>
                <a:latin typeface=".萍方-简" panose="020B0400000000000000" charset="-122"/>
                <a:ea typeface=".萍方-简" panose="020B0400000000000000" charset="-122"/>
                <a:cs typeface=".萍方-简" panose="020B0400000000000000" charset="-122"/>
                <a:sym typeface="+mn-ea"/>
              </a:rPr>
              <a:t>日</a:t>
            </a:r>
            <a:r>
              <a:rPr lang="en-US" altLang="zh-CN" sz="2800" b="1" dirty="0">
                <a:solidFill>
                  <a:srgbClr val="3333CC"/>
                </a:solidFill>
                <a:latin typeface=".萍方-简" panose="020B0400000000000000" charset="-122"/>
                <a:ea typeface=".萍方-简" panose="020B0400000000000000" charset="-122"/>
                <a:cs typeface=".萍方-简" panose="020B0400000000000000" charset="-122"/>
                <a:sym typeface="+mn-ea"/>
              </a:rPr>
              <a:t> </a:t>
            </a:r>
            <a:r>
              <a:rPr lang="en-US" altLang="zh-TW" sz="2800" b="1" dirty="0">
                <a:solidFill>
                  <a:srgbClr val="800080"/>
                </a:solidFill>
                <a:latin typeface=".萍方-简" panose="020B0400000000000000" charset="-122"/>
                <a:ea typeface=".萍方-简" panose="020B0400000000000000" charset="-122"/>
                <a:cs typeface=".萍方-简" panose="020B0400000000000000" charset="-122"/>
              </a:rPr>
              <a:t>AlphaGo Master</a:t>
            </a:r>
            <a:endParaRPr lang="en-US" altLang="zh-TW" sz="2800" b="1" dirty="0">
              <a:solidFill>
                <a:srgbClr val="800080"/>
              </a:solidFill>
              <a:latin typeface=".萍方-简" panose="020B0400000000000000" charset="-122"/>
              <a:ea typeface=".萍方-简" panose="020B0400000000000000" charset="-122"/>
              <a:cs typeface=".萍方-简" panose="020B0400000000000000" charset="-122"/>
            </a:endParaRPr>
          </a:p>
        </p:txBody>
      </p:sp>
      <p:sp>
        <p:nvSpPr>
          <p:cNvPr id="5123" name="Text Box 7"/>
          <p:cNvSpPr txBox="1"/>
          <p:nvPr/>
        </p:nvSpPr>
        <p:spPr>
          <a:xfrm>
            <a:off x="4572000" y="4572000"/>
            <a:ext cx="3505200" cy="460375"/>
          </a:xfrm>
          <a:prstGeom prst="rect">
            <a:avLst/>
          </a:prstGeom>
          <a:noFill/>
          <a:ln w="9525">
            <a:noFill/>
          </a:ln>
        </p:spPr>
        <p:txBody>
          <a:bodyPr>
            <a:spAutoFit/>
          </a:bodyPr>
          <a:p>
            <a:r>
              <a:rPr lang="en-US" altLang="zh-TW" sz="2400" b="1" dirty="0">
                <a:solidFill>
                  <a:srgbClr val="FF0000"/>
                </a:solidFill>
                <a:latin typeface=".萍方-简" panose="020B0400000000000000" charset="-122"/>
                <a:ea typeface=".萍方-简" panose="020B0400000000000000" charset="-122"/>
                <a:cs typeface=".萍方-简" panose="020B0400000000000000" charset="-122"/>
              </a:rPr>
              <a:t>AlphaGo 3-0 </a:t>
            </a:r>
            <a:r>
              <a:rPr lang="zh-CN" altLang="en-US" sz="2400" b="1" dirty="0">
                <a:solidFill>
                  <a:srgbClr val="FF0000"/>
                </a:solidFill>
                <a:latin typeface=".萍方-简" panose="020B0400000000000000" charset="-122"/>
                <a:ea typeface=".萍方-简" panose="020B0400000000000000" charset="-122"/>
                <a:cs typeface=".萍方-简" panose="020B0400000000000000" charset="-122"/>
              </a:rPr>
              <a:t>获胜</a:t>
            </a:r>
            <a:r>
              <a:rPr lang="en-US" altLang="zh-TW" sz="2400" b="1" dirty="0">
                <a:solidFill>
                  <a:srgbClr val="FF0000"/>
                </a:solidFill>
                <a:latin typeface=".萍方-简" panose="020B0400000000000000" charset="-122"/>
                <a:ea typeface=".萍方-简" panose="020B0400000000000000" charset="-122"/>
                <a:cs typeface=".萍方-简" panose="020B0400000000000000" charset="-122"/>
              </a:rPr>
              <a:t> </a:t>
            </a:r>
            <a:endParaRPr lang="en-US" altLang="zh-TW" sz="2400" b="1" dirty="0">
              <a:solidFill>
                <a:srgbClr val="FF0000"/>
              </a:solidFill>
              <a:latin typeface=".萍方-简" panose="020B0400000000000000" charset="-122"/>
              <a:ea typeface=".萍方-简" panose="020B0400000000000000" charset="-122"/>
              <a:cs typeface=".萍方-简" panose="020B0400000000000000" charset="-122"/>
            </a:endParaRPr>
          </a:p>
        </p:txBody>
      </p:sp>
      <p:pic>
        <p:nvPicPr>
          <p:cNvPr id="5124" name="Picture 10" descr="Alphago_logo_Reversed.svg.png"/>
          <p:cNvPicPr>
            <a:picLocks noChangeAspect="1"/>
          </p:cNvPicPr>
          <p:nvPr/>
        </p:nvPicPr>
        <p:blipFill>
          <a:blip r:embed="rId1"/>
          <a:stretch>
            <a:fillRect/>
          </a:stretch>
        </p:blipFill>
        <p:spPr>
          <a:xfrm>
            <a:off x="7467600" y="2590800"/>
            <a:ext cx="2890838" cy="762000"/>
          </a:xfrm>
          <a:prstGeom prst="rect">
            <a:avLst/>
          </a:prstGeom>
          <a:noFill/>
          <a:ln w="9525">
            <a:noFill/>
          </a:ln>
        </p:spPr>
      </p:pic>
      <p:sp>
        <p:nvSpPr>
          <p:cNvPr id="5125" name="Text Box 7"/>
          <p:cNvSpPr txBox="1"/>
          <p:nvPr/>
        </p:nvSpPr>
        <p:spPr>
          <a:xfrm>
            <a:off x="7620000" y="3200400"/>
            <a:ext cx="2590800" cy="1353185"/>
          </a:xfrm>
          <a:prstGeom prst="rect">
            <a:avLst/>
          </a:prstGeom>
          <a:noFill/>
          <a:ln w="9525">
            <a:noFill/>
          </a:ln>
        </p:spPr>
        <p:txBody>
          <a:bodyPr>
            <a:spAutoFit/>
          </a:bodyPr>
          <a:p>
            <a:pPr algn="ctr"/>
            <a:r>
              <a:rPr lang="en-US" altLang="zh-TW" sz="3200" b="1" dirty="0">
                <a:solidFill>
                  <a:srgbClr val="3333CC"/>
                </a:solidFill>
                <a:latin typeface=".萍方-简" panose="020B0400000000000000" charset="-122"/>
                <a:ea typeface=".萍方-简" panose="020B0400000000000000" charset="-122"/>
                <a:cs typeface=".萍方-简" panose="020B0400000000000000" charset="-122"/>
              </a:rPr>
              <a:t>Vs</a:t>
            </a:r>
            <a:endParaRPr lang="en-US" altLang="zh-TW" sz="3200" b="1" dirty="0">
              <a:solidFill>
                <a:srgbClr val="3333CC"/>
              </a:solidFill>
              <a:latin typeface=".萍方-简" panose="020B0400000000000000" charset="-122"/>
              <a:ea typeface=".萍方-简" panose="020B0400000000000000" charset="-122"/>
              <a:cs typeface=".萍方-简" panose="020B0400000000000000" charset="-122"/>
            </a:endParaRPr>
          </a:p>
          <a:p>
            <a:pPr algn="ctr"/>
            <a:r>
              <a:rPr lang="en-US" altLang="zh-TW" sz="3200" b="1" dirty="0">
                <a:solidFill>
                  <a:srgbClr val="800080"/>
                </a:solidFill>
                <a:latin typeface=".萍方-简" panose="020B0400000000000000" charset="-122"/>
                <a:ea typeface=".萍方-简" panose="020B0400000000000000" charset="-122"/>
                <a:cs typeface=".萍方-简" panose="020B0400000000000000" charset="-122"/>
              </a:rPr>
              <a:t>Ke Jie</a:t>
            </a:r>
            <a:endParaRPr lang="en-US" altLang="zh-TW" sz="3200" b="1" dirty="0">
              <a:solidFill>
                <a:srgbClr val="800080"/>
              </a:solidFill>
              <a:latin typeface=".萍方-简" panose="020B0400000000000000" charset="-122"/>
              <a:ea typeface=".萍方-简" panose="020B0400000000000000" charset="-122"/>
              <a:cs typeface=".萍方-简" panose="020B0400000000000000" charset="-122"/>
            </a:endParaRPr>
          </a:p>
          <a:p>
            <a:pPr algn="ctr"/>
            <a:r>
              <a:rPr lang="zh-TW" altLang="en-US" sz="1800" b="1" dirty="0">
                <a:latin typeface=".萍方-简" panose="020B0400000000000000" charset="-122"/>
                <a:ea typeface=".萍方-简" panose="020B0400000000000000" charset="-122"/>
                <a:cs typeface=".萍方-简" panose="020B0400000000000000" charset="-122"/>
              </a:rPr>
              <a:t>中國棋王柯潔</a:t>
            </a:r>
            <a:endParaRPr lang="zh-TW" altLang="en-US" sz="1800" b="1" dirty="0">
              <a:latin typeface=".萍方-简" panose="020B0400000000000000" charset="-122"/>
              <a:ea typeface=".萍方-简" panose="020B0400000000000000" charset="-122"/>
              <a:cs typeface=".萍方-简" panose="020B0400000000000000" charset="-122"/>
            </a:endParaRPr>
          </a:p>
        </p:txBody>
      </p:sp>
      <p:pic>
        <p:nvPicPr>
          <p:cNvPr id="5126" name="Picture 9" descr="wechatimg17width-1500_gndq.jpg"/>
          <p:cNvPicPr>
            <a:picLocks noChangeAspect="1"/>
          </p:cNvPicPr>
          <p:nvPr/>
        </p:nvPicPr>
        <p:blipFill>
          <a:blip r:embed="rId2"/>
          <a:stretch>
            <a:fillRect/>
          </a:stretch>
        </p:blipFill>
        <p:spPr>
          <a:xfrm>
            <a:off x="2590800" y="1295400"/>
            <a:ext cx="4686300" cy="3130550"/>
          </a:xfrm>
          <a:prstGeom prst="rect">
            <a:avLst/>
          </a:prstGeom>
          <a:noFill/>
          <a:ln w="9525">
            <a:noFill/>
          </a:ln>
        </p:spPr>
      </p:pic>
      <p:sp>
        <p:nvSpPr>
          <p:cNvPr id="5127" name="Text Box 7"/>
          <p:cNvSpPr txBox="1"/>
          <p:nvPr/>
        </p:nvSpPr>
        <p:spPr>
          <a:xfrm>
            <a:off x="7620000" y="1219200"/>
            <a:ext cx="2743200" cy="829945"/>
          </a:xfrm>
          <a:prstGeom prst="rect">
            <a:avLst/>
          </a:prstGeom>
          <a:noFill/>
          <a:ln w="9525">
            <a:noFill/>
          </a:ln>
        </p:spPr>
        <p:txBody>
          <a:bodyPr>
            <a:spAutoFit/>
          </a:bodyPr>
          <a:p>
            <a:r>
              <a:rPr lang="en-US" altLang="zh-TW" sz="2400" b="1" dirty="0">
                <a:solidFill>
                  <a:srgbClr val="800080"/>
                </a:solidFill>
                <a:latin typeface=".萍方-简" panose="020B0400000000000000" charset="-122"/>
                <a:ea typeface=".萍方-简" panose="020B0400000000000000" charset="-122"/>
                <a:cs typeface=".萍方-简" panose="020B0400000000000000" charset="-122"/>
              </a:rPr>
              <a:t>Google</a:t>
            </a:r>
            <a:r>
              <a:rPr lang="zh-CN" altLang="en-US" sz="2400" b="1" dirty="0">
                <a:solidFill>
                  <a:srgbClr val="800080"/>
                </a:solidFill>
                <a:latin typeface=".萍方-简" panose="020B0400000000000000" charset="-122"/>
                <a:ea typeface=".萍方-简" panose="020B0400000000000000" charset="-122"/>
                <a:cs typeface=".萍方-简" panose="020B0400000000000000" charset="-122"/>
              </a:rPr>
              <a:t>在中国乌镇组织的对弈</a:t>
            </a:r>
            <a:endParaRPr lang="zh-CN" altLang="en-US" sz="2400" b="1" dirty="0">
              <a:solidFill>
                <a:srgbClr val="3333CC"/>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638300" y="1082346"/>
            <a:ext cx="3821145" cy="2044700"/>
          </a:xfrm>
          <a:prstGeom prst="rect">
            <a:avLst/>
          </a:prstGeom>
        </p:spPr>
      </p:pic>
      <p:sp>
        <p:nvSpPr>
          <p:cNvPr id="10" name="TextBox 9"/>
          <p:cNvSpPr txBox="1"/>
          <p:nvPr/>
        </p:nvSpPr>
        <p:spPr>
          <a:xfrm>
            <a:off x="1689769" y="3437565"/>
            <a:ext cx="7098631" cy="1753235"/>
          </a:xfrm>
          <a:prstGeom prst="rect">
            <a:avLst/>
          </a:prstGeom>
          <a:noFill/>
        </p:spPr>
        <p:txBody>
          <a:bodyPr wrap="square" rtlCol="0">
            <a:spAutoFit/>
          </a:bodyPr>
          <a:lstStyle/>
          <a:p>
            <a:r>
              <a:rPr lang="en-US" b="1" dirty="0" smtClean="0">
                <a:solidFill>
                  <a:schemeClr val="accent2"/>
                </a:solidFill>
              </a:rPr>
              <a:t>L2 = weight decay</a:t>
            </a:r>
            <a:r>
              <a:rPr lang="en-US" altLang="en-US" b="1" dirty="0" smtClean="0">
                <a:solidFill>
                  <a:schemeClr val="accent2"/>
                </a:solidFill>
              </a:rPr>
              <a:t> 权</a:t>
            </a:r>
            <a:r>
              <a:rPr lang="zh-CN" altLang="en-US" b="1" dirty="0" smtClean="0">
                <a:solidFill>
                  <a:schemeClr val="accent2"/>
                </a:solidFill>
              </a:rPr>
              <a:t>重</a:t>
            </a:r>
            <a:r>
              <a:rPr lang="en-US" altLang="en-US" b="1" dirty="0" smtClean="0">
                <a:solidFill>
                  <a:schemeClr val="accent2"/>
                </a:solidFill>
              </a:rPr>
              <a:t>衰减</a:t>
            </a:r>
            <a:endParaRPr lang="en-US" altLang="en-US" b="1" dirty="0" smtClean="0">
              <a:solidFill>
                <a:schemeClr val="accent2"/>
              </a:solidFill>
            </a:endParaRPr>
          </a:p>
          <a:p>
            <a:pPr marL="285750" indent="-285750">
              <a:buFont typeface="Arial" panose="02080604020202020204" pitchFamily="34" charset="0"/>
              <a:buChar char="•"/>
            </a:pPr>
            <a:r>
              <a:rPr lang="en-US" dirty="0"/>
              <a:t>R</a:t>
            </a:r>
            <a:r>
              <a:rPr lang="en-US" dirty="0" smtClean="0"/>
              <a:t>egularization term that </a:t>
            </a:r>
            <a:r>
              <a:rPr lang="en-US" dirty="0"/>
              <a:t>penalizes big </a:t>
            </a:r>
            <a:r>
              <a:rPr lang="en-US" dirty="0" smtClean="0"/>
              <a:t>weights,                     added </a:t>
            </a:r>
            <a:r>
              <a:rPr lang="en-US" dirty="0"/>
              <a:t>to the </a:t>
            </a:r>
            <a:r>
              <a:rPr lang="en-US" dirty="0" smtClean="0"/>
              <a:t>objective</a:t>
            </a:r>
            <a:endParaRPr lang="en-US" dirty="0" smtClean="0"/>
          </a:p>
          <a:p>
            <a:pPr marL="285750" indent="-285750">
              <a:buFont typeface="Arial" panose="02080604020202020204" pitchFamily="34" charset="0"/>
              <a:buChar char="•"/>
            </a:pPr>
            <a:r>
              <a:rPr lang="en-US" dirty="0"/>
              <a:t>W</a:t>
            </a:r>
            <a:r>
              <a:rPr lang="en-US" dirty="0" smtClean="0"/>
              <a:t>eight decay value </a:t>
            </a:r>
            <a:r>
              <a:rPr lang="en-US" dirty="0"/>
              <a:t>determines how dominant </a:t>
            </a:r>
            <a:r>
              <a:rPr lang="en-US" dirty="0" smtClean="0"/>
              <a:t>regularization is during gradient computation</a:t>
            </a:r>
            <a:endParaRPr lang="en-US" dirty="0" smtClean="0"/>
          </a:p>
          <a:p>
            <a:pPr marL="285750" indent="-285750">
              <a:buFont typeface="Arial" panose="02080604020202020204" pitchFamily="34" charset="0"/>
              <a:buChar char="•"/>
            </a:pPr>
            <a:r>
              <a:rPr lang="en-US" dirty="0" smtClean="0"/>
              <a:t>Big weight </a:t>
            </a:r>
            <a:r>
              <a:rPr lang="en-US" dirty="0"/>
              <a:t>decay coefficient </a:t>
            </a:r>
            <a:r>
              <a:rPr lang="en-US" dirty="0" smtClean="0">
                <a:sym typeface="Wingdings" panose="05000000000000000000"/>
              </a:rPr>
              <a:t> big </a:t>
            </a:r>
            <a:r>
              <a:rPr lang="en-US" dirty="0" smtClean="0"/>
              <a:t>penalty </a:t>
            </a:r>
            <a:r>
              <a:rPr lang="en-US" dirty="0"/>
              <a:t>for big </a:t>
            </a:r>
            <a:r>
              <a:rPr lang="en-US" dirty="0" smtClean="0"/>
              <a:t>weights</a:t>
            </a:r>
            <a:endParaRPr lang="en-US" b="1" dirty="0">
              <a:solidFill>
                <a:schemeClr val="accent2"/>
              </a:solidFill>
            </a:endParaRPr>
          </a:p>
        </p:txBody>
      </p:sp>
      <p:sp>
        <p:nvSpPr>
          <p:cNvPr id="11"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latin typeface=".萍方-简" panose="020B0400000000000000" charset="-122"/>
                <a:ea typeface=".萍方-简" panose="020B0400000000000000" charset="-122"/>
              </a:rPr>
              <a:t>防止过拟合</a:t>
            </a:r>
            <a:endParaRPr lang="zh-CN" altLang="en-US" dirty="0">
              <a:latin typeface=".萍方-简" panose="020B0400000000000000" charset="-122"/>
              <a:ea typeface=".萍方-简" panose="020B0400000000000000" charset="-122"/>
            </a:endParaRPr>
          </a:p>
        </p:txBody>
      </p:sp>
      <p:sp>
        <p:nvSpPr>
          <p:cNvPr id="9" name="Ορθογώνιο 8"/>
          <p:cNvSpPr/>
          <p:nvPr/>
        </p:nvSpPr>
        <p:spPr>
          <a:xfrm>
            <a:off x="5459445" y="1249197"/>
            <a:ext cx="5046720" cy="1198880"/>
          </a:xfrm>
          <a:prstGeom prst="rect">
            <a:avLst/>
          </a:prstGeom>
        </p:spPr>
        <p:txBody>
          <a:bodyPr wrap="square">
            <a:spAutoFit/>
          </a:bodyPr>
          <a:lstStyle/>
          <a:p>
            <a:r>
              <a:rPr lang="en-US" b="1" dirty="0" smtClean="0">
                <a:solidFill>
                  <a:schemeClr val="accent2"/>
                </a:solidFill>
                <a:latin typeface=".萍方-简" panose="020B0400000000000000" charset="-122"/>
                <a:ea typeface=".萍方-简" panose="020B0400000000000000" charset="-122"/>
                <a:cs typeface=".萍方-简" panose="020B0400000000000000" charset="-122"/>
              </a:rPr>
              <a:t>Dropout</a:t>
            </a:r>
            <a:endParaRPr lang="en-US" b="1" dirty="0" smtClean="0">
              <a:solidFill>
                <a:schemeClr val="accent2"/>
              </a:solidFill>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a:latin typeface=".萍方-简" panose="020B0400000000000000" charset="-122"/>
                <a:ea typeface=".萍方-简" panose="020B0400000000000000" charset="-122"/>
                <a:cs typeface=".萍方-简" panose="020B0400000000000000" charset="-122"/>
              </a:rPr>
              <a:t>在训练时随机去掉一些节点</a:t>
            </a:r>
            <a:r>
              <a:rPr lang="en-US" dirty="0">
                <a:latin typeface=".萍方-简" panose="020B0400000000000000" charset="-122"/>
                <a:ea typeface=".萍方-简" panose="020B0400000000000000" charset="-122"/>
                <a:cs typeface=".萍方-简" panose="020B0400000000000000" charset="-122"/>
              </a:rPr>
              <a:t> </a:t>
            </a:r>
            <a:endParaRPr lang="en-US"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a:latin typeface=".萍方-简" panose="020B0400000000000000" charset="-122"/>
                <a:ea typeface=".萍方-简" panose="020B0400000000000000" charset="-122"/>
                <a:cs typeface=".萍方-简" panose="020B0400000000000000" charset="-122"/>
              </a:rPr>
              <a:t>每个节点保持固定的概率</a:t>
            </a:r>
            <a:r>
              <a:rPr lang="en-US" altLang="zh-CN" dirty="0">
                <a:latin typeface=".萍方-简" panose="020B0400000000000000" charset="-122"/>
                <a:ea typeface=".萍方-简" panose="020B0400000000000000" charset="-122"/>
                <a:cs typeface=".萍方-简" panose="020B0400000000000000" charset="-122"/>
              </a:rPr>
              <a:t>p</a:t>
            </a:r>
            <a:r>
              <a:rPr lang="zh-CN" altLang="en-US" dirty="0">
                <a:latin typeface=".萍方-简" panose="020B0400000000000000" charset="-122"/>
                <a:ea typeface=".萍方-简" panose="020B0400000000000000" charset="-122"/>
                <a:cs typeface=".萍方-简" panose="020B0400000000000000" charset="-122"/>
              </a:rPr>
              <a:t>，独立与其他节点</a:t>
            </a:r>
            <a:endParaRPr lang="en-US" dirty="0" smtClean="0">
              <a:latin typeface=".萍方-简" panose="020B0400000000000000" charset="-122"/>
              <a:ea typeface=".萍方-简" panose="020B0400000000000000" charset="-122"/>
              <a:cs typeface=".萍方-简" panose="020B0400000000000000" charset="-122"/>
            </a:endParaRPr>
          </a:p>
          <a:p>
            <a:pPr marL="285750" indent="-285750">
              <a:buClr>
                <a:schemeClr val="tx1"/>
              </a:buClr>
              <a:buFont typeface="Arial" panose="02080604020202020204" pitchFamily="34" charset="0"/>
              <a:buChar char="•"/>
            </a:pPr>
            <a:r>
              <a:rPr lang="zh-CN" altLang="en-US" dirty="0">
                <a:latin typeface=".萍方-简" panose="020B0400000000000000" charset="-122"/>
                <a:ea typeface=".萍方-简" panose="020B0400000000000000" charset="-122"/>
                <a:cs typeface=".萍方-简" panose="020B0400000000000000" charset="-122"/>
              </a:rPr>
              <a:t>超参数</a:t>
            </a:r>
            <a:r>
              <a:rPr lang="en-US" altLang="zh-CN" dirty="0">
                <a:latin typeface=".萍方-简" panose="020B0400000000000000" charset="-122"/>
                <a:ea typeface=".萍方-简" panose="020B0400000000000000" charset="-122"/>
                <a:cs typeface=".萍方-简" panose="020B0400000000000000" charset="-122"/>
              </a:rPr>
              <a:t>p</a:t>
            </a:r>
            <a:r>
              <a:rPr lang="zh-CN" altLang="en-US" dirty="0">
                <a:latin typeface=".萍方-简" panose="020B0400000000000000" charset="-122"/>
                <a:ea typeface=".萍方-简" panose="020B0400000000000000" charset="-122"/>
                <a:cs typeface=".萍方-简" panose="020B0400000000000000" charset="-122"/>
              </a:rPr>
              <a:t>可以被手工调整</a:t>
            </a:r>
            <a:endParaRPr lang="zh-CN" altLang="en-US" dirty="0">
              <a:latin typeface=".萍方-简" panose="020B0400000000000000" charset="-122"/>
              <a:ea typeface=".萍方-简" panose="020B0400000000000000" charset="-122"/>
              <a:cs typeface=".萍方-简" panose="020B0400000000000000" charset="-122"/>
            </a:endParaRPr>
          </a:p>
        </p:txBody>
      </p:sp>
      <mc:AlternateContent xmlns:mc="http://schemas.openxmlformats.org/markup-compatibility/2006">
        <mc:Choice xmlns:a14="http://schemas.microsoft.com/office/drawing/2010/main" Requires="a14">
          <p:sp>
            <p:nvSpPr>
              <p:cNvPr id="13" name="Ορθογώνιο 12"/>
              <p:cNvSpPr/>
              <p:nvPr/>
            </p:nvSpPr>
            <p:spPr>
              <a:xfrm>
                <a:off x="8095645" y="3940827"/>
                <a:ext cx="3516600" cy="629285"/>
              </a:xfrm>
              <a:prstGeom prst="rect">
                <a:avLst/>
              </a:prstGeom>
            </p:spPr>
            <p:txBody>
              <a:bodyPr wrap="square">
                <a:spAutoFit/>
              </a:bodyPr>
              <a:lstStyle/>
              <a:p>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DejaVu Math TeX Gyre" panose="02000503000000000000" charset="0"/>
                              <a:cs typeface="DejaVu Math TeX Gyre" panose="02000503000000000000" charset="0"/>
                            </a:rPr>
                          </m:ctrlPr>
                        </m:sSubPr>
                        <m:e>
                          <m:r>
                            <a:rPr lang="en-US" b="0" i="1" smtClean="0">
                              <a:solidFill>
                                <a:schemeClr val="tx1"/>
                              </a:solidFill>
                              <a:latin typeface="DejaVu Math TeX Gyre" panose="02000503000000000000" charset="0"/>
                              <a:cs typeface="DejaVu Math TeX Gyre" panose="02000503000000000000" charset="0"/>
                            </a:rPr>
                            <m:t>𝐽</m:t>
                          </m:r>
                        </m:e>
                        <m:sub>
                          <m:r>
                            <a:rPr lang="en-US" b="0" i="1" smtClean="0">
                              <a:solidFill>
                                <a:schemeClr val="tx1"/>
                              </a:solidFill>
                              <a:latin typeface="DejaVu Math TeX Gyre" panose="02000503000000000000" charset="0"/>
                              <a:cs typeface="DejaVu Math TeX Gyre" panose="02000503000000000000" charset="0"/>
                            </a:rPr>
                            <m:t>𝑟𝑒𝑔</m:t>
                          </m:r>
                        </m:sub>
                      </m:sSub>
                      <m:d>
                        <m:dPr>
                          <m:ctrlPr>
                            <a:rPr lang="en-US" i="1">
                              <a:solidFill>
                                <a:schemeClr val="tx1"/>
                              </a:solidFill>
                              <a:latin typeface="DejaVu Math TeX Gyre" panose="02000503000000000000" charset="0"/>
                              <a:cs typeface="DejaVu Math TeX Gyre" panose="02000503000000000000" charset="0"/>
                            </a:rPr>
                          </m:ctrlPr>
                        </m:dPr>
                        <m:e>
                          <m:r>
                            <a:rPr lang="el-GR" b="0" i="1">
                              <a:solidFill>
                                <a:schemeClr val="tx1"/>
                              </a:solidFill>
                              <a:latin typeface="DejaVu Math TeX Gyre" panose="02000503000000000000" charset="0"/>
                              <a:ea typeface="Latin Modern Mono Prop" panose="00000500000000000000" charset="0"/>
                              <a:cs typeface="DejaVu Math TeX Gyre" panose="02000503000000000000" charset="0"/>
                            </a:rPr>
                            <m:t>𝜃</m:t>
                          </m:r>
                        </m:e>
                      </m:d>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 </m:t>
                      </m:r>
                      <m:r>
                        <a:rPr lang="en-US" b="0" i="1">
                          <a:solidFill>
                            <a:schemeClr val="tx1"/>
                          </a:solidFill>
                          <a:latin typeface="DejaVu Math TeX Gyre" panose="02000503000000000000" charset="0"/>
                          <a:cs typeface="DejaVu Math TeX Gyre" panose="02000503000000000000" charset="0"/>
                        </a:rPr>
                        <m:t>𝐽</m:t>
                      </m:r>
                      <m:d>
                        <m:dPr>
                          <m:ctrlPr>
                            <a:rPr lang="en-US" i="1">
                              <a:solidFill>
                                <a:schemeClr val="tx1"/>
                              </a:solidFill>
                              <a:latin typeface="DejaVu Math TeX Gyre" panose="02000503000000000000" charset="0"/>
                              <a:cs typeface="DejaVu Math TeX Gyre" panose="02000503000000000000" charset="0"/>
                            </a:rPr>
                          </m:ctrlPr>
                        </m:dPr>
                        <m:e>
                          <m:r>
                            <a:rPr lang="el-GR" b="0" i="1">
                              <a:solidFill>
                                <a:schemeClr val="tx1"/>
                              </a:solidFill>
                              <a:latin typeface="DejaVu Math TeX Gyre" panose="02000503000000000000" charset="0"/>
                              <a:ea typeface="Latin Modern Mono Prop" panose="00000500000000000000" charset="0"/>
                              <a:cs typeface="DejaVu Math TeX Gyre" panose="02000503000000000000" charset="0"/>
                            </a:rPr>
                            <m:t>𝜃</m:t>
                          </m:r>
                        </m:e>
                      </m:d>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m:t>
                      </m:r>
                      <m:r>
                        <a:rPr lang="el-GR" b="0" i="1" smtClean="0">
                          <a:solidFill>
                            <a:schemeClr val="tx1"/>
                          </a:solidFill>
                          <a:latin typeface="DejaVu Math TeX Gyre" panose="02000503000000000000" charset="0"/>
                          <a:ea typeface="Latin Modern Mono Prop" panose="00000500000000000000" charset="0"/>
                          <a:cs typeface="DejaVu Math TeX Gyre" panose="02000503000000000000" charset="0"/>
                        </a:rPr>
                        <m:t>𝜆</m:t>
                      </m:r>
                      <m:nary>
                        <m:naryPr>
                          <m:chr m:val="∑"/>
                          <m:supHide m:val="on"/>
                          <m:ctrlPr>
                            <a:rPr lang="el-GR" i="1" smtClean="0">
                              <a:solidFill>
                                <a:schemeClr val="tx1"/>
                              </a:solidFill>
                              <a:latin typeface="DejaVu Math TeX Gyre" panose="02000503000000000000" charset="0"/>
                              <a:cs typeface="DejaVu Math TeX Gyre" panose="02000503000000000000" charset="0"/>
                            </a:rPr>
                          </m:ctrlPr>
                        </m:naryPr>
                        <m:sub>
                          <m:r>
                            <m:rPr>
                              <m:brk m:alnAt="7"/>
                            </m:rPr>
                            <a:rPr lang="en-US" b="0" i="1" smtClean="0">
                              <a:solidFill>
                                <a:schemeClr val="tx1"/>
                              </a:solidFill>
                              <a:latin typeface="DejaVu Math TeX Gyre" panose="02000503000000000000" charset="0"/>
                              <a:cs typeface="DejaVu Math TeX Gyre" panose="02000503000000000000" charset="0"/>
                            </a:rPr>
                            <m:t>𝑘</m:t>
                          </m:r>
                        </m:sub>
                        <m:sup/>
                        <m:e>
                          <m:sSubSup>
                            <m:sSubSupPr>
                              <m:ctrlPr>
                                <a:rPr lang="en-US" i="1" smtClean="0">
                                  <a:solidFill>
                                    <a:schemeClr val="tx1"/>
                                  </a:solidFill>
                                  <a:latin typeface="DejaVu Math TeX Gyre" panose="02000503000000000000" charset="0"/>
                                  <a:cs typeface="DejaVu Math TeX Gyre" panose="02000503000000000000" charset="0"/>
                                </a:rPr>
                              </m:ctrlPr>
                            </m:sSubSupPr>
                            <m:e>
                              <m:r>
                                <a:rPr lang="el-GR" b="0" i="1" smtClean="0">
                                  <a:solidFill>
                                    <a:schemeClr val="tx1"/>
                                  </a:solidFill>
                                  <a:latin typeface="DejaVu Math TeX Gyre" panose="02000503000000000000" charset="0"/>
                                  <a:ea typeface="Latin Modern Mono Prop" panose="00000500000000000000" charset="0"/>
                                  <a:cs typeface="DejaVu Math TeX Gyre" panose="02000503000000000000" charset="0"/>
                                </a:rPr>
                                <m:t>𝜃</m:t>
                              </m:r>
                            </m:e>
                            <m:sub>
                              <m:r>
                                <a:rPr lang="en-US" b="0" i="1" smtClean="0">
                                  <a:solidFill>
                                    <a:schemeClr val="tx1"/>
                                  </a:solidFill>
                                  <a:latin typeface="DejaVu Math TeX Gyre" panose="02000503000000000000" charset="0"/>
                                  <a:cs typeface="DejaVu Math TeX Gyre" panose="02000503000000000000" charset="0"/>
                                </a:rPr>
                                <m:t>𝑘</m:t>
                              </m:r>
                            </m:sub>
                            <m:sup>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2</m:t>
                              </m:r>
                            </m:sup>
                          </m:sSubSup>
                        </m:e>
                      </m:nary>
                    </m:oMath>
                  </m:oMathPara>
                </a14:m>
                <a:endParaRPr lang="en-US" dirty="0">
                  <a:solidFill>
                    <a:schemeClr val="tx1"/>
                  </a:solidFill>
                </a:endParaRPr>
              </a:p>
            </p:txBody>
          </p:sp>
        </mc:Choice>
        <mc:Fallback>
          <p:sp>
            <p:nvSpPr>
              <p:cNvPr id="13" name="Ορθογώνιο 12"/>
              <p:cNvSpPr>
                <a:spLocks noRot="1" noChangeAspect="1" noMove="1" noResize="1" noEditPoints="1" noAdjustHandles="1" noChangeArrowheads="1" noChangeShapeType="1" noTextEdit="1"/>
              </p:cNvSpPr>
              <p:nvPr/>
            </p:nvSpPr>
            <p:spPr>
              <a:xfrm>
                <a:off x="8095645" y="3940827"/>
                <a:ext cx="3516600" cy="629285"/>
              </a:xfrm>
              <a:prstGeom prst="rect">
                <a:avLst/>
              </a:prstGeom>
              <a:blipFill rotWithShape="1">
                <a:blip r:embed="rId2"/>
                <a:stretch>
                  <a:fillRect l="-1" t="-3" b="3"/>
                </a:stretch>
              </a:blipFill>
            </p:spPr>
            <p:txBody>
              <a:bodyPr/>
              <a:lstStyle/>
              <a:p>
                <a:r>
                  <a:rPr lang="zh-CN" altLang="en-US">
                    <a:noFill/>
                  </a:rPr>
                  <a:t> </a:t>
                </a:r>
              </a:p>
            </p:txBody>
          </p:sp>
        </mc:Fallback>
      </mc:AlternateContent>
      <p:sp>
        <p:nvSpPr>
          <p:cNvPr id="14" name="TextBox 13"/>
          <p:cNvSpPr txBox="1"/>
          <p:nvPr/>
        </p:nvSpPr>
        <p:spPr>
          <a:xfrm>
            <a:off x="1689769" y="5387610"/>
            <a:ext cx="8063230" cy="1198880"/>
          </a:xfrm>
          <a:prstGeom prst="rect">
            <a:avLst/>
          </a:prstGeom>
          <a:noFill/>
        </p:spPr>
        <p:txBody>
          <a:bodyPr wrap="square" rtlCol="0">
            <a:spAutoFit/>
          </a:bodyPr>
          <a:lstStyle/>
          <a:p>
            <a:r>
              <a:rPr lang="en-US" b="1" dirty="0" smtClean="0">
                <a:solidFill>
                  <a:schemeClr val="accent2"/>
                </a:solidFill>
                <a:latin typeface=".萍方-简" panose="020B0400000000000000" charset="-122"/>
                <a:ea typeface=".萍方-简" panose="020B0400000000000000" charset="-122"/>
                <a:cs typeface=".萍方-简" panose="020B0400000000000000" charset="-122"/>
              </a:rPr>
              <a:t>Early-stopping</a:t>
            </a:r>
            <a:r>
              <a:rPr lang="en-US" altLang="en-US" b="1" dirty="0" smtClean="0">
                <a:solidFill>
                  <a:schemeClr val="accent2"/>
                </a:solidFill>
                <a:latin typeface=".萍方-简" panose="020B0400000000000000" charset="-122"/>
                <a:ea typeface=".萍方-简" panose="020B0400000000000000" charset="-122"/>
                <a:cs typeface=".萍方-简" panose="020B0400000000000000" charset="-122"/>
              </a:rPr>
              <a:t> </a:t>
            </a:r>
            <a:r>
              <a:rPr lang="zh-CN" altLang="en-US" b="1" dirty="0" smtClean="0">
                <a:solidFill>
                  <a:schemeClr val="accent2"/>
                </a:solidFill>
                <a:latin typeface=".萍方-简" panose="020B0400000000000000" charset="-122"/>
                <a:ea typeface=".萍方-简" panose="020B0400000000000000" charset="-122"/>
                <a:cs typeface=".萍方-简" panose="020B0400000000000000" charset="-122"/>
              </a:rPr>
              <a:t>提前停止</a:t>
            </a:r>
            <a:endParaRPr lang="en-US" b="1" dirty="0" smtClean="0">
              <a:solidFill>
                <a:schemeClr val="accent2"/>
              </a:solidFill>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使用验证集的错误率觉得何时停止训练</a:t>
            </a:r>
            <a:endParaRPr lang="en-US" dirty="0" smtClean="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在</a:t>
            </a:r>
            <a:r>
              <a:rPr lang="en-US" altLang="zh-CN" dirty="0" smtClean="0">
                <a:latin typeface=".萍方-简" panose="020B0400000000000000" charset="-122"/>
                <a:ea typeface=".萍方-简" panose="020B0400000000000000" charset="-122"/>
                <a:cs typeface=".萍方-简" panose="020B0400000000000000" charset="-122"/>
              </a:rPr>
              <a:t>n</a:t>
            </a:r>
            <a:r>
              <a:rPr lang="zh-CN" altLang="en-US" dirty="0" smtClean="0">
                <a:latin typeface=".萍方-简" panose="020B0400000000000000" charset="-122"/>
                <a:ea typeface=".萍方-简" panose="020B0400000000000000" charset="-122"/>
                <a:cs typeface=".萍方-简" panose="020B0400000000000000" charset="-122"/>
              </a:rPr>
              <a:t>次训练后，如果网络性能未得到提升，则停止训练。</a:t>
            </a:r>
            <a:r>
              <a:rPr lang="en-US" altLang="zh-CN" dirty="0" smtClean="0">
                <a:latin typeface=".萍方-简" panose="020B0400000000000000" charset="-122"/>
                <a:ea typeface=".萍方-简" panose="020B0400000000000000" charset="-122"/>
                <a:cs typeface=".萍方-简" panose="020B0400000000000000" charset="-122"/>
              </a:rPr>
              <a:t>n</a:t>
            </a:r>
            <a:r>
              <a:rPr lang="zh-CN" altLang="en-US" dirty="0" smtClean="0">
                <a:latin typeface=".萍方-简" panose="020B0400000000000000" charset="-122"/>
                <a:ea typeface=".萍方-简" panose="020B0400000000000000" charset="-122"/>
                <a:cs typeface=".萍方-简" panose="020B0400000000000000" charset="-122"/>
              </a:rPr>
              <a:t>成为忍耐度</a:t>
            </a:r>
            <a:endParaRPr lang="en-US" dirty="0" smtClean="0">
              <a:latin typeface=".萍方-简" panose="020B0400000000000000" charset="-122"/>
              <a:ea typeface=".萍方-简" panose="020B0400000000000000" charset="-122"/>
              <a:cs typeface=".萍方-简" panose="020B0400000000000000" charset="-122"/>
            </a:endParaRPr>
          </a:p>
          <a:p>
            <a:endParaRPr lang="el-GR" dirty="0">
              <a:latin typeface=".萍方-简" panose="020B0400000000000000" charset="-122"/>
              <a:ea typeface=".萍方-简" panose="020B0400000000000000" charset="-122"/>
              <a:cs typeface=".萍方-简" panose="020B0400000000000000" charset="-122"/>
            </a:endParaRPr>
          </a:p>
        </p:txBody>
      </p:sp>
      <p:sp>
        <p:nvSpPr>
          <p:cNvPr id="5" name="Ορθογώνιο 4"/>
          <p:cNvSpPr/>
          <p:nvPr/>
        </p:nvSpPr>
        <p:spPr>
          <a:xfrm>
            <a:off x="5417030" y="2970369"/>
            <a:ext cx="5089135" cy="460375"/>
          </a:xfrm>
          <a:prstGeom prst="rect">
            <a:avLst/>
          </a:prstGeom>
        </p:spPr>
        <p:txBody>
          <a:bodyPr wrap="square">
            <a:spAutoFit/>
          </a:bodyPr>
          <a:lstStyle/>
          <a:p>
            <a:r>
              <a:rPr lang="en-US" sz="1200" i="1" dirty="0" smtClean="0">
                <a:solidFill>
                  <a:srgbClr val="222222"/>
                </a:solidFill>
                <a:latin typeface="Arial" panose="02080604020202020204" pitchFamily="34" charset="0"/>
              </a:rPr>
              <a:t>Srivastava</a:t>
            </a:r>
            <a:r>
              <a:rPr lang="en-US" sz="1200" i="1" dirty="0">
                <a:solidFill>
                  <a:srgbClr val="222222"/>
                </a:solidFill>
                <a:latin typeface="Arial" panose="02080604020202020204" pitchFamily="34" charset="0"/>
              </a:rPr>
              <a:t>, </a:t>
            </a:r>
            <a:r>
              <a:rPr lang="en-US" sz="1200" i="1" dirty="0" err="1">
                <a:solidFill>
                  <a:srgbClr val="222222"/>
                </a:solidFill>
                <a:latin typeface="Arial" panose="02080604020202020204" pitchFamily="34" charset="0"/>
              </a:rPr>
              <a:t>Nitish</a:t>
            </a:r>
            <a:r>
              <a:rPr lang="en-US" sz="1200" i="1" dirty="0">
                <a:solidFill>
                  <a:srgbClr val="222222"/>
                </a:solidFill>
                <a:latin typeface="Arial" panose="02080604020202020204" pitchFamily="34" charset="0"/>
              </a:rPr>
              <a:t>, et al. </a:t>
            </a:r>
            <a:r>
              <a:rPr lang="en-US" sz="1200" i="1" dirty="0">
                <a:solidFill>
                  <a:srgbClr val="222222"/>
                </a:solidFill>
                <a:latin typeface="Arial" panose="02080604020202020204" pitchFamily="34" charset="0"/>
                <a:hlinkClick r:id="rId3"/>
              </a:rPr>
              <a:t>"Dropout: a simple way to prevent neural networks from overfitting."</a:t>
            </a:r>
            <a:r>
              <a:rPr lang="en-US" sz="1200" i="1" dirty="0">
                <a:solidFill>
                  <a:srgbClr val="222222"/>
                </a:solidFill>
                <a:latin typeface="Arial" panose="02080604020202020204" pitchFamily="34" charset="0"/>
              </a:rPr>
              <a:t> Journal of machine learning </a:t>
            </a:r>
            <a:r>
              <a:rPr lang="en-US" sz="1200" i="1" dirty="0" smtClean="0">
                <a:solidFill>
                  <a:srgbClr val="222222"/>
                </a:solidFill>
                <a:latin typeface="Arial" panose="02080604020202020204" pitchFamily="34" charset="0"/>
              </a:rPr>
              <a:t>research </a:t>
            </a:r>
            <a:r>
              <a:rPr lang="en-US" sz="1200" i="1" dirty="0">
                <a:solidFill>
                  <a:srgbClr val="222222"/>
                </a:solidFill>
                <a:latin typeface="Arial" panose="02080604020202020204" pitchFamily="34" charset="0"/>
              </a:rPr>
              <a:t>(2014)</a:t>
            </a:r>
            <a:endParaRPr lang="el-GR" sz="12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814070" y="207645"/>
            <a:ext cx="10270490" cy="8585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smtClean="0">
                <a:latin typeface=".萍方-简" panose="020B0400000000000000" charset="-122"/>
                <a:ea typeface=".萍方-简" panose="020B0400000000000000" charset="-122"/>
              </a:rPr>
              <a:t>超参数</a:t>
            </a:r>
            <a:endParaRPr lang="zh-CN" altLang="en-US" dirty="0" smtClean="0">
              <a:latin typeface=".萍方-简" panose="020B0400000000000000" charset="-122"/>
              <a:ea typeface=".萍方-简" panose="020B0400000000000000" charset="-122"/>
            </a:endParaRPr>
          </a:p>
        </p:txBody>
      </p:sp>
      <p:sp>
        <p:nvSpPr>
          <p:cNvPr id="10" name="Ορθογώνιο 9"/>
          <p:cNvSpPr/>
          <p:nvPr/>
        </p:nvSpPr>
        <p:spPr>
          <a:xfrm>
            <a:off x="1669415" y="1344866"/>
            <a:ext cx="8559800" cy="4892675"/>
          </a:xfrm>
          <a:prstGeom prst="rect">
            <a:avLst/>
          </a:prstGeom>
        </p:spPr>
        <p:txBody>
          <a:bodyPr wrap="square">
            <a:spAutoFit/>
          </a:bodyPr>
          <a:lstStyle/>
          <a:p>
            <a:r>
              <a:rPr lang="en-US" sz="2400"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参数</a:t>
            </a:r>
            <a:r>
              <a:rPr lang="zh-CN" altLang="en-US" sz="2400"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（权重）</a:t>
            </a:r>
            <a:r>
              <a:rPr lang="en-US" sz="2400" dirty="0">
                <a:latin typeface=".萍方-简" panose="020B0400000000000000" charset="-122"/>
                <a:ea typeface=".萍方-简" panose="020B0400000000000000" charset="-122"/>
                <a:cs typeface=".萍方-简" panose="020B0400000000000000" charset="-122"/>
              </a:rPr>
              <a:t>是</a:t>
            </a:r>
            <a:r>
              <a:rPr lang="zh-CN" altLang="en-US" sz="2400" dirty="0">
                <a:latin typeface=".萍方-简" panose="020B0400000000000000" charset="-122"/>
                <a:ea typeface=".萍方-简" panose="020B0400000000000000" charset="-122"/>
                <a:cs typeface=".萍方-简" panose="020B0400000000000000" charset="-122"/>
              </a:rPr>
              <a:t>深度</a:t>
            </a:r>
            <a:r>
              <a:rPr lang="en-US" sz="2400" dirty="0">
                <a:latin typeface=".萍方-简" panose="020B0400000000000000" charset="-122"/>
                <a:ea typeface=".萍方-简" panose="020B0400000000000000" charset="-122"/>
                <a:cs typeface=".萍方-简" panose="020B0400000000000000" charset="-122"/>
              </a:rPr>
              <a:t>神经网络最终要学习的目标</a:t>
            </a:r>
            <a:r>
              <a:rPr lang="zh-CN" altLang="en-US" sz="2400" dirty="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r>
              <a:rPr lang="en-US" sz="2400"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超参数</a:t>
            </a:r>
            <a:r>
              <a:rPr lang="en-US" sz="2400" dirty="0">
                <a:latin typeface=".萍方-简" panose="020B0400000000000000" charset="-122"/>
                <a:ea typeface=".萍方-简" panose="020B0400000000000000" charset="-122"/>
                <a:cs typeface=".萍方-简" panose="020B0400000000000000" charset="-122"/>
              </a:rPr>
              <a:t>是我们控制模型结构、功能、效率等的</a:t>
            </a:r>
            <a:r>
              <a:rPr lang="zh-CN" altLang="en-US" sz="2400" dirty="0">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调节旋钮</a:t>
            </a:r>
            <a:r>
              <a:rPr lang="zh-CN" altLang="en-US" sz="2400" dirty="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learning rate</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（学习率）</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epochs</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迭代次数</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num of hidden layers</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隐</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藏</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层数目</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num of hidden layer units</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隐</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藏</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层的神经元</a:t>
            </a:r>
            <a:r>
              <a:rPr lang="en-US"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节点</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数</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activation function</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激活函数</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batch-size</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用mini-batch SGD的时候每个批量的大小</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optimizer</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优化器，如SGD、RMSProp、Adam</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endParaRPr lang="en-US" sz="2400" dirty="0">
              <a:latin typeface=".萍方-简" panose="020B0400000000000000" charset="-122"/>
              <a:ea typeface=".萍方-简" panose="020B0400000000000000" charset="-122"/>
              <a:cs typeface=".萍方-简" panose="020B0400000000000000" charset="-122"/>
            </a:endParaRPr>
          </a:p>
          <a:p>
            <a:pPr indent="0">
              <a:buFont typeface="Arial" panose="02080604020202020204" pitchFamily="34" charset="0"/>
              <a:buNone/>
            </a:pPr>
            <a:endParaRPr lang="zh-CN" altLang="en-US" sz="2400" i="1" dirty="0">
              <a:solidFill>
                <a:schemeClr val="bg2"/>
              </a:solidFill>
              <a:effectLst>
                <a:innerShdw blurRad="63500" dist="50800" dir="13500000">
                  <a:srgbClr val="000000">
                    <a:alpha val="50000"/>
                  </a:srgbClr>
                </a:inn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06500" y="1148715"/>
            <a:ext cx="9108440" cy="5387340"/>
          </a:xfrm>
          <a:prstGeom prst="rect">
            <a:avLst/>
          </a:prstGeom>
        </p:spPr>
      </p:pic>
      <p:sp>
        <p:nvSpPr>
          <p:cNvPr id="8" name="Title 1"/>
          <p:cNvSpPr txBox="1"/>
          <p:nvPr/>
        </p:nvSpPr>
        <p:spPr>
          <a:xfrm>
            <a:off x="814070" y="207645"/>
            <a:ext cx="10270490" cy="8585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600" dirty="0" smtClean="0">
                <a:latin typeface=".萍方-简" panose="020B0400000000000000" charset="-122"/>
                <a:ea typeface=".萍方-简" panose="020B0400000000000000" charset="-122"/>
              </a:rPr>
              <a:t>可视化的演示：</a:t>
            </a:r>
            <a:r>
              <a:rPr lang="zh-CN" altLang="en-US" sz="2400" dirty="0" smtClean="0">
                <a:latin typeface=".萍方-简" panose="020B0400000000000000" charset="-122"/>
                <a:ea typeface=".萍方-简" panose="020B0400000000000000" charset="-122"/>
                <a:hlinkClick r:id="rId2"/>
              </a:rPr>
              <a:t>http://playground.tensorflow.org</a:t>
            </a:r>
            <a:endParaRPr lang="zh-CN" altLang="en-US" sz="2400" dirty="0" smtClean="0">
              <a:latin typeface=".萍方-简" panose="020B0400000000000000" charset="-122"/>
              <a:ea typeface=".萍方-简" panose="020B0400000000000000"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CNN -</a:t>
            </a:r>
            <a:r>
              <a:rPr lang="en-US" altLang="en-US">
                <a:latin typeface=".萍方-简" panose="020B0400000000000000" charset="-122"/>
                <a:ea typeface=".萍方-简" panose="020B0400000000000000" charset="-122"/>
              </a:rPr>
              <a:t> </a:t>
            </a:r>
            <a:r>
              <a:rPr lang="zh-CN" altLang="en-US">
                <a:latin typeface=".萍方-简" panose="020B0400000000000000" charset="-122"/>
                <a:ea typeface=".萍方-简" panose="020B0400000000000000" charset="-122"/>
              </a:rPr>
              <a:t>卷积神经网络</a:t>
            </a:r>
            <a:endParaRPr 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a:t>
            </a:r>
            <a:r>
              <a:rPr lang="zh-CN" altLang="en-US" dirty="0" smtClean="0">
                <a:latin typeface=".萍方-简" panose="020B0400000000000000" charset="-122"/>
                <a:ea typeface=".萍方-简" panose="020B0400000000000000" charset="-122"/>
              </a:rPr>
              <a:t>的例子：图像分类（识别）</a:t>
            </a:r>
            <a:endParaRPr lang="en-US" altLang="zh-CN" dirty="0" smtClean="0">
              <a:latin typeface=".萍方-简" panose="020B0400000000000000" charset="-122"/>
              <a:ea typeface=".萍方-简" panose="020B0400000000000000" charset="-122"/>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079625" y="1932781"/>
            <a:ext cx="8032750" cy="3860800"/>
          </a:xfr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萍方-简" panose="020B0400000000000000" charset="-122"/>
                <a:ea typeface=".萍方-简" panose="020B0400000000000000" charset="-122"/>
              </a:rPr>
              <a:t>目标识别的例子</a:t>
            </a:r>
            <a:endParaRPr lang="zh-CN" altLang="en-US" dirty="0" smtClean="0">
              <a:latin typeface=".萍方-简" panose="020B0400000000000000" charset="-122"/>
              <a:ea typeface=".萍方-简" panose="020B0400000000000000" charset="-122"/>
            </a:endParaRPr>
          </a:p>
        </p:txBody>
      </p:sp>
      <p:pic>
        <p:nvPicPr>
          <p:cNvPr id="205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298700" y="1392238"/>
            <a:ext cx="7594600" cy="498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萍方-简" panose="020B0400000000000000" charset="-122"/>
                <a:ea typeface=".萍方-简" panose="020B0400000000000000" charset="-122"/>
              </a:rPr>
              <a:t>图片风格迁移</a:t>
            </a:r>
            <a:endParaRPr lang="zh-CN" altLang="en-US" dirty="0" smtClean="0">
              <a:latin typeface=".萍方-简" panose="020B0400000000000000" charset="-122"/>
              <a:ea typeface=".萍方-简" panose="020B0400000000000000" charset="-122"/>
            </a:endParaRPr>
          </a:p>
        </p:txBody>
      </p:sp>
      <p:pic>
        <p:nvPicPr>
          <p:cNvPr id="3" name="图片 2"/>
          <p:cNvPicPr>
            <a:picLocks noChangeAspect="1"/>
          </p:cNvPicPr>
          <p:nvPr/>
        </p:nvPicPr>
        <p:blipFill>
          <a:blip r:embed="rId1"/>
          <a:stretch>
            <a:fillRect/>
          </a:stretch>
        </p:blipFill>
        <p:spPr>
          <a:xfrm>
            <a:off x="5196840" y="152400"/>
            <a:ext cx="5008880" cy="1751965"/>
          </a:xfrm>
          <a:prstGeom prst="rect">
            <a:avLst/>
          </a:prstGeom>
        </p:spPr>
      </p:pic>
      <p:pic>
        <p:nvPicPr>
          <p:cNvPr id="4" name="图片 3"/>
          <p:cNvPicPr>
            <a:picLocks noChangeAspect="1"/>
          </p:cNvPicPr>
          <p:nvPr/>
        </p:nvPicPr>
        <p:blipFill>
          <a:blip r:embed="rId2"/>
          <a:stretch>
            <a:fillRect/>
          </a:stretch>
        </p:blipFill>
        <p:spPr>
          <a:xfrm>
            <a:off x="1102995" y="2144395"/>
            <a:ext cx="9363075" cy="4352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365" y="286385"/>
            <a:ext cx="7772400" cy="1143000"/>
          </a:xfrm>
        </p:spPr>
        <p:txBody>
          <a:bodyPr>
            <a:noAutofit/>
          </a:bodyPr>
          <a:lstStyle/>
          <a:p>
            <a:r>
              <a:rPr lang="zh-CN" altLang="en-US" sz="3600" dirty="0">
                <a:latin typeface=".萍方-简" panose="020B0400000000000000" charset="-122"/>
                <a:ea typeface=".萍方-简" panose="020B0400000000000000" charset="-122"/>
                <a:cs typeface=".萍方-简" panose="020B0400000000000000" charset="-122"/>
              </a:rPr>
              <a:t>为黑白照片自动上颜色</a:t>
            </a:r>
            <a:br>
              <a:rPr lang="en-US" sz="3600" dirty="0">
                <a:latin typeface=".萍方-简" panose="020B0400000000000000" charset="-122"/>
                <a:ea typeface=".萍方-简" panose="020B0400000000000000" charset="-122"/>
                <a:cs typeface=".萍方-简" panose="020B0400000000000000" charset="-122"/>
              </a:rPr>
            </a:br>
            <a:endParaRPr lang="en-US" sz="3600" dirty="0">
              <a:latin typeface=".萍方-简" panose="020B0400000000000000" charset="-122"/>
              <a:ea typeface=".萍方-简" panose="020B0400000000000000" charset="-122"/>
              <a:cs typeface=".萍方-简" panose="020B0400000000000000" charset="-122"/>
            </a:endParaRPr>
          </a:p>
        </p:txBody>
      </p:sp>
      <p:pic>
        <p:nvPicPr>
          <p:cNvPr id="2050" name="Picture 2" descr="Colorization of Black and White Photograph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6487" y="1124712"/>
            <a:ext cx="6981825" cy="4829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0444"/>
            <a:ext cx="7772400" cy="1143000"/>
          </a:xfrm>
        </p:spPr>
        <p:txBody>
          <a:bodyPr/>
          <a:lstStyle/>
          <a:p>
            <a:r>
              <a:rPr lang="zh-CN" altLang="en-US" dirty="0" smtClean="0">
                <a:latin typeface=".萍方-简" panose="020B0400000000000000" charset="-122"/>
                <a:ea typeface=".萍方-简" panose="020B0400000000000000" charset="-122"/>
              </a:rPr>
              <a:t>对照片进行优化</a:t>
            </a:r>
            <a:endParaRPr lang="zh-CN" altLang="en-US" dirty="0" smtClean="0">
              <a:latin typeface=".萍方-简" panose="020B0400000000000000" charset="-122"/>
              <a:ea typeface=".萍方-简" panose="020B0400000000000000" charset="-122"/>
            </a:endParaRPr>
          </a:p>
        </p:txBody>
      </p:sp>
      <p:pic>
        <p:nvPicPr>
          <p:cNvPr id="26" name="Picture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11783" y="1324974"/>
            <a:ext cx="1912125" cy="1263181"/>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H="1" flipV="1">
            <a:off x="6278020" y="4055320"/>
            <a:ext cx="1904345" cy="127062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0403" y="1320594"/>
            <a:ext cx="1892668" cy="126239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0409" y="4055320"/>
            <a:ext cx="1993593" cy="1249277"/>
          </a:xfrm>
          <a:prstGeom prst="rect">
            <a:avLst/>
          </a:prstGeom>
        </p:spPr>
      </p:pic>
      <p:pic>
        <p:nvPicPr>
          <p:cNvPr id="40" name="Picture 39"/>
          <p:cNvPicPr>
            <a:picLocks noChangeAspect="1"/>
          </p:cNvPicPr>
          <p:nvPr/>
        </p:nvPicPr>
        <p:blipFill rotWithShape="1">
          <a:blip r:embed="rId5" cstate="print">
            <a:extLst>
              <a:ext uri="{28A0092B-C50C-407E-A947-70E740481C1C}">
                <a14:useLocalDpi xmlns:a14="http://schemas.microsoft.com/office/drawing/2010/main" val="0"/>
              </a:ext>
            </a:extLst>
          </a:blip>
          <a:srcRect l="12959" t="15358" r="10776" b="16010"/>
          <a:stretch>
            <a:fillRect/>
          </a:stretch>
        </p:blipFill>
        <p:spPr>
          <a:xfrm>
            <a:off x="3989212" y="4059489"/>
            <a:ext cx="1878188" cy="1216968"/>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7817" y="4055320"/>
            <a:ext cx="1989327" cy="1203489"/>
          </a:xfrm>
          <a:prstGeom prst="rect">
            <a:avLst/>
          </a:prstGeom>
        </p:spPr>
      </p:pic>
      <p:sp>
        <p:nvSpPr>
          <p:cNvPr id="31" name="Rectangle 30"/>
          <p:cNvSpPr/>
          <p:nvPr/>
        </p:nvSpPr>
        <p:spPr bwMode="auto">
          <a:xfrm>
            <a:off x="1801495" y="3966210"/>
            <a:ext cx="4164965" cy="206311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sp>
        <p:nvSpPr>
          <p:cNvPr id="32" name="TextBox 31"/>
          <p:cNvSpPr txBox="1"/>
          <p:nvPr/>
        </p:nvSpPr>
        <p:spPr>
          <a:xfrm>
            <a:off x="1941203" y="5485995"/>
            <a:ext cx="3885300" cy="398780"/>
          </a:xfrm>
          <a:prstGeom prst="rect">
            <a:avLst/>
          </a:prstGeom>
          <a:solidFill>
            <a:schemeClr val="accent1"/>
          </a:solidFill>
        </p:spPr>
        <p:txBody>
          <a:bodyPr wrap="square" rtlCol="0">
            <a:spAutoFit/>
          </a:bodyPr>
          <a:lstStyle/>
          <a:p>
            <a:pPr algn="ctr"/>
            <a:r>
              <a:rPr lang="zh-CN" altLang="en-US" sz="2000" dirty="0">
                <a:solidFill>
                  <a:schemeClr val="bg1"/>
                </a:solidFill>
                <a:latin typeface=".萍方-简" panose="020B0400000000000000" charset="-122"/>
                <a:ea typeface=".萍方-简" panose="020B0400000000000000" charset="-122"/>
              </a:rPr>
              <a:t>光照度调整</a:t>
            </a:r>
            <a:endParaRPr lang="zh-CN" altLang="en-US" sz="2000" dirty="0">
              <a:solidFill>
                <a:schemeClr val="bg1"/>
              </a:solidFill>
              <a:latin typeface=".萍方-简" panose="020B0400000000000000" charset="-122"/>
              <a:ea typeface=".萍方-简" panose="020B0400000000000000" charset="-122"/>
            </a:endParaRPr>
          </a:p>
        </p:txBody>
      </p:sp>
      <p:sp>
        <p:nvSpPr>
          <p:cNvPr id="33" name="Rectangle 32"/>
          <p:cNvSpPr/>
          <p:nvPr/>
        </p:nvSpPr>
        <p:spPr bwMode="auto">
          <a:xfrm>
            <a:off x="4038600" y="1163320"/>
            <a:ext cx="4164965" cy="21386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sp>
        <p:nvSpPr>
          <p:cNvPr id="35" name="TextBox 34"/>
          <p:cNvSpPr txBox="1"/>
          <p:nvPr/>
        </p:nvSpPr>
        <p:spPr>
          <a:xfrm>
            <a:off x="4186838" y="2709484"/>
            <a:ext cx="3885300" cy="398780"/>
          </a:xfrm>
          <a:prstGeom prst="rect">
            <a:avLst/>
          </a:prstGeom>
          <a:solidFill>
            <a:schemeClr val="accent1"/>
          </a:solidFill>
        </p:spPr>
        <p:txBody>
          <a:bodyPr wrap="square" rtlCol="0">
            <a:spAutoFit/>
          </a:bodyPr>
          <a:lstStyle/>
          <a:p>
            <a:pPr algn="ctr"/>
            <a:r>
              <a:rPr lang="zh-CN" altLang="en-US" sz="2000" dirty="0">
                <a:solidFill>
                  <a:schemeClr val="bg1"/>
                </a:solidFill>
                <a:latin typeface=".萍方-简" panose="020B0400000000000000" charset="-122"/>
                <a:ea typeface=".萍方-简" panose="020B0400000000000000" charset="-122"/>
              </a:rPr>
              <a:t>色彩曲线和细节的优化</a:t>
            </a:r>
            <a:endParaRPr lang="zh-CN" altLang="en-US" sz="2000" dirty="0">
              <a:solidFill>
                <a:schemeClr val="bg1"/>
              </a:solidFill>
              <a:latin typeface=".萍方-简" panose="020B0400000000000000" charset="-122"/>
              <a:ea typeface=".萍方-简" panose="020B0400000000000000" charset="-122"/>
            </a:endParaRPr>
          </a:p>
        </p:txBody>
      </p:sp>
      <p:sp>
        <p:nvSpPr>
          <p:cNvPr id="42" name="Rectangle 41"/>
          <p:cNvSpPr/>
          <p:nvPr/>
        </p:nvSpPr>
        <p:spPr bwMode="auto">
          <a:xfrm>
            <a:off x="6205220" y="3966210"/>
            <a:ext cx="4164965" cy="205486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sp>
        <p:nvSpPr>
          <p:cNvPr id="43" name="TextBox 42"/>
          <p:cNvSpPr txBox="1"/>
          <p:nvPr/>
        </p:nvSpPr>
        <p:spPr>
          <a:xfrm>
            <a:off x="6345295" y="5485995"/>
            <a:ext cx="3885300" cy="398780"/>
          </a:xfrm>
          <a:prstGeom prst="rect">
            <a:avLst/>
          </a:prstGeom>
          <a:solidFill>
            <a:schemeClr val="accent1"/>
          </a:solidFill>
        </p:spPr>
        <p:txBody>
          <a:bodyPr wrap="square" rtlCol="0">
            <a:spAutoFit/>
          </a:bodyPr>
          <a:lstStyle/>
          <a:p>
            <a:pPr algn="ctr"/>
            <a:r>
              <a:rPr lang="zh-CN" altLang="en-US" sz="2000" dirty="0">
                <a:solidFill>
                  <a:schemeClr val="bg1"/>
                </a:solidFill>
                <a:latin typeface=".萍方-简" panose="020B0400000000000000" charset="-122"/>
                <a:ea typeface=".萍方-简" panose="020B0400000000000000" charset="-122"/>
              </a:rPr>
              <a:t>色调冷暖调整</a:t>
            </a:r>
            <a:endParaRPr lang="zh-CN" altLang="en-US" sz="2000" dirty="0">
              <a:solidFill>
                <a:schemeClr val="bg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7320" y="563245"/>
            <a:ext cx="5383944" cy="5867400"/>
          </a:xfrm>
          <a:prstGeom prst="rect">
            <a:avLst/>
          </a:prstGeom>
        </p:spPr>
      </p:pic>
      <p:sp>
        <p:nvSpPr>
          <p:cNvPr id="3" name="Title 1"/>
          <p:cNvSpPr>
            <a:spLocks noGrp="1"/>
          </p:cNvSpPr>
          <p:nvPr>
            <p:ph type="title"/>
          </p:nvPr>
        </p:nvSpPr>
        <p:spPr>
          <a:xfrm>
            <a:off x="735965" y="37589"/>
            <a:ext cx="7772400" cy="1143000"/>
          </a:xfrm>
        </p:spPr>
        <p:txBody>
          <a:bodyPr/>
          <a:p>
            <a:r>
              <a:rPr lang="zh-CN" altLang="en-US" dirty="0" smtClean="0">
                <a:latin typeface=".萍方-简" panose="020B0400000000000000" charset="-122"/>
                <a:ea typeface=".萍方-简" panose="020B0400000000000000" charset="-122"/>
              </a:rPr>
              <a:t>去除马赛克</a:t>
            </a:r>
            <a:endParaRPr lang="zh-CN" altLang="en-US" dirty="0" smtClean="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631315" y="43180"/>
            <a:ext cx="7273925" cy="787400"/>
          </a:xfrm>
        </p:spPr>
        <p:txBody>
          <a:bodyPr>
            <a:normAutofit/>
            <a:scene3d>
              <a:camera prst="orthographicFront"/>
              <a:lightRig rig="soft" dir="t">
                <a:rot lat="0" lon="0" rev="15600000"/>
              </a:lightRig>
            </a:scene3d>
            <a:sp3d extrusionH="57150" prstMaterial="softEdge">
              <a:bevelT w="25400" h="38100"/>
            </a:sp3d>
          </a:bodyPr>
          <a:p>
            <a:pPr algn="ctr"/>
            <a:r>
              <a:rPr lang="zh-CN" altLang="en-US" sz="3600">
                <a:solidFill>
                  <a:schemeClr val="accent4"/>
                </a:solidFill>
                <a:effectLst/>
                <a:latin typeface=".萍方-简" panose="020B0400000000000000" charset="-122"/>
                <a:ea typeface=".萍方-简" panose="020B0400000000000000" charset="-122"/>
              </a:rPr>
              <a:t>人工智能简史</a:t>
            </a:r>
            <a:endParaRPr lang="zh-CN" altLang="en-US" sz="3600">
              <a:solidFill>
                <a:schemeClr val="accent4"/>
              </a:solidFill>
              <a:effectLst/>
              <a:latin typeface=".萍方-简" panose="020B0400000000000000" charset="-122"/>
              <a:ea typeface=".萍方-简" panose="020B0400000000000000" charset="-122"/>
            </a:endParaRPr>
          </a:p>
        </p:txBody>
      </p:sp>
      <p:sp>
        <p:nvSpPr>
          <p:cNvPr id="3" name="文本框 2"/>
          <p:cNvSpPr txBox="1"/>
          <p:nvPr/>
        </p:nvSpPr>
        <p:spPr>
          <a:xfrm>
            <a:off x="257810" y="830580"/>
            <a:ext cx="5419090" cy="4799965"/>
          </a:xfrm>
          <a:prstGeom prst="rect">
            <a:avLst/>
          </a:prstGeom>
          <a:noFill/>
        </p:spPr>
        <p:txBody>
          <a:bodyPr wrap="square" rtlCol="0">
            <a:spAutoFit/>
          </a:bodyPr>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1943-1956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人工智能诞生</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图灵测试（</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1950</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游戏</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约翰·麦卡锡</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提出“人工智能”一词，在</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1956</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年达特茅斯会议上被本领域接受</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1956-1974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黄金年代</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搜索式推理（启发式搜索、棋路树、</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算法）</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基于符号学的自然语言处理（词法分析、句法分析、语义网、聊天机器人</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ELIZA</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1974-1980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第一次低谷</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被认为只是“玩具”</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感知器</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（神经网络的一种形式）</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的研究遇到瓶颈</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基于规则和推理的专家系统，被批评“人类在解决问题时并没有使用逻辑运算”</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
        <p:nvSpPr>
          <p:cNvPr id="6" name="文本框 5"/>
          <p:cNvSpPr txBox="1"/>
          <p:nvPr/>
        </p:nvSpPr>
        <p:spPr>
          <a:xfrm>
            <a:off x="6350000" y="830580"/>
            <a:ext cx="5679440" cy="5908040"/>
          </a:xfrm>
          <a:prstGeom prst="rect">
            <a:avLst/>
          </a:prstGeom>
          <a:noFill/>
        </p:spPr>
        <p:txBody>
          <a:bodyPr wrap="square" rtlCol="0">
            <a:spAutoFit/>
          </a:bodyPr>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sym typeface="+mn-ea"/>
              </a:rPr>
              <a:t>1980-1987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sym typeface="+mn-ea"/>
              </a:rPr>
              <a:t>繁荣</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专家系统得到赏识（</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CMU - XCON</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知识革命（使用专家系统存储专业知识，试图建立巨型知识库）</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endParaRPr>
          </a:p>
          <a:p>
            <a:pPr marL="285750" indent="-285750">
              <a:buFont typeface="Arial" panose="02080604020202020204" pitchFamily="34" charset="0"/>
              <a:buChar char="•"/>
            </a:pP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链接主义</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重生（</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Hopfiled</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网络、</a:t>
            </a: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反向传播算法</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第五代计算机工程</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endParaRPr>
          </a:p>
          <a:p>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1987-1993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第二次低谷</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342900" indent="-34290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第五代工程并未实现</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342900" indent="-34290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XCON</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维护费用居高不下</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indent="0">
              <a:buFont typeface="Arial" panose="02080604020202020204" pitchFamily="34" charset="0"/>
              <a:buNone/>
            </a:pPr>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342900" indent="-342900"/>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1993-2011 </a:t>
            </a:r>
            <a:r>
              <a:rPr 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再次起飞</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IBM</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深蓝战胜国际象棋冠军卡斯帕罗夫</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研究开始借助复杂的数学工具，贝叶斯网络、隐马尔可夫模型、信息论、随机模型、优化理论、</a:t>
            </a: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神经网络的数学描述</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在幕后使用</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的领域：数据挖掘、工业机器人、物流、语音识别、银行业软件、辅助医疗诊断、搜索引擎</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2011</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至今</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深度学习</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、大数据</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75280" y="6083300"/>
            <a:ext cx="7843420" cy="460375"/>
          </a:xfrm>
          <a:prstGeom prst="rect">
            <a:avLst/>
          </a:prstGeom>
        </p:spPr>
        <p:txBody>
          <a:bodyPr wrap="square">
            <a:spAutoFit/>
          </a:bodyPr>
          <a:lstStyle/>
          <a:p>
            <a:pPr algn="ctr"/>
            <a:r>
              <a:rPr lang="en-US" sz="1200" dirty="0" err="1"/>
              <a:t>Severyn</a:t>
            </a:r>
            <a:r>
              <a:rPr lang="en-US" sz="1200" dirty="0"/>
              <a:t>, </a:t>
            </a:r>
            <a:r>
              <a:rPr lang="en-US" sz="1200" dirty="0" err="1"/>
              <a:t>Aliaksei</a:t>
            </a:r>
            <a:r>
              <a:rPr lang="en-US" sz="1200" dirty="0"/>
              <a:t>, and Alessandro </a:t>
            </a:r>
            <a:r>
              <a:rPr lang="en-US" sz="1200" dirty="0" err="1"/>
              <a:t>Moschitti</a:t>
            </a:r>
            <a:r>
              <a:rPr lang="en-US" sz="1200" dirty="0"/>
              <a:t>. "UNITN: Training Deep Convolutional Neural Network for Twitter Sentiment Classification." </a:t>
            </a:r>
            <a:r>
              <a:rPr lang="en-US" sz="1200" i="1" dirty="0" err="1"/>
              <a:t>SemEval</a:t>
            </a:r>
            <a:r>
              <a:rPr lang="en-US" sz="1200" i="1" dirty="0"/>
              <a:t>@ NAACL-HLT</a:t>
            </a:r>
            <a:r>
              <a:rPr lang="en-US" sz="1200" dirty="0"/>
              <a:t>. 2015.</a:t>
            </a:r>
            <a:endParaRPr lang="en-US" sz="1200" i="1" dirty="0">
              <a:latin typeface="Arial" panose="02080604020202020204" pitchFamily="34" charset="0"/>
              <a:ea typeface="Arial" panose="02080604020202020204" pitchFamily="34" charset="0"/>
              <a:cs typeface="Arial" panose="02080604020202020204" pitchFamily="34" charset="0"/>
            </a:endParaRPr>
          </a:p>
        </p:txBody>
      </p:sp>
      <p:sp>
        <p:nvSpPr>
          <p:cNvPr id="6" name="Title 1"/>
          <p:cNvSpPr txBox="1"/>
          <p:nvPr/>
        </p:nvSpPr>
        <p:spPr>
          <a:xfrm>
            <a:off x="662305" y="182880"/>
            <a:ext cx="10522585"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CNN</a:t>
            </a:r>
            <a:r>
              <a:rPr lang="zh-CN" altLang="en-US" dirty="0" smtClean="0">
                <a:latin typeface=".萍方-简" panose="020B0400000000000000" charset="-122"/>
                <a:ea typeface=".萍方-简" panose="020B0400000000000000" charset="-122"/>
              </a:rPr>
              <a:t>网络用于文本情感分类</a:t>
            </a:r>
            <a:endParaRPr lang="zh-CN" altLang="en-US" dirty="0" smtClean="0">
              <a:latin typeface=".萍方-简" panose="020B0400000000000000" charset="-122"/>
              <a:ea typeface=".萍方-简" panose="020B0400000000000000" charset="-122"/>
            </a:endParaRPr>
          </a:p>
        </p:txBody>
      </p:sp>
      <p:pic>
        <p:nvPicPr>
          <p:cNvPr id="7" name="Εικόνα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3300" y="1707139"/>
            <a:ext cx="7645400" cy="4040621"/>
          </a:xfrm>
          <a:prstGeom prst="rect">
            <a:avLst/>
          </a:prstGeom>
        </p:spPr>
      </p:pic>
      <p:sp>
        <p:nvSpPr>
          <p:cNvPr id="2" name="矩形 1"/>
          <p:cNvSpPr/>
          <p:nvPr/>
        </p:nvSpPr>
        <p:spPr>
          <a:xfrm>
            <a:off x="3103880" y="1846580"/>
            <a:ext cx="121094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句子矩阵</a:t>
            </a:r>
            <a:endParaRPr lang="zh-CN" altLang="en-US">
              <a:solidFill>
                <a:schemeClr val="tx1"/>
              </a:solidFill>
            </a:endParaRPr>
          </a:p>
        </p:txBody>
      </p:sp>
      <p:sp>
        <p:nvSpPr>
          <p:cNvPr id="3" name="矩形 2"/>
          <p:cNvSpPr/>
          <p:nvPr/>
        </p:nvSpPr>
        <p:spPr>
          <a:xfrm>
            <a:off x="5056505" y="1706880"/>
            <a:ext cx="1236345" cy="5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卷积</a:t>
            </a:r>
            <a:endParaRPr lang="zh-CN" altLang="en-US">
              <a:solidFill>
                <a:schemeClr val="tx1"/>
              </a:solidFill>
            </a:endParaRPr>
          </a:p>
          <a:p>
            <a:pPr algn="ctr"/>
            <a:r>
              <a:rPr lang="zh-CN" altLang="en-US">
                <a:solidFill>
                  <a:schemeClr val="tx1"/>
                </a:solidFill>
              </a:rPr>
              <a:t>特征图</a:t>
            </a:r>
            <a:endParaRPr lang="zh-CN" altLang="en-US">
              <a:solidFill>
                <a:schemeClr val="tx1"/>
              </a:solidFill>
            </a:endParaRPr>
          </a:p>
        </p:txBody>
      </p:sp>
      <p:sp>
        <p:nvSpPr>
          <p:cNvPr id="4" name="矩形 3"/>
          <p:cNvSpPr/>
          <p:nvPr/>
        </p:nvSpPr>
        <p:spPr>
          <a:xfrm>
            <a:off x="6402070" y="1847215"/>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池化结果</a:t>
            </a:r>
            <a:endParaRPr lang="zh-CN" altLang="en-US">
              <a:solidFill>
                <a:schemeClr val="tx1"/>
              </a:solidFill>
            </a:endParaRPr>
          </a:p>
        </p:txBody>
      </p:sp>
      <p:sp>
        <p:nvSpPr>
          <p:cNvPr id="8" name="矩形 7"/>
          <p:cNvSpPr/>
          <p:nvPr/>
        </p:nvSpPr>
        <p:spPr>
          <a:xfrm>
            <a:off x="8354695" y="1965960"/>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softmax</a:t>
            </a:r>
            <a:endParaRPr lang="zh-CN" altLang="en-US">
              <a:solidFill>
                <a:schemeClr val="tx1"/>
              </a:solidFill>
            </a:endParaRPr>
          </a:p>
          <a:p>
            <a:pPr algn="ctr"/>
            <a:r>
              <a:rPr lang="zh-CN" altLang="en-US">
                <a:solidFill>
                  <a:schemeClr val="tx1"/>
                </a:solidFill>
              </a:rPr>
              <a:t>输出结果</a:t>
            </a:r>
            <a:endParaRPr lang="zh-CN" altLang="en-US">
              <a:solidFill>
                <a:schemeClr val="tx1"/>
              </a:solidFill>
            </a:endParaRPr>
          </a:p>
        </p:txBody>
      </p:sp>
      <p:sp>
        <p:nvSpPr>
          <p:cNvPr id="9" name="矩形 8"/>
          <p:cNvSpPr/>
          <p:nvPr/>
        </p:nvSpPr>
        <p:spPr>
          <a:xfrm>
            <a:off x="3121025" y="1846580"/>
            <a:ext cx="121094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句子矩阵</a:t>
            </a:r>
            <a:endParaRPr lang="zh-CN" altLang="en-US">
              <a:solidFill>
                <a:schemeClr val="tx1"/>
              </a:solidFill>
            </a:endParaRPr>
          </a:p>
        </p:txBody>
      </p:sp>
      <p:sp>
        <p:nvSpPr>
          <p:cNvPr id="10" name="矩形 9"/>
          <p:cNvSpPr/>
          <p:nvPr/>
        </p:nvSpPr>
        <p:spPr>
          <a:xfrm>
            <a:off x="5073650" y="1706880"/>
            <a:ext cx="1236345" cy="5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卷积</a:t>
            </a:r>
            <a:endParaRPr lang="zh-CN" altLang="en-US">
              <a:solidFill>
                <a:schemeClr val="tx1"/>
              </a:solidFill>
            </a:endParaRPr>
          </a:p>
          <a:p>
            <a:pPr algn="ctr"/>
            <a:r>
              <a:rPr lang="zh-CN" altLang="en-US">
                <a:solidFill>
                  <a:schemeClr val="tx1"/>
                </a:solidFill>
              </a:rPr>
              <a:t>特征图</a:t>
            </a:r>
            <a:endParaRPr lang="zh-CN" altLang="en-US">
              <a:solidFill>
                <a:schemeClr val="tx1"/>
              </a:solidFill>
            </a:endParaRPr>
          </a:p>
        </p:txBody>
      </p:sp>
      <p:sp>
        <p:nvSpPr>
          <p:cNvPr id="11" name="矩形 10"/>
          <p:cNvSpPr/>
          <p:nvPr/>
        </p:nvSpPr>
        <p:spPr>
          <a:xfrm>
            <a:off x="6419215" y="1847215"/>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池化结果</a:t>
            </a:r>
            <a:endParaRPr lang="zh-CN" altLang="en-US">
              <a:solidFill>
                <a:schemeClr val="tx1"/>
              </a:solidFill>
            </a:endParaRPr>
          </a:p>
        </p:txBody>
      </p:sp>
      <p:sp>
        <p:nvSpPr>
          <p:cNvPr id="12" name="矩形 11"/>
          <p:cNvSpPr/>
          <p:nvPr/>
        </p:nvSpPr>
        <p:spPr>
          <a:xfrm>
            <a:off x="8354695" y="1965960"/>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萍方-简" panose="020B0400000000000000" charset="-122"/>
                <a:ea typeface=".萍方-简" panose="020B0400000000000000" charset="-122"/>
                <a:cs typeface=".萍方-简" panose="020B0400000000000000" charset="-122"/>
              </a:rPr>
              <a:t>softmax</a:t>
            </a:r>
            <a:endParaRPr lang="zh-CN" altLang="en-US">
              <a:solidFill>
                <a:schemeClr val="tx1"/>
              </a:solidFill>
              <a:latin typeface=".萍方-简" panose="020B0400000000000000" charset="-122"/>
              <a:ea typeface=".萍方-简" panose="020B0400000000000000" charset="-122"/>
              <a:cs typeface=".萍方-简" panose="020B0400000000000000" charset="-122"/>
            </a:endParaRPr>
          </a:p>
          <a:p>
            <a:pPr algn="ctr"/>
            <a:r>
              <a:rPr lang="zh-CN" altLang="en-US">
                <a:solidFill>
                  <a:schemeClr val="tx1"/>
                </a:solidFill>
                <a:latin typeface=".萍方-简" panose="020B0400000000000000" charset="-122"/>
                <a:ea typeface=".萍方-简" panose="020B0400000000000000" charset="-122"/>
                <a:cs typeface=".萍方-简" panose="020B0400000000000000" charset="-122"/>
              </a:rPr>
              <a:t>输出结果</a:t>
            </a:r>
            <a:endParaRPr lang="zh-CN" altLang="en-US">
              <a:solidFill>
                <a:schemeClr val="tx1"/>
              </a:solidFill>
              <a:latin typeface=".萍方-简" panose="020B0400000000000000" charset="-122"/>
              <a:ea typeface=".萍方-简" panose="020B0400000000000000" charset="-122"/>
              <a:cs typeface=".萍方-简" panose="020B0400000000000000" charset="-122"/>
            </a:endParaRPr>
          </a:p>
        </p:txBody>
      </p:sp>
      <p:sp>
        <p:nvSpPr>
          <p:cNvPr id="13" name="矩形 12"/>
          <p:cNvSpPr/>
          <p:nvPr/>
        </p:nvSpPr>
        <p:spPr>
          <a:xfrm>
            <a:off x="3121025" y="1846580"/>
            <a:ext cx="121094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句子矩阵</a:t>
            </a:r>
            <a:endParaRPr lang="zh-CN" altLang="en-US">
              <a:solidFill>
                <a:schemeClr val="tx1"/>
              </a:solidFill>
              <a:latin typeface=".萍方-简" panose="020B0400000000000000" charset="-122"/>
              <a:ea typeface=".萍方-简" panose="020B0400000000000000" charset="-122"/>
            </a:endParaRPr>
          </a:p>
        </p:txBody>
      </p:sp>
      <p:sp>
        <p:nvSpPr>
          <p:cNvPr id="14" name="矩形 13"/>
          <p:cNvSpPr/>
          <p:nvPr/>
        </p:nvSpPr>
        <p:spPr>
          <a:xfrm>
            <a:off x="5073650" y="1706880"/>
            <a:ext cx="1236345" cy="5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卷积</a:t>
            </a:r>
            <a:endParaRPr lang="zh-CN" altLang="en-US">
              <a:solidFill>
                <a:schemeClr val="tx1"/>
              </a:solidFill>
              <a:latin typeface=".萍方-简" panose="020B0400000000000000" charset="-122"/>
              <a:ea typeface=".萍方-简" panose="020B0400000000000000" charset="-122"/>
            </a:endParaRPr>
          </a:p>
          <a:p>
            <a:pPr algn="ctr"/>
            <a:r>
              <a:rPr lang="zh-CN" altLang="en-US">
                <a:solidFill>
                  <a:schemeClr val="tx1"/>
                </a:solidFill>
                <a:latin typeface=".萍方-简" panose="020B0400000000000000" charset="-122"/>
                <a:ea typeface=".萍方-简" panose="020B0400000000000000" charset="-122"/>
              </a:rPr>
              <a:t>特征图</a:t>
            </a:r>
            <a:endParaRPr lang="zh-CN" altLang="en-US">
              <a:solidFill>
                <a:schemeClr val="tx1"/>
              </a:solidFill>
              <a:latin typeface=".萍方-简" panose="020B0400000000000000" charset="-122"/>
              <a:ea typeface=".萍方-简" panose="020B0400000000000000" charset="-122"/>
            </a:endParaRPr>
          </a:p>
        </p:txBody>
      </p:sp>
      <p:sp>
        <p:nvSpPr>
          <p:cNvPr id="15" name="矩形 14"/>
          <p:cNvSpPr/>
          <p:nvPr/>
        </p:nvSpPr>
        <p:spPr>
          <a:xfrm>
            <a:off x="6419215" y="1847215"/>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池化结果</a:t>
            </a:r>
            <a:endParaRPr lang="zh-CN" altLang="en-US">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AlphaGO</a:t>
            </a:r>
            <a:r>
              <a:rPr lang="zh-CN" altLang="en-US" sz="3600" dirty="0" smtClean="0"/>
              <a:t>也用了</a:t>
            </a:r>
            <a:r>
              <a:rPr lang="en-US" altLang="zh-CN" sz="3600" dirty="0" smtClean="0"/>
              <a:t>CNN</a:t>
            </a:r>
            <a:r>
              <a:rPr lang="zh-CN" altLang="en-US" sz="3600" dirty="0" smtClean="0">
                <a:latin typeface=".萍方-简" panose="020B0400000000000000" charset="-122"/>
                <a:ea typeface=".萍方-简" panose="020B0400000000000000" charset="-122"/>
              </a:rPr>
              <a:t>网络</a:t>
            </a:r>
            <a:endParaRPr lang="zh-CN" altLang="en-US" sz="3600" dirty="0" smtClean="0">
              <a:latin typeface=".萍方-简" panose="020B0400000000000000" charset="-122"/>
              <a:ea typeface=".萍方-简" panose="020B0400000000000000" charset="-122"/>
            </a:endParaRPr>
          </a:p>
        </p:txBody>
      </p:sp>
      <p:sp>
        <p:nvSpPr>
          <p:cNvPr id="6" name="内容占位符 5"/>
          <p:cNvSpPr>
            <a:spLocks noGrp="1"/>
          </p:cNvSpPr>
          <p:nvPr>
            <p:ph sz="half" idx="1"/>
          </p:nvPr>
        </p:nvSpPr>
        <p:spPr>
          <a:xfrm>
            <a:off x="7035800" y="1922145"/>
            <a:ext cx="4625975" cy="4117975"/>
          </a:xfrm>
        </p:spPr>
        <p:txBody>
          <a:bodyPr>
            <a:normAutofit lnSpcReduction="20000"/>
          </a:bodyPr>
          <a:lstStyle/>
          <a:p>
            <a:pPr marL="0" indent="0">
              <a:buNone/>
            </a:pPr>
            <a:r>
              <a:rPr lang="zh-CN" altLang="en-US" dirty="0" smtClean="0">
                <a:latin typeface=".萍方-简" panose="020B0400000000000000" charset="-122"/>
                <a:ea typeface=".萍方-简" panose="020B0400000000000000" charset="-122"/>
                <a:cs typeface=".萍方-简" panose="020B0400000000000000" charset="-122"/>
              </a:rPr>
              <a:t>策略网络</a:t>
            </a:r>
            <a:r>
              <a:rPr lang="en-US" altLang="zh-CN" dirty="0" smtClean="0">
                <a:latin typeface=".萍方-简" panose="020B0400000000000000" charset="-122"/>
                <a:ea typeface=".萍方-简" panose="020B0400000000000000" charset="-122"/>
                <a:cs typeface=".萍方-简" panose="020B0400000000000000" charset="-122"/>
              </a:rPr>
              <a:t>:</a:t>
            </a:r>
            <a:endParaRPr lang="en-US" altLang="zh-CN" dirty="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输入</a:t>
            </a:r>
            <a:r>
              <a:rPr lang="en-US" altLang="zh-CN" b="1" dirty="0" smtClean="0">
                <a:latin typeface=".萍方-简" panose="020B0400000000000000" charset="-122"/>
                <a:ea typeface=".萍方-简" panose="020B0400000000000000" charset="-122"/>
                <a:cs typeface=".萍方-简" panose="020B0400000000000000" charset="-122"/>
              </a:rPr>
              <a:t>:</a:t>
            </a:r>
            <a:r>
              <a:rPr lang="en-US" altLang="zh-CN" dirty="0" smtClean="0">
                <a:latin typeface=".萍方-简" panose="020B0400000000000000" charset="-122"/>
                <a:ea typeface=".萍方-简" panose="020B0400000000000000" charset="-122"/>
                <a:cs typeface=".萍方-简" panose="020B0400000000000000" charset="-122"/>
              </a:rPr>
              <a:t> 19x19, 48 </a:t>
            </a:r>
            <a:r>
              <a:rPr lang="zh-CN" altLang="en-US" dirty="0" smtClean="0">
                <a:latin typeface=".萍方-简" panose="020B0400000000000000" charset="-122"/>
                <a:ea typeface=".萍方-简" panose="020B0400000000000000" charset="-122"/>
                <a:cs typeface=".萍方-简" panose="020B0400000000000000" charset="-122"/>
              </a:rPr>
              <a:t>通道</a:t>
            </a:r>
            <a:endParaRPr lang="en-US" altLang="zh-CN" dirty="0" smtClean="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层</a:t>
            </a:r>
            <a:r>
              <a:rPr lang="en-US" altLang="zh-CN" b="1" dirty="0" smtClean="0">
                <a:latin typeface=".萍方-简" panose="020B0400000000000000" charset="-122"/>
                <a:ea typeface=".萍方-简" panose="020B0400000000000000" charset="-122"/>
                <a:cs typeface=".萍方-简" panose="020B0400000000000000" charset="-122"/>
              </a:rPr>
              <a:t>1: </a:t>
            </a:r>
            <a:r>
              <a:rPr lang="en-US" altLang="zh-CN" dirty="0" smtClean="0">
                <a:latin typeface=".萍方-简" panose="020B0400000000000000" charset="-122"/>
                <a:ea typeface=".萍方-简" panose="020B0400000000000000" charset="-122"/>
                <a:cs typeface=".萍方-简" panose="020B0400000000000000" charset="-122"/>
              </a:rPr>
              <a:t>5x5 </a:t>
            </a:r>
            <a:r>
              <a:rPr lang="zh-CN" altLang="en-US" dirty="0" smtClean="0">
                <a:latin typeface=".萍方-简" panose="020B0400000000000000" charset="-122"/>
                <a:ea typeface=".萍方-简" panose="020B0400000000000000" charset="-122"/>
                <a:cs typeface=".萍方-简" panose="020B0400000000000000" charset="-122"/>
              </a:rPr>
              <a:t>卷积核</a:t>
            </a:r>
            <a:r>
              <a:rPr lang="en-US" altLang="zh-CN" dirty="0" smtClean="0">
                <a:latin typeface=".萍方-简" panose="020B0400000000000000" charset="-122"/>
                <a:ea typeface=".萍方-简" panose="020B0400000000000000" charset="-122"/>
                <a:cs typeface=".萍方-简" panose="020B0400000000000000" charset="-122"/>
              </a:rPr>
              <a:t>, 192 </a:t>
            </a:r>
            <a:r>
              <a:rPr lang="zh-CN" altLang="en-US" dirty="0" smtClean="0">
                <a:latin typeface=".萍方-简" panose="020B0400000000000000" charset="-122"/>
                <a:ea typeface=".萍方-简" panose="020B0400000000000000" charset="-122"/>
                <a:cs typeface=".萍方-简" panose="020B0400000000000000" charset="-122"/>
              </a:rPr>
              <a:t>过滤器</a:t>
            </a:r>
            <a:endParaRPr lang="en-US" altLang="zh-CN" dirty="0" smtClean="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层</a:t>
            </a:r>
            <a:r>
              <a:rPr lang="en-US" altLang="zh-CN" b="1" dirty="0" smtClean="0">
                <a:latin typeface=".萍方-简" panose="020B0400000000000000" charset="-122"/>
                <a:ea typeface=".萍方-简" panose="020B0400000000000000" charset="-122"/>
                <a:cs typeface=".萍方-简" panose="020B0400000000000000" charset="-122"/>
              </a:rPr>
              <a:t>2</a:t>
            </a:r>
            <a:r>
              <a:rPr lang="zh-CN" altLang="en-US" b="1" dirty="0" smtClean="0">
                <a:latin typeface=".萍方-简" panose="020B0400000000000000" charset="-122"/>
                <a:ea typeface=".萍方-简" panose="020B0400000000000000" charset="-122"/>
                <a:cs typeface=".萍方-简" panose="020B0400000000000000" charset="-122"/>
              </a:rPr>
              <a:t>到</a:t>
            </a:r>
            <a:r>
              <a:rPr lang="en-US" altLang="zh-CN" b="1" dirty="0" smtClean="0">
                <a:latin typeface=".萍方-简" panose="020B0400000000000000" charset="-122"/>
                <a:ea typeface=".萍方-简" panose="020B0400000000000000" charset="-122"/>
                <a:cs typeface=".萍方-简" panose="020B0400000000000000" charset="-122"/>
              </a:rPr>
              <a:t>12:</a:t>
            </a:r>
            <a:r>
              <a:rPr lang="en-US" altLang="zh-CN" dirty="0" smtClean="0">
                <a:latin typeface=".萍方-简" panose="020B0400000000000000" charset="-122"/>
                <a:ea typeface=".萍方-简" panose="020B0400000000000000" charset="-122"/>
                <a:cs typeface=".萍方-简" panose="020B0400000000000000" charset="-122"/>
              </a:rPr>
              <a:t> 3x3 </a:t>
            </a:r>
            <a:r>
              <a:rPr lang="zh-CN" altLang="en-US" dirty="0" smtClean="0">
                <a:latin typeface=".萍方-简" panose="020B0400000000000000" charset="-122"/>
                <a:ea typeface=".萍方-简" panose="020B0400000000000000" charset="-122"/>
                <a:cs typeface=".萍方-简" panose="020B0400000000000000" charset="-122"/>
              </a:rPr>
              <a:t>卷积核</a:t>
            </a:r>
            <a:r>
              <a:rPr lang="en-US" altLang="zh-CN" dirty="0" smtClean="0">
                <a:latin typeface=".萍方-简" panose="020B0400000000000000" charset="-122"/>
                <a:ea typeface=".萍方-简" panose="020B0400000000000000" charset="-122"/>
                <a:cs typeface=".萍方-简" panose="020B0400000000000000" charset="-122"/>
              </a:rPr>
              <a:t>, 192 </a:t>
            </a:r>
            <a:r>
              <a:rPr lang="zh-CN" altLang="en-US" dirty="0" smtClean="0">
                <a:latin typeface=".萍方-简" panose="020B0400000000000000" charset="-122"/>
                <a:ea typeface=".萍方-简" panose="020B0400000000000000" charset="-122"/>
                <a:cs typeface=".萍方-简" panose="020B0400000000000000" charset="-122"/>
              </a:rPr>
              <a:t>过滤器</a:t>
            </a:r>
            <a:endParaRPr lang="en-US" altLang="zh-CN" dirty="0" smtClean="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层</a:t>
            </a:r>
            <a:r>
              <a:rPr lang="en-US" altLang="zh-CN" b="1" dirty="0" smtClean="0">
                <a:latin typeface=".萍方-简" panose="020B0400000000000000" charset="-122"/>
                <a:ea typeface=".萍方-简" panose="020B0400000000000000" charset="-122"/>
                <a:cs typeface=".萍方-简" panose="020B0400000000000000" charset="-122"/>
              </a:rPr>
              <a:t>13:</a:t>
            </a:r>
            <a:r>
              <a:rPr lang="en-US" altLang="zh-CN" dirty="0" smtClean="0">
                <a:latin typeface=".萍方-简" panose="020B0400000000000000" charset="-122"/>
                <a:ea typeface=".萍方-简" panose="020B0400000000000000" charset="-122"/>
                <a:cs typeface=".萍方-简" panose="020B0400000000000000" charset="-122"/>
              </a:rPr>
              <a:t> 1x1 </a:t>
            </a:r>
            <a:r>
              <a:rPr lang="zh-CN" altLang="en-US" dirty="0" smtClean="0">
                <a:latin typeface=".萍方-简" panose="020B0400000000000000" charset="-122"/>
                <a:ea typeface=".萍方-简" panose="020B0400000000000000" charset="-122"/>
                <a:cs typeface=".萍方-简" panose="020B0400000000000000" charset="-122"/>
              </a:rPr>
              <a:t>卷积核</a:t>
            </a:r>
            <a:r>
              <a:rPr lang="en-US" altLang="zh-CN" dirty="0" smtClean="0">
                <a:latin typeface=".萍方-简" panose="020B0400000000000000" charset="-122"/>
                <a:ea typeface=".萍方-简" panose="020B0400000000000000" charset="-122"/>
                <a:cs typeface=".萍方-简" panose="020B0400000000000000" charset="-122"/>
              </a:rPr>
              <a:t>, 1 </a:t>
            </a:r>
            <a:r>
              <a:rPr lang="zh-CN" altLang="en-US" dirty="0" smtClean="0">
                <a:latin typeface=".萍方-简" panose="020B0400000000000000" charset="-122"/>
                <a:ea typeface=".萍方-简" panose="020B0400000000000000" charset="-122"/>
                <a:cs typeface=".萍方-简" panose="020B0400000000000000" charset="-122"/>
              </a:rPr>
              <a:t>过滤器</a:t>
            </a:r>
            <a:endParaRPr lang="en-US" altLang="zh-CN" dirty="0" smtClean="0">
              <a:latin typeface=".萍方-简" panose="020B0400000000000000" charset="-122"/>
              <a:ea typeface=".萍方-简" panose="020B0400000000000000" charset="-122"/>
              <a:cs typeface=".萍方-简" panose="020B0400000000000000" charset="-122"/>
            </a:endParaRPr>
          </a:p>
          <a:p>
            <a:pPr marL="0" indent="0">
              <a:buNone/>
            </a:pPr>
            <a:r>
              <a:rPr lang="zh-CN" altLang="en-US" dirty="0" smtClean="0">
                <a:latin typeface=".萍方-简" panose="020B0400000000000000" charset="-122"/>
                <a:ea typeface=".萍方-简" panose="020B0400000000000000" charset="-122"/>
                <a:cs typeface=".萍方-简" panose="020B0400000000000000" charset="-122"/>
              </a:rPr>
              <a:t>价值网络结构与策略网络结构相同</a:t>
            </a:r>
            <a:endParaRPr lang="zh-CN" altLang="en-US" dirty="0" smtClean="0">
              <a:latin typeface=".萍方-简" panose="020B0400000000000000" charset="-122"/>
              <a:ea typeface=".萍方-简" panose="020B0400000000000000" charset="-122"/>
              <a:cs typeface=".萍方-简" panose="020B0400000000000000" charset="-122"/>
            </a:endParaRPr>
          </a:p>
        </p:txBody>
      </p:sp>
      <p:pic>
        <p:nvPicPr>
          <p:cNvPr id="4" name="Picture 5"/>
          <p:cNvPicPr>
            <a:picLocks noChangeAspect="1"/>
          </p:cNvPicPr>
          <p:nvPr/>
        </p:nvPicPr>
        <p:blipFill rotWithShape="1">
          <a:blip r:embed="rId1">
            <a:extLst>
              <a:ext uri="{28A0092B-C50C-407E-A947-70E740481C1C}">
                <a14:useLocalDpi xmlns:a14="http://schemas.microsoft.com/office/drawing/2010/main" val="0"/>
              </a:ext>
            </a:extLst>
          </a:blip>
          <a:srcRect l="64296" t="5476"/>
          <a:stretch>
            <a:fillRect/>
          </a:stretch>
        </p:blipFill>
        <p:spPr bwMode="auto">
          <a:xfrm>
            <a:off x="2152650" y="1780662"/>
            <a:ext cx="4531713" cy="440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002340" y="6166365"/>
            <a:ext cx="1682023" cy="306705"/>
          </a:xfrm>
          <a:prstGeom prst="rect">
            <a:avLst/>
          </a:prstGeom>
          <a:noFill/>
        </p:spPr>
        <p:txBody>
          <a:bodyPr wrap="square" rtlCol="0">
            <a:spAutoFit/>
          </a:bodyPr>
          <a:lstStyle/>
          <a:p>
            <a:r>
              <a:rPr lang="en-US" altLang="zh-CN" sz="1400" dirty="0" smtClean="0"/>
              <a:t>(Silver et al, 2016)</a:t>
            </a:r>
            <a:endParaRPr kumimoji="1" lang="zh-CN" altLang="en-US" sz="1400" dirty="0"/>
          </a:p>
        </p:txBody>
      </p:sp>
      <p:sp>
        <p:nvSpPr>
          <p:cNvPr id="13" name="矩形 12"/>
          <p:cNvSpPr/>
          <p:nvPr/>
        </p:nvSpPr>
        <p:spPr>
          <a:xfrm>
            <a:off x="2515235" y="1780540"/>
            <a:ext cx="1488440"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策略网络</a:t>
            </a:r>
            <a:endParaRPr lang="zh-CN" altLang="en-US">
              <a:solidFill>
                <a:schemeClr val="tx1"/>
              </a:solidFill>
              <a:latin typeface=".萍方-简" panose="020B0400000000000000" charset="-122"/>
              <a:ea typeface=".萍方-简" panose="020B0400000000000000" charset="-122"/>
            </a:endParaRPr>
          </a:p>
        </p:txBody>
      </p:sp>
      <p:sp>
        <p:nvSpPr>
          <p:cNvPr id="3" name="矩形 2"/>
          <p:cNvSpPr/>
          <p:nvPr/>
        </p:nvSpPr>
        <p:spPr>
          <a:xfrm>
            <a:off x="4843145" y="1780540"/>
            <a:ext cx="1488440"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价值网络</a:t>
            </a:r>
            <a:endParaRPr lang="zh-CN" altLang="en-US">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5125" y="151765"/>
            <a:ext cx="8921750" cy="982980"/>
          </a:xfrm>
        </p:spPr>
        <p:txBody>
          <a:bodyPr>
            <a:normAutofit/>
          </a:bodyPr>
          <a:lstStyle/>
          <a:p>
            <a:r>
              <a:rPr kumimoji="1" lang="en-US" altLang="en-US" sz="3600" dirty="0" smtClean="0"/>
              <a:t>AlexNet</a:t>
            </a:r>
            <a:r>
              <a:rPr kumimoji="1" lang="en-US" altLang="zh-CN" sz="3600" dirty="0" smtClean="0"/>
              <a:t>: ImageNet 2012</a:t>
            </a:r>
            <a:r>
              <a:rPr kumimoji="1" lang="en-US" altLang="en-US" sz="3600" dirty="0" smtClean="0"/>
              <a:t> </a:t>
            </a:r>
            <a:r>
              <a:rPr kumimoji="1" lang="zh-CN" altLang="en-US" sz="3600" b="0" dirty="0" smtClean="0">
                <a:latin typeface=".萍方-简" panose="020B0400000000000000" charset="-122"/>
                <a:ea typeface=".萍方-简" panose="020B0400000000000000" charset="-122"/>
              </a:rPr>
              <a:t>冠军</a:t>
            </a:r>
            <a:endParaRPr kumimoji="1" lang="zh-CN" altLang="en-US" sz="3600" b="0" dirty="0" smtClean="0">
              <a:latin typeface=".萍方-简" panose="020B0400000000000000" charset="-122"/>
              <a:ea typeface=".萍方-简" panose="020B0400000000000000" charset="-122"/>
            </a:endParaRPr>
          </a:p>
        </p:txBody>
      </p:sp>
      <p:sp>
        <p:nvSpPr>
          <p:cNvPr id="4" name="内容占位符 3"/>
          <p:cNvSpPr>
            <a:spLocks noGrp="1"/>
          </p:cNvSpPr>
          <p:nvPr>
            <p:ph sz="half" idx="2"/>
          </p:nvPr>
        </p:nvSpPr>
        <p:spPr>
          <a:xfrm>
            <a:off x="1909445" y="4625340"/>
            <a:ext cx="7886700" cy="2014220"/>
          </a:xfrm>
        </p:spPr>
        <p:txBody>
          <a:bodyPr>
            <a:normAutofit/>
          </a:bodyPr>
          <a:lstStyle/>
          <a:p>
            <a:r>
              <a:rPr lang="en-US" altLang="zh-CN" sz="2400" dirty="0">
                <a:latin typeface=".萍方-简" panose="020B0400000000000000" charset="-122"/>
                <a:ea typeface=".萍方-简" panose="020B0400000000000000" charset="-122"/>
              </a:rPr>
              <a:t>每个卷积层</a:t>
            </a:r>
            <a:r>
              <a:rPr lang="zh-CN" altLang="en-US" sz="2400" dirty="0">
                <a:latin typeface=".萍方-简" panose="020B0400000000000000" charset="-122"/>
                <a:ea typeface=".萍方-简" panose="020B0400000000000000" charset="-122"/>
              </a:rPr>
              <a:t>对应</a:t>
            </a:r>
            <a:r>
              <a:rPr lang="en-US" altLang="zh-CN" sz="2400" dirty="0">
                <a:latin typeface=".萍方-简" panose="020B0400000000000000" charset="-122"/>
                <a:ea typeface=".萍方-简" panose="020B0400000000000000" charset="-122"/>
              </a:rPr>
              <a:t>多个特征</a:t>
            </a:r>
            <a:endParaRPr lang="en-US" altLang="zh-CN" sz="2400" dirty="0">
              <a:latin typeface=".萍方-简" panose="020B0400000000000000" charset="-122"/>
              <a:ea typeface=".萍方-简" panose="020B0400000000000000" charset="-122"/>
            </a:endParaRPr>
          </a:p>
          <a:p>
            <a:r>
              <a:rPr lang="zh-CN" altLang="en-US" sz="2400" dirty="0">
                <a:latin typeface=".萍方-简" panose="020B0400000000000000" charset="-122"/>
                <a:ea typeface=".萍方-简" panose="020B0400000000000000" charset="-122"/>
              </a:rPr>
              <a:t>不同卷积层抽取不同等级的特征</a:t>
            </a:r>
            <a:endParaRPr lang="en-US" altLang="zh-CN" sz="2400" dirty="0">
              <a:latin typeface=".萍方-简" panose="020B0400000000000000" charset="-122"/>
              <a:ea typeface=".萍方-简" panose="020B0400000000000000" charset="-122"/>
            </a:endParaRPr>
          </a:p>
          <a:p>
            <a:r>
              <a:rPr lang="en-US" altLang="zh-CN" sz="2400" dirty="0">
                <a:latin typeface=".萍方-简" panose="020B0400000000000000" charset="-122"/>
                <a:ea typeface=".萍方-简" panose="020B0400000000000000" charset="-122"/>
              </a:rPr>
              <a:t>较高层将较低层中的</a:t>
            </a:r>
            <a:r>
              <a:rPr lang="zh-CN" altLang="en-US" sz="2400" dirty="0">
                <a:latin typeface=".萍方-简" panose="020B0400000000000000" charset="-122"/>
                <a:ea typeface=".萍方-简" panose="020B0400000000000000" charset="-122"/>
              </a:rPr>
              <a:t>特征矩阵</a:t>
            </a:r>
            <a:r>
              <a:rPr lang="en-US" altLang="zh-CN" sz="2400" dirty="0">
                <a:latin typeface=".萍方-简" panose="020B0400000000000000" charset="-122"/>
                <a:ea typeface=".萍方-简" panose="020B0400000000000000" charset="-122"/>
              </a:rPr>
              <a:t>作为输入</a:t>
            </a:r>
            <a:endParaRPr lang="en-US" altLang="zh-CN" sz="2400" dirty="0">
              <a:latin typeface=".萍方-简" panose="020B0400000000000000" charset="-122"/>
              <a:ea typeface=".萍方-简" panose="020B0400000000000000" charset="-122"/>
            </a:endParaRPr>
          </a:p>
        </p:txBody>
      </p:sp>
      <p:pic>
        <p:nvPicPr>
          <p:cNvPr id="7" name="图片 6"/>
          <p:cNvPicPr>
            <a:picLocks noChangeAspect="1"/>
          </p:cNvPicPr>
          <p:nvPr/>
        </p:nvPicPr>
        <p:blipFill>
          <a:blip r:embed="rId1"/>
          <a:stretch>
            <a:fillRect/>
          </a:stretch>
        </p:blipFill>
        <p:spPr>
          <a:xfrm>
            <a:off x="2298700" y="928370"/>
            <a:ext cx="7108190" cy="3533775"/>
          </a:xfrm>
          <a:prstGeom prst="rect">
            <a:avLst/>
          </a:prstGeom>
        </p:spPr>
      </p:pic>
      <p:sp>
        <p:nvSpPr>
          <p:cNvPr id="3" name="文本框 2"/>
          <p:cNvSpPr txBox="1"/>
          <p:nvPr/>
        </p:nvSpPr>
        <p:spPr>
          <a:xfrm>
            <a:off x="7980285" y="4044476"/>
            <a:ext cx="2380735" cy="306705"/>
          </a:xfrm>
          <a:prstGeom prst="rect">
            <a:avLst/>
          </a:prstGeom>
          <a:noFill/>
        </p:spPr>
        <p:txBody>
          <a:bodyPr wrap="square" rtlCol="0">
            <a:spAutoFit/>
          </a:bodyPr>
          <a:lstStyle/>
          <a:p>
            <a:r>
              <a:rPr lang="en-US" altLang="zh-CN" sz="1400" dirty="0" smtClean="0"/>
              <a:t> </a:t>
            </a:r>
            <a:r>
              <a:rPr lang="en-US" altLang="zh-CN" sz="1400" dirty="0"/>
              <a:t>(</a:t>
            </a:r>
            <a:r>
              <a:rPr lang="en-US" altLang="zh-CN" sz="1400" dirty="0" smtClean="0"/>
              <a:t>Alex et al., 2012)</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Title 1"/>
          <p:cNvSpPr>
            <a:spLocks noGrp="1"/>
          </p:cNvSpPr>
          <p:nvPr>
            <p:ph type="title"/>
          </p:nvPr>
        </p:nvSpPr>
        <p:spPr>
          <a:xfrm>
            <a:off x="838200" y="365125"/>
            <a:ext cx="10515600" cy="931545"/>
          </a:xfrm>
        </p:spPr>
        <p:txBody>
          <a:bodyPr vert="horz" wrap="square" lIns="91440" tIns="45720" rIns="91440" bIns="45720" anchor="ctr" anchorCtr="0"/>
          <a:p>
            <a:r>
              <a:rPr lang="zh-CN" altLang="en-US" dirty="0">
                <a:latin typeface=".萍方-简" panose="020B0400000000000000" charset="-122"/>
                <a:ea typeface=".萍方-简" panose="020B0400000000000000" charset="-122"/>
              </a:rPr>
              <a:t>卷积层</a:t>
            </a:r>
            <a:endParaRPr lang="zh-CN" altLang="en-US" dirty="0">
              <a:latin typeface=".萍方-简" panose="020B0400000000000000" charset="-122"/>
              <a:ea typeface=".萍方-简" panose="020B0400000000000000" charset="-122"/>
            </a:endParaRPr>
          </a:p>
        </p:txBody>
      </p:sp>
      <p:pic>
        <p:nvPicPr>
          <p:cNvPr id="17410" name="Picture 3"/>
          <p:cNvPicPr>
            <a:picLocks noChangeAspect="1"/>
          </p:cNvPicPr>
          <p:nvPr/>
        </p:nvPicPr>
        <p:blipFill>
          <a:blip r:embed="rId1"/>
          <a:stretch>
            <a:fillRect/>
          </a:stretch>
        </p:blipFill>
        <p:spPr>
          <a:xfrm>
            <a:off x="4267200" y="3124200"/>
            <a:ext cx="3848100" cy="3162300"/>
          </a:xfrm>
          <a:prstGeom prst="rect">
            <a:avLst/>
          </a:prstGeom>
          <a:noFill/>
          <a:ln w="9525">
            <a:noFill/>
          </a:ln>
        </p:spPr>
      </p:pic>
      <p:sp>
        <p:nvSpPr>
          <p:cNvPr id="17411" name="TextBox 4"/>
          <p:cNvSpPr txBox="1"/>
          <p:nvPr/>
        </p:nvSpPr>
        <p:spPr>
          <a:xfrm>
            <a:off x="5943600" y="5486400"/>
            <a:ext cx="868680" cy="368300"/>
          </a:xfrm>
          <a:prstGeom prst="rect">
            <a:avLst/>
          </a:prstGeom>
          <a:solidFill>
            <a:srgbClr val="FFFF00"/>
          </a:solidFill>
          <a:ln w="9525">
            <a:noFill/>
          </a:ln>
        </p:spPr>
        <p:txBody>
          <a:bodyPr wrap="none">
            <a:spAutoFit/>
          </a:bodyPr>
          <a:p>
            <a:r>
              <a:rPr lang="zh-CN" altLang="en-US" dirty="0">
                <a:latin typeface="Arial" panose="02080604020202020204" pitchFamily="34" charset="0"/>
              </a:rPr>
              <a:t>过滤器</a:t>
            </a:r>
            <a:endParaRPr lang="zh-CN" altLang="en-US" dirty="0">
              <a:latin typeface="Arial" panose="02080604020202020204" pitchFamily="34" charset="0"/>
            </a:endParaRPr>
          </a:p>
        </p:txBody>
      </p:sp>
      <p:sp>
        <p:nvSpPr>
          <p:cNvPr id="17412" name="TextBox 5"/>
          <p:cNvSpPr txBox="1"/>
          <p:nvPr/>
        </p:nvSpPr>
        <p:spPr>
          <a:xfrm>
            <a:off x="1584960" y="1439545"/>
            <a:ext cx="9022080" cy="829945"/>
          </a:xfrm>
          <a:prstGeom prst="rect">
            <a:avLst/>
          </a:prstGeom>
          <a:noFill/>
          <a:ln w="9525">
            <a:noFill/>
          </a:ln>
        </p:spPr>
        <p:txBody>
          <a:bodyPr wrap="none">
            <a:spAutoFit/>
          </a:bodyPr>
          <a:p>
            <a:pPr algn="l"/>
            <a:r>
              <a:rPr lang="en-US" altLang="zh-CN" sz="2400" dirty="0">
                <a:latin typeface=".萍方-简" panose="020B0400000000000000" charset="-122"/>
                <a:ea typeface=".萍方-简" panose="020B0400000000000000" charset="-122"/>
                <a:cs typeface=".萍方-简" panose="020B0400000000000000" charset="-122"/>
              </a:rPr>
              <a:t>CNN是</a:t>
            </a:r>
            <a:r>
              <a:rPr lang="zh-CN" altLang="en-US" sz="2400" dirty="0">
                <a:latin typeface=".萍方-简" panose="020B0400000000000000" charset="-122"/>
                <a:ea typeface=".萍方-简" panose="020B0400000000000000" charset="-122"/>
                <a:cs typeface=".萍方-简" panose="020B0400000000000000" charset="-122"/>
              </a:rPr>
              <a:t>由</a:t>
            </a:r>
            <a:r>
              <a:rPr lang="en-US" altLang="zh-CN" sz="2400" dirty="0">
                <a:latin typeface=".萍方-简" panose="020B0400000000000000" charset="-122"/>
                <a:ea typeface=".萍方-简" panose="020B0400000000000000" charset="-122"/>
                <a:cs typeface=".萍方-简" panose="020B0400000000000000" charset="-122"/>
              </a:rPr>
              <a:t>一些卷积层</a:t>
            </a:r>
            <a:r>
              <a:rPr lang="zh-CN" altLang="en-US" sz="2400" dirty="0">
                <a:latin typeface=".萍方-简" panose="020B0400000000000000" charset="-122"/>
                <a:ea typeface=".萍方-简" panose="020B0400000000000000" charset="-122"/>
                <a:cs typeface=".萍方-简" panose="020B0400000000000000" charset="-122"/>
              </a:rPr>
              <a:t>组成</a:t>
            </a:r>
            <a:r>
              <a:rPr lang="en-US" altLang="zh-CN" sz="2400" dirty="0">
                <a:latin typeface=".萍方-简" panose="020B0400000000000000" charset="-122"/>
                <a:ea typeface=".萍方-简" panose="020B0400000000000000" charset="-122"/>
                <a:cs typeface=".萍方-简" panose="020B0400000000000000" charset="-122"/>
              </a:rPr>
              <a:t>的神经网络（以及其他一些层）</a:t>
            </a:r>
            <a:r>
              <a:rPr lang="zh-CN" altLang="en-US" sz="2400" dirty="0">
                <a:latin typeface=".萍方-简" panose="020B0400000000000000" charset="-122"/>
                <a:ea typeface=".萍方-简" panose="020B0400000000000000" charset="-122"/>
                <a:cs typeface=".萍方-简" panose="020B0400000000000000" charset="-122"/>
              </a:rPr>
              <a:t>，</a:t>
            </a:r>
            <a:endParaRPr lang="en-US" altLang="zh-CN" sz="2400" dirty="0">
              <a:latin typeface=".萍方-简" panose="020B0400000000000000" charset="-122"/>
              <a:ea typeface=".萍方-简" panose="020B0400000000000000" charset="-122"/>
              <a:cs typeface=".萍方-简" panose="020B0400000000000000" charset="-122"/>
            </a:endParaRPr>
          </a:p>
          <a:p>
            <a:pPr algn="l"/>
            <a:r>
              <a:rPr lang="zh-CN" altLang="en-US" sz="2400" dirty="0">
                <a:latin typeface=".萍方-简" panose="020B0400000000000000" charset="-122"/>
                <a:ea typeface=".萍方-简" panose="020B0400000000000000" charset="-122"/>
                <a:cs typeface=".萍方-简" panose="020B0400000000000000" charset="-122"/>
              </a:rPr>
              <a:t>每个</a:t>
            </a:r>
            <a:r>
              <a:rPr lang="en-US" altLang="zh-CN" sz="2400" dirty="0">
                <a:latin typeface=".萍方-简" panose="020B0400000000000000" charset="-122"/>
                <a:ea typeface=".萍方-简" panose="020B0400000000000000" charset="-122"/>
                <a:cs typeface=".萍方-简" panose="020B0400000000000000" charset="-122"/>
              </a:rPr>
              <a:t>卷积层</a:t>
            </a:r>
            <a:r>
              <a:rPr lang="zh-CN" altLang="en-US" sz="2400" dirty="0">
                <a:latin typeface=".萍方-简" panose="020B0400000000000000" charset="-122"/>
                <a:ea typeface=".萍方-简" panose="020B0400000000000000" charset="-122"/>
                <a:cs typeface=".萍方-简" panose="020B0400000000000000" charset="-122"/>
              </a:rPr>
              <a:t>有</a:t>
            </a:r>
            <a:r>
              <a:rPr lang="en-US" altLang="zh-CN" sz="2400" dirty="0">
                <a:latin typeface=".萍方-简" panose="020B0400000000000000" charset="-122"/>
                <a:ea typeface=".萍方-简" panose="020B0400000000000000" charset="-122"/>
                <a:cs typeface=".萍方-简" panose="020B0400000000000000" charset="-122"/>
              </a:rPr>
              <a:t>一</a:t>
            </a:r>
            <a:r>
              <a:rPr lang="zh-CN" altLang="en-US" sz="2400" dirty="0">
                <a:latin typeface=".萍方-简" panose="020B0400000000000000" charset="-122"/>
                <a:ea typeface=".萍方-简" panose="020B0400000000000000" charset="-122"/>
                <a:cs typeface=".萍方-简" panose="020B0400000000000000" charset="-122"/>
              </a:rPr>
              <a:t>些用于进行</a:t>
            </a:r>
            <a:r>
              <a:rPr lang="en-US" altLang="zh-CN" sz="2400" dirty="0">
                <a:latin typeface=".萍方-简" panose="020B0400000000000000" charset="-122"/>
                <a:ea typeface=".萍方-简" panose="020B0400000000000000" charset="-122"/>
                <a:cs typeface=".萍方-简" panose="020B0400000000000000" charset="-122"/>
              </a:rPr>
              <a:t>卷积运算的过滤器</a:t>
            </a:r>
            <a:r>
              <a:rPr lang="zh-CN" altLang="en-US" sz="2400" dirty="0">
                <a:latin typeface=".萍方-简" panose="020B0400000000000000" charset="-122"/>
                <a:ea typeface=".萍方-简" panose="020B0400000000000000" charset="-122"/>
                <a:cs typeface=".萍方-简" panose="020B0400000000000000" charset="-122"/>
              </a:rPr>
              <a:t>（用于特征检测）</a:t>
            </a:r>
            <a:r>
              <a:rPr lang="en-US" altLang="zh-CN" sz="2400" dirty="0">
                <a:latin typeface=".萍方-简" panose="020B0400000000000000" charset="-122"/>
                <a:ea typeface=".萍方-简" panose="020B0400000000000000" charset="-122"/>
                <a:cs typeface=".萍方-简" panose="020B0400000000000000" charset="-122"/>
              </a:rPr>
              <a:t>。</a:t>
            </a:r>
            <a:endParaRPr lang="en-US" altLang="zh-CN" sz="2400" dirty="0">
              <a:latin typeface=".萍方-简" panose="020B0400000000000000" charset="-122"/>
              <a:ea typeface=".萍方-简" panose="020B0400000000000000" charset="-122"/>
              <a:cs typeface=".萍方-简" panose="020B0400000000000000" charset="-122"/>
            </a:endParaRPr>
          </a:p>
        </p:txBody>
      </p:sp>
      <p:sp>
        <p:nvSpPr>
          <p:cNvPr id="17413" name="TextBox 6"/>
          <p:cNvSpPr txBox="1"/>
          <p:nvPr/>
        </p:nvSpPr>
        <p:spPr>
          <a:xfrm>
            <a:off x="4320540" y="5854700"/>
            <a:ext cx="640080" cy="368300"/>
          </a:xfrm>
          <a:prstGeom prst="rect">
            <a:avLst/>
          </a:prstGeom>
          <a:solidFill>
            <a:schemeClr val="bg1"/>
          </a:solidFill>
          <a:ln w="9525">
            <a:noFill/>
          </a:ln>
        </p:spPr>
        <p:txBody>
          <a:bodyPr wrap="none">
            <a:spAutoFit/>
          </a:bodyPr>
          <a:p>
            <a:r>
              <a:rPr lang="zh-CN" altLang="en-US" dirty="0">
                <a:latin typeface="Arial" panose="02080604020202020204" pitchFamily="34" charset="0"/>
              </a:rPr>
              <a:t>输入</a:t>
            </a:r>
            <a:endParaRPr lang="zh-CN" altLang="en-US" dirty="0">
              <a:latin typeface="Arial" panose="02080604020202020204" pitchFamily="34" charset="0"/>
            </a:endParaRPr>
          </a:p>
        </p:txBody>
      </p:sp>
      <p:cxnSp>
        <p:nvCxnSpPr>
          <p:cNvPr id="17414" name="Straight Arrow Connector 8"/>
          <p:cNvCxnSpPr/>
          <p:nvPr/>
        </p:nvCxnSpPr>
        <p:spPr>
          <a:xfrm>
            <a:off x="6019800" y="3810000"/>
            <a:ext cx="0" cy="304800"/>
          </a:xfrm>
          <a:prstGeom prst="straightConnector1">
            <a:avLst/>
          </a:prstGeom>
          <a:ln w="25400" cap="flat" cmpd="sng">
            <a:solidFill>
              <a:srgbClr val="FF0000"/>
            </a:solidFill>
            <a:prstDash val="solid"/>
            <a:headEnd type="none" w="med" len="med"/>
            <a:tailEnd type="arrow" w="med" len="med"/>
          </a:ln>
          <a:effectLst>
            <a:outerShdw dist="20000" dir="5400000" rotWithShape="0">
              <a:srgbClr val="808080">
                <a:alpha val="37999"/>
              </a:srgbClr>
            </a:outerShdw>
          </a:effectLst>
        </p:spPr>
      </p:cxnSp>
      <p:sp>
        <p:nvSpPr>
          <p:cNvPr id="2" name="TextBox 6"/>
          <p:cNvSpPr txBox="1"/>
          <p:nvPr/>
        </p:nvSpPr>
        <p:spPr>
          <a:xfrm>
            <a:off x="5642610" y="3568700"/>
            <a:ext cx="1097280" cy="368300"/>
          </a:xfrm>
          <a:prstGeom prst="rect">
            <a:avLst/>
          </a:prstGeom>
          <a:noFill/>
          <a:ln w="9525">
            <a:noFill/>
          </a:ln>
        </p:spPr>
        <p:txBody>
          <a:bodyPr wrap="none">
            <a:spAutoFit/>
          </a:bodyPr>
          <a:p>
            <a:r>
              <a:rPr lang="zh-CN" altLang="en-US" dirty="0">
                <a:latin typeface="Arial" panose="02080604020202020204" pitchFamily="34" charset="0"/>
              </a:rPr>
              <a:t>特征检测</a:t>
            </a:r>
            <a:endParaRPr lang="zh-CN" altLang="en-US" dirty="0">
              <a:latin typeface="Arial" panose="02080604020202020204" pitchFamily="34" charset="0"/>
            </a:endParaRPr>
          </a:p>
        </p:txBody>
      </p:sp>
      <p:sp>
        <p:nvSpPr>
          <p:cNvPr id="3" name="TextBox 6"/>
          <p:cNvSpPr txBox="1"/>
          <p:nvPr/>
        </p:nvSpPr>
        <p:spPr>
          <a:xfrm>
            <a:off x="6878320" y="5860415"/>
            <a:ext cx="640080" cy="368300"/>
          </a:xfrm>
          <a:prstGeom prst="rect">
            <a:avLst/>
          </a:prstGeom>
          <a:solidFill>
            <a:schemeClr val="bg1"/>
          </a:solidFill>
          <a:ln w="9525">
            <a:noFill/>
          </a:ln>
        </p:spPr>
        <p:txBody>
          <a:bodyPr wrap="none">
            <a:spAutoFit/>
          </a:bodyPr>
          <a:p>
            <a:r>
              <a:rPr lang="zh-CN" altLang="en-US" dirty="0">
                <a:latin typeface="Arial" panose="02080604020202020204" pitchFamily="34" charset="0"/>
              </a:rPr>
              <a:t>输出</a:t>
            </a:r>
            <a:endParaRPr lang="zh-CN" altLang="en-US" dirty="0">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7772400" cy="1143000"/>
          </a:xfrm>
        </p:spPr>
        <p:txBody>
          <a:bodyPr/>
          <a:lstStyle/>
          <a:p>
            <a:r>
              <a:rPr lang="zh-CN" altLang="en-US" dirty="0" smtClean="0">
                <a:latin typeface=".萍方-简" panose="020B0400000000000000" charset="-122"/>
                <a:ea typeface=".萍方-简" panose="020B0400000000000000" charset="-122"/>
              </a:rPr>
              <a:t>卷积运算</a:t>
            </a:r>
            <a:endParaRPr lang="zh-CN" altLang="en-US" dirty="0" smtClean="0">
              <a:latin typeface=".萍方-简" panose="020B0400000000000000" charset="-122"/>
              <a:ea typeface=".萍方-简" panose="020B0400000000000000" charset="-122"/>
            </a:endParaRPr>
          </a:p>
        </p:txBody>
      </p:sp>
      <p:sp>
        <p:nvSpPr>
          <p:cNvPr id="3" name="Content Placeholder 2"/>
          <p:cNvSpPr>
            <a:spLocks noGrp="1"/>
          </p:cNvSpPr>
          <p:nvPr>
            <p:ph idx="1"/>
          </p:nvPr>
        </p:nvSpPr>
        <p:spPr>
          <a:xfrm>
            <a:off x="1686560" y="1675782"/>
            <a:ext cx="7772400" cy="539844"/>
          </a:xfrm>
        </p:spPr>
        <p:txBody>
          <a:bodyPr/>
          <a:lstStyle/>
          <a:p>
            <a:r>
              <a:rPr lang="en-US" dirty="0" smtClean="0"/>
              <a:t>Filter</a:t>
            </a:r>
            <a:endParaRPr lang="en-US" dirty="0"/>
          </a:p>
        </p:txBody>
      </p:sp>
      <p:pic>
        <p:nvPicPr>
          <p:cNvPr id="47" name="Picture 46"/>
          <p:cNvPicPr/>
          <p:nvPr/>
        </p:nvPicPr>
        <p:blipFill>
          <a:blip r:embed="rId1"/>
          <a:stretch>
            <a:fillRect/>
          </a:stretch>
        </p:blipFill>
        <p:spPr>
          <a:xfrm>
            <a:off x="2032890" y="2410460"/>
            <a:ext cx="3273169" cy="2526535"/>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2889" y="2419585"/>
            <a:ext cx="3273169" cy="2541240"/>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5761" y="2715260"/>
            <a:ext cx="3032656" cy="2253868"/>
          </a:xfrm>
          <a:prstGeom prst="rect">
            <a:avLst/>
          </a:prstGeom>
        </p:spPr>
      </p:pic>
      <p:grpSp>
        <p:nvGrpSpPr>
          <p:cNvPr id="50" name="Group 49"/>
          <p:cNvGrpSpPr/>
          <p:nvPr/>
        </p:nvGrpSpPr>
        <p:grpSpPr>
          <a:xfrm>
            <a:off x="4277360" y="1572260"/>
            <a:ext cx="762000" cy="953135"/>
            <a:chOff x="2095500" y="1904999"/>
            <a:chExt cx="762000" cy="953135"/>
          </a:xfrm>
        </p:grpSpPr>
        <p:sp>
          <p:nvSpPr>
            <p:cNvPr id="51" name="TextBox 50"/>
            <p:cNvSpPr txBox="1"/>
            <p:nvPr/>
          </p:nvSpPr>
          <p:spPr>
            <a:xfrm>
              <a:off x="2133600" y="1904999"/>
              <a:ext cx="685800" cy="953135"/>
            </a:xfrm>
            <a:prstGeom prst="rect">
              <a:avLst/>
            </a:prstGeom>
            <a:noFill/>
          </p:spPr>
          <p:txBody>
            <a:bodyPr wrap="square" rtlCol="0">
              <a:spAutoFit/>
            </a:bodyPr>
            <a:lstStyle/>
            <a:p>
              <a:r>
                <a:rPr lang="en-US" sz="1400" dirty="0">
                  <a:latin typeface="FreeSerif" panose="02020603050405020304" charset="0"/>
                  <a:ea typeface="FreeSerif" panose="02020603050405020304" charset="0"/>
                  <a:cs typeface="FreeSerif" panose="02020603050405020304" charset="0"/>
                </a:rPr>
                <a:t>0   1  0</a:t>
              </a:r>
              <a:endParaRPr lang="en-US" sz="1400" dirty="0">
                <a:latin typeface="FreeSerif" panose="02020603050405020304" charset="0"/>
                <a:ea typeface="FreeSerif" panose="02020603050405020304" charset="0"/>
                <a:cs typeface="FreeSerif" panose="02020603050405020304" charset="0"/>
              </a:endParaRPr>
            </a:p>
            <a:p>
              <a:r>
                <a:rPr lang="en-US" sz="1400" dirty="0">
                  <a:latin typeface="FreeSerif" panose="02020603050405020304" charset="0"/>
                  <a:ea typeface="FreeSerif" panose="02020603050405020304" charset="0"/>
                  <a:cs typeface="FreeSerif" panose="02020603050405020304" charset="0"/>
                </a:rPr>
                <a:t>1  -4 1</a:t>
              </a:r>
              <a:endParaRPr lang="en-US" sz="1400" dirty="0">
                <a:latin typeface="FreeSerif" panose="02020603050405020304" charset="0"/>
                <a:ea typeface="FreeSerif" panose="02020603050405020304" charset="0"/>
                <a:cs typeface="FreeSerif" panose="02020603050405020304" charset="0"/>
              </a:endParaRPr>
            </a:p>
            <a:p>
              <a:r>
                <a:rPr lang="en-US" sz="1400" dirty="0">
                  <a:latin typeface="FreeSerif" panose="02020603050405020304" charset="0"/>
                  <a:ea typeface="FreeSerif" panose="02020603050405020304" charset="0"/>
                  <a:cs typeface="FreeSerif" panose="02020603050405020304" charset="0"/>
                </a:rPr>
                <a:t>0   1  0</a:t>
              </a:r>
              <a:endParaRPr lang="en-US" sz="1400" dirty="0">
                <a:latin typeface="FreeSerif" panose="02020603050405020304" charset="0"/>
                <a:ea typeface="FreeSerif" panose="02020603050405020304" charset="0"/>
                <a:cs typeface="FreeSerif" panose="02020603050405020304" charset="0"/>
              </a:endParaRPr>
            </a:p>
            <a:p>
              <a:endParaRPr lang="en-US" sz="1400" dirty="0">
                <a:latin typeface="FreeSerif" panose="02020603050405020304" charset="0"/>
                <a:ea typeface="FreeSerif" panose="02020603050405020304" charset="0"/>
                <a:cs typeface="FreeSerif" panose="02020603050405020304" charset="0"/>
              </a:endParaRPr>
            </a:p>
          </p:txBody>
        </p:sp>
        <p:sp>
          <p:nvSpPr>
            <p:cNvPr id="52" name="Double Bracket 51"/>
            <p:cNvSpPr/>
            <p:nvPr/>
          </p:nvSpPr>
          <p:spPr bwMode="auto">
            <a:xfrm>
              <a:off x="2095500" y="1973349"/>
              <a:ext cx="762000" cy="609600"/>
            </a:xfrm>
            <a:prstGeom prst="bracketPai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grpSp>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0560" y="1727348"/>
            <a:ext cx="393700" cy="393700"/>
          </a:xfrm>
          <a:prstGeom prst="rect">
            <a:avLst/>
          </a:prstGeom>
          <a:ln w="57150">
            <a:solidFill>
              <a:srgbClr val="F7615A"/>
            </a:solidFill>
          </a:ln>
        </p:spPr>
      </p:pic>
      <p:sp>
        <p:nvSpPr>
          <p:cNvPr id="55" name="TextBox 54"/>
          <p:cNvSpPr txBox="1"/>
          <p:nvPr/>
        </p:nvSpPr>
        <p:spPr>
          <a:xfrm>
            <a:off x="3141690" y="5240174"/>
            <a:ext cx="1211870" cy="337185"/>
          </a:xfrm>
          <a:prstGeom prst="rect">
            <a:avLst/>
          </a:prstGeom>
          <a:solidFill>
            <a:schemeClr val="bg1"/>
          </a:solidFill>
        </p:spPr>
        <p:txBody>
          <a:bodyPr wrap="square" rtlCol="0">
            <a:spAutoFit/>
          </a:bodyPr>
          <a:lstStyle/>
          <a:p>
            <a:pPr algn="ctr"/>
            <a:r>
              <a:rPr lang="zh-CN" altLang="en-US" sz="1600" dirty="0">
                <a:solidFill>
                  <a:schemeClr val="tx1"/>
                </a:solidFill>
                <a:latin typeface=".萍方-简" panose="020B0400000000000000" charset="-122"/>
                <a:ea typeface=".萍方-简" panose="020B0400000000000000" charset="-122"/>
                <a:cs typeface="FreeSerif" panose="02020603050405020304" charset="0"/>
              </a:rPr>
              <a:t>输入图像</a:t>
            </a:r>
            <a:endParaRPr lang="zh-CN" altLang="en-US" sz="1600" dirty="0">
              <a:solidFill>
                <a:schemeClr val="tx1"/>
              </a:solidFill>
              <a:latin typeface=".萍方-简" panose="020B0400000000000000" charset="-122"/>
              <a:ea typeface=".萍方-简" panose="020B0400000000000000" charset="-122"/>
              <a:cs typeface="FreeSerif" panose="02020603050405020304" charset="0"/>
            </a:endParaRPr>
          </a:p>
        </p:txBody>
      </p:sp>
      <p:sp>
        <p:nvSpPr>
          <p:cNvPr id="56" name="TextBox 55"/>
          <p:cNvSpPr txBox="1"/>
          <p:nvPr/>
        </p:nvSpPr>
        <p:spPr>
          <a:xfrm>
            <a:off x="7561290" y="5240174"/>
            <a:ext cx="1669070" cy="337185"/>
          </a:xfrm>
          <a:prstGeom prst="rect">
            <a:avLst/>
          </a:prstGeom>
          <a:solidFill>
            <a:schemeClr val="bg1"/>
          </a:solidFill>
        </p:spPr>
        <p:txBody>
          <a:bodyPr wrap="square" rtlCol="0">
            <a:spAutoFit/>
          </a:bodyPr>
          <a:lstStyle/>
          <a:p>
            <a:pPr algn="ctr"/>
            <a:r>
              <a:rPr lang="zh-CN" altLang="en-US" sz="1600" dirty="0">
                <a:solidFill>
                  <a:schemeClr val="tx1"/>
                </a:solidFill>
                <a:latin typeface=".萍方-简" panose="020B0400000000000000" charset="-122"/>
                <a:ea typeface=".萍方-简" panose="020B0400000000000000" charset="-122"/>
                <a:cs typeface="FreeSerif" panose="02020603050405020304" charset="0"/>
              </a:rPr>
              <a:t>卷积后的图像</a:t>
            </a:r>
            <a:endParaRPr lang="zh-CN" altLang="en-US" sz="1600" dirty="0">
              <a:solidFill>
                <a:schemeClr val="tx1"/>
              </a:solidFill>
              <a:latin typeface=".萍方-简" panose="020B0400000000000000" charset="-122"/>
              <a:ea typeface=".萍方-简" panose="020B0400000000000000" charset="-122"/>
              <a:cs typeface="FreeSerif"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標題 1"/>
          <p:cNvSpPr>
            <a:spLocks noGrp="1"/>
          </p:cNvSpPr>
          <p:nvPr>
            <p:ph type="title"/>
          </p:nvPr>
        </p:nvSpPr>
        <p:spPr>
          <a:xfrm>
            <a:off x="2152650" y="365125"/>
            <a:ext cx="7886700" cy="1325563"/>
          </a:xfrm>
        </p:spPr>
        <p:txBody>
          <a:bodyPr vert="horz" wrap="square" lIns="91440" tIns="45720" rIns="91440" bIns="45720" anchor="ctr" anchorCtr="0"/>
          <a:p>
            <a:r>
              <a:rPr lang="zh-CN" altLang="en-US" dirty="0">
                <a:latin typeface=".萍方-简" panose="020B0400000000000000" charset="-122"/>
                <a:ea typeface=".萍方-简" panose="020B0400000000000000" charset="-122"/>
              </a:rPr>
              <a:t>卷积运算</a:t>
            </a:r>
            <a:endParaRPr lang="zh-CN" altLang="en-US" dirty="0">
              <a:latin typeface=".萍方-简" panose="020B0400000000000000" charset="-122"/>
              <a:ea typeface=".萍方-简" panose="020B0400000000000000" charset="-122"/>
            </a:endParaRPr>
          </a:p>
        </p:txBody>
      </p:sp>
      <p:graphicFrame>
        <p:nvGraphicFramePr>
          <p:cNvPr id="19458" name="内容占位符 19457"/>
          <p:cNvGraphicFramePr/>
          <p:nvPr>
            <p:ph idx="1"/>
          </p:nvPr>
        </p:nvGraphicFramePr>
        <p:xfrm>
          <a:off x="2509838" y="2398713"/>
          <a:ext cx="2873375" cy="2743200"/>
        </p:xfrm>
        <a:graphic>
          <a:graphicData uri="http://schemas.openxmlformats.org/drawingml/2006/table">
            <a:tbl>
              <a:tblPr/>
              <a:tblGrid>
                <a:gridCol w="479425"/>
                <a:gridCol w="478155"/>
                <a:gridCol w="479425"/>
                <a:gridCol w="479425"/>
                <a:gridCol w="477520"/>
                <a:gridCol w="479425"/>
              </a:tblGrid>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en-US" altLang="zh-TW"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9509" name="文字方塊 4"/>
          <p:cNvSpPr txBox="1"/>
          <p:nvPr/>
        </p:nvSpPr>
        <p:spPr>
          <a:xfrm>
            <a:off x="2773363" y="5389563"/>
            <a:ext cx="2346325" cy="460375"/>
          </a:xfrm>
          <a:prstGeom prst="rect">
            <a:avLst/>
          </a:prstGeom>
          <a:noFill/>
          <a:ln w="9525">
            <a:noFill/>
          </a:ln>
        </p:spPr>
        <p:txBody>
          <a:bodyPr>
            <a:spAutoFit/>
          </a:bodyPr>
          <a:p>
            <a:pPr algn="ctr"/>
            <a:r>
              <a:rPr lang="en-US" altLang="zh-TW" sz="2400" dirty="0">
                <a:latin typeface="Arial" panose="02080604020202020204" pitchFamily="34" charset="0"/>
              </a:rPr>
              <a:t>6 x 6 </a:t>
            </a:r>
            <a:r>
              <a:rPr lang="zh-CN" altLang="en-US" sz="2400" dirty="0">
                <a:latin typeface="Arial" panose="02080604020202020204" pitchFamily="34" charset="0"/>
              </a:rPr>
              <a:t>图像</a:t>
            </a:r>
            <a:endParaRPr lang="zh-CN" altLang="en-US" sz="2400" dirty="0">
              <a:latin typeface="Arial" panose="02080604020202020204" pitchFamily="34" charset="0"/>
            </a:endParaRPr>
          </a:p>
        </p:txBody>
      </p:sp>
      <p:graphicFrame>
        <p:nvGraphicFramePr>
          <p:cNvPr id="19510" name="表格 19509"/>
          <p:cNvGraphicFramePr/>
          <p:nvPr/>
        </p:nvGraphicFramePr>
        <p:xfrm>
          <a:off x="7088188" y="477838"/>
          <a:ext cx="1622425" cy="1371600"/>
        </p:xfrm>
        <a:graphic>
          <a:graphicData uri="http://schemas.openxmlformats.org/drawingml/2006/table">
            <a:tbl>
              <a:tblPr/>
              <a:tblGrid>
                <a:gridCol w="541655"/>
                <a:gridCol w="539750"/>
                <a:gridCol w="541020"/>
              </a:tblGrid>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r>
            </a:tbl>
          </a:graphicData>
        </a:graphic>
      </p:graphicFrame>
      <p:sp>
        <p:nvSpPr>
          <p:cNvPr id="19528" name="文字方塊 6"/>
          <p:cNvSpPr txBox="1"/>
          <p:nvPr/>
        </p:nvSpPr>
        <p:spPr>
          <a:xfrm>
            <a:off x="8710613" y="933450"/>
            <a:ext cx="1447800" cy="460375"/>
          </a:xfrm>
          <a:prstGeom prst="rect">
            <a:avLst/>
          </a:prstGeom>
          <a:noFill/>
          <a:ln w="9525">
            <a:noFill/>
          </a:ln>
        </p:spPr>
        <p:txBody>
          <a:bodyPr>
            <a:spAutoFit/>
          </a:bodyPr>
          <a:p>
            <a:pPr algn="ctr"/>
            <a:r>
              <a:rPr lang="en-US" altLang="zh-TW" sz="2400" dirty="0">
                <a:latin typeface="Arial" panose="02080604020202020204" pitchFamily="34" charset="0"/>
              </a:rPr>
              <a:t>Filter 1</a:t>
            </a:r>
            <a:endParaRPr lang="zh-TW" altLang="en-US" sz="2400" dirty="0">
              <a:latin typeface="Arial" panose="02080604020202020204" pitchFamily="34" charset="0"/>
            </a:endParaRPr>
          </a:p>
        </p:txBody>
      </p:sp>
      <p:sp>
        <p:nvSpPr>
          <p:cNvPr id="9" name="矩形 2"/>
          <p:cNvSpPr/>
          <p:nvPr/>
        </p:nvSpPr>
        <p:spPr>
          <a:xfrm>
            <a:off x="2509838" y="2398713"/>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9530" name="橢圓 11"/>
          <p:cNvSpPr/>
          <p:nvPr/>
        </p:nvSpPr>
        <p:spPr>
          <a:xfrm>
            <a:off x="6246813" y="2787650"/>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19531" name="橢圓 12"/>
          <p:cNvSpPr/>
          <p:nvPr/>
        </p:nvSpPr>
        <p:spPr>
          <a:xfrm>
            <a:off x="7088188" y="2787650"/>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12" name="矩形 27"/>
          <p:cNvSpPr/>
          <p:nvPr/>
        </p:nvSpPr>
        <p:spPr>
          <a:xfrm>
            <a:off x="3008313" y="2398713"/>
            <a:ext cx="1417638" cy="138271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3" name="矩形 33"/>
          <p:cNvSpPr/>
          <p:nvPr/>
        </p:nvSpPr>
        <p:spPr>
          <a:xfrm>
            <a:off x="2690813" y="1731963"/>
            <a:ext cx="1139825" cy="460375"/>
          </a:xfrm>
          <a:prstGeom prst="rect">
            <a:avLst/>
          </a:prstGeom>
          <a:noFill/>
          <a:ln w="9525">
            <a:noFill/>
          </a:ln>
        </p:spPr>
        <p:txBody>
          <a:bodyPr wrap="none">
            <a:spAutoFit/>
          </a:bodyPr>
          <a:p>
            <a:r>
              <a:rPr lang="zh-CN" sz="2400" dirty="0">
                <a:latin typeface="Arial" panose="02080604020202020204" pitchFamily="34" charset="0"/>
              </a:rPr>
              <a:t>步进</a:t>
            </a:r>
            <a:r>
              <a:rPr lang="en-US" altLang="zh-TW" sz="2400" dirty="0">
                <a:latin typeface="Arial" panose="02080604020202020204" pitchFamily="34" charset="0"/>
              </a:rPr>
              <a:t>=1</a:t>
            </a:r>
            <a:endParaRPr lang="zh-TW" altLang="en-US" sz="2400" dirty="0">
              <a:latin typeface="Arial" panose="02080604020202020204" pitchFamily="34" charset="0"/>
            </a:endParaRPr>
          </a:p>
        </p:txBody>
      </p:sp>
      <p:cxnSp>
        <p:nvCxnSpPr>
          <p:cNvPr id="19534" name="Straight Arrow Connector 14"/>
          <p:cNvCxnSpPr/>
          <p:nvPr/>
        </p:nvCxnSpPr>
        <p:spPr>
          <a:xfrm>
            <a:off x="5494655" y="3124200"/>
            <a:ext cx="685800" cy="0"/>
          </a:xfrm>
          <a:prstGeom prst="straightConnector1">
            <a:avLst/>
          </a:prstGeom>
          <a:ln w="25400" cap="flat" cmpd="sng">
            <a:solidFill>
              <a:srgbClr val="FF0000"/>
            </a:solidFill>
            <a:prstDash val="solid"/>
            <a:headEnd type="none" w="med" len="med"/>
            <a:tailEnd type="arrow" w="med" len="med"/>
          </a:ln>
          <a:effectLst>
            <a:outerShdw dist="20000" dir="5400000" rotWithShape="0">
              <a:srgbClr val="808080">
                <a:alpha val="37999"/>
              </a:srgbClr>
            </a:outerShdw>
          </a:effectLst>
        </p:spPr>
      </p:cxnSp>
      <p:sp>
        <p:nvSpPr>
          <p:cNvPr id="16" name="TextBox 15"/>
          <p:cNvSpPr txBox="1"/>
          <p:nvPr/>
        </p:nvSpPr>
        <p:spPr>
          <a:xfrm>
            <a:off x="5418455" y="2438400"/>
            <a:ext cx="640080" cy="645160"/>
          </a:xfrm>
          <a:prstGeom prst="rect">
            <a:avLst/>
          </a:prstGeom>
          <a:noFill/>
          <a:ln w="9525">
            <a:noFill/>
          </a:ln>
        </p:spPr>
        <p:txBody>
          <a:bodyPr wrap="none">
            <a:spAutoFit/>
          </a:bodyPr>
          <a:p>
            <a:r>
              <a:rPr lang="zh-CN" altLang="en-US" dirty="0">
                <a:latin typeface="Arial" panose="02080604020202020204" pitchFamily="34" charset="0"/>
              </a:rPr>
              <a:t>点积</a:t>
            </a:r>
            <a:endParaRPr lang="zh-CN" altLang="en-US" dirty="0">
              <a:latin typeface="Arial" panose="02080604020202020204" pitchFamily="34" charset="0"/>
            </a:endParaRPr>
          </a:p>
          <a:p>
            <a:r>
              <a:rPr lang="zh-CN" altLang="en-US" dirty="0">
                <a:latin typeface="Arial" panose="02080604020202020204" pitchFamily="34" charset="0"/>
              </a:rPr>
              <a:t>结果</a:t>
            </a:r>
            <a:endParaRPr lang="zh-CN" altLang="en-US" dirty="0">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標題 1"/>
          <p:cNvSpPr>
            <a:spLocks noGrp="1"/>
          </p:cNvSpPr>
          <p:nvPr>
            <p:ph type="title"/>
          </p:nvPr>
        </p:nvSpPr>
        <p:spPr>
          <a:xfrm>
            <a:off x="2152650" y="365125"/>
            <a:ext cx="7886700" cy="1325563"/>
          </a:xfrm>
        </p:spPr>
        <p:txBody>
          <a:bodyPr vert="horz" wrap="square" lIns="91440" tIns="45720" rIns="91440" bIns="45720" anchor="ctr" anchorCtr="0"/>
          <a:p>
            <a:r>
              <a:rPr lang="zh-CN" altLang="en-US" dirty="0">
                <a:latin typeface=".萍方-简" panose="020B0400000000000000" charset="-122"/>
                <a:ea typeface=".萍方-简" panose="020B0400000000000000" charset="-122"/>
              </a:rPr>
              <a:t>为什么要池化</a:t>
            </a:r>
            <a:endParaRPr lang="zh-CN" altLang="en-US" dirty="0">
              <a:latin typeface=".萍方-简" panose="020B0400000000000000" charset="-122"/>
              <a:ea typeface=".萍方-简" panose="020B0400000000000000" charset="-122"/>
            </a:endParaRPr>
          </a:p>
        </p:txBody>
      </p:sp>
      <p:sp>
        <p:nvSpPr>
          <p:cNvPr id="29698" name="內容版面配置區 2"/>
          <p:cNvSpPr>
            <a:spLocks noGrp="1"/>
          </p:cNvSpPr>
          <p:nvPr>
            <p:ph idx="1"/>
          </p:nvPr>
        </p:nvSpPr>
        <p:spPr>
          <a:xfrm>
            <a:off x="2152650" y="1825625"/>
            <a:ext cx="7886700" cy="4351338"/>
          </a:xfrm>
        </p:spPr>
        <p:txBody>
          <a:bodyPr vert="horz" wrap="square" lIns="91440" tIns="45720" rIns="91440" bIns="45720" anchor="t" anchorCtr="0"/>
          <a:p>
            <a:r>
              <a:rPr lang="zh-CN" altLang="en-US" sz="2800" dirty="0">
                <a:latin typeface=".萍方-简" panose="020B0400000000000000" charset="-122"/>
                <a:ea typeface=".萍方-简" panose="020B0400000000000000" charset="-122"/>
              </a:rPr>
              <a:t>对像素抽样并不影响图片特征</a:t>
            </a:r>
            <a:endParaRPr lang="zh-CN" altLang="en-US" sz="2800" dirty="0">
              <a:latin typeface=".萍方-简" panose="020B0400000000000000" charset="-122"/>
              <a:ea typeface=".萍方-简" panose="020B0400000000000000" charset="-122"/>
            </a:endParaRPr>
          </a:p>
        </p:txBody>
      </p:sp>
      <p:sp>
        <p:nvSpPr>
          <p:cNvPr id="12" name="文字方塊 7"/>
          <p:cNvSpPr txBox="1"/>
          <p:nvPr/>
        </p:nvSpPr>
        <p:spPr>
          <a:xfrm>
            <a:off x="2303463" y="5511800"/>
            <a:ext cx="7297737" cy="460375"/>
          </a:xfrm>
          <a:prstGeom prst="rect">
            <a:avLst/>
          </a:prstGeom>
          <a:noFill/>
          <a:ln w="9525">
            <a:noFill/>
          </a:ln>
        </p:spPr>
        <p:txBody>
          <a:bodyPr>
            <a:spAutoFit/>
          </a:bodyPr>
          <a:p>
            <a:r>
              <a:rPr lang="zh-CN" altLang="en-US" sz="2400" dirty="0">
                <a:latin typeface="Arial" panose="02080604020202020204" pitchFamily="34" charset="0"/>
              </a:rPr>
              <a:t>可以将图片缩小，而不改变特征</a:t>
            </a:r>
            <a:endParaRPr lang="zh-CN" altLang="en-US" sz="2400" dirty="0">
              <a:latin typeface="Arial" panose="02080604020202020204" pitchFamily="34" charset="0"/>
            </a:endParaRPr>
          </a:p>
        </p:txBody>
      </p:sp>
      <p:sp>
        <p:nvSpPr>
          <p:cNvPr id="13" name="文字方塊 12"/>
          <p:cNvSpPr txBox="1"/>
          <p:nvPr/>
        </p:nvSpPr>
        <p:spPr>
          <a:xfrm>
            <a:off x="3400425" y="6021388"/>
            <a:ext cx="7267575" cy="460375"/>
          </a:xfrm>
          <a:prstGeom prst="rect">
            <a:avLst/>
          </a:prstGeom>
          <a:noFill/>
          <a:ln w="9525">
            <a:noFill/>
          </a:ln>
        </p:spPr>
        <p:txBody>
          <a:bodyPr>
            <a:spAutoFit/>
          </a:bodyPr>
          <a:p>
            <a:r>
              <a:rPr lang="zh-CN" altLang="en-US" sz="2400" dirty="0">
                <a:latin typeface="Arial" panose="02080604020202020204" pitchFamily="34" charset="0"/>
              </a:rPr>
              <a:t>更小的图像只需要更少的参数，可以突出特征图</a:t>
            </a:r>
            <a:endParaRPr lang="zh-CN" altLang="en-US" sz="2400" dirty="0">
              <a:latin typeface="Arial" panose="02080604020202020204" pitchFamily="34" charset="0"/>
            </a:endParaRPr>
          </a:p>
        </p:txBody>
      </p:sp>
      <p:sp>
        <p:nvSpPr>
          <p:cNvPr id="14" name="向右箭號 11"/>
          <p:cNvSpPr/>
          <p:nvPr/>
        </p:nvSpPr>
        <p:spPr>
          <a:xfrm>
            <a:off x="2479675" y="6021388"/>
            <a:ext cx="920750" cy="482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pic>
        <p:nvPicPr>
          <p:cNvPr id="2" name="图片 1"/>
          <p:cNvPicPr>
            <a:picLocks noChangeAspect="1"/>
          </p:cNvPicPr>
          <p:nvPr/>
        </p:nvPicPr>
        <p:blipFill>
          <a:blip r:embed="rId1"/>
          <a:stretch>
            <a:fillRect/>
          </a:stretch>
        </p:blipFill>
        <p:spPr>
          <a:xfrm>
            <a:off x="2357120" y="2458720"/>
            <a:ext cx="6905625" cy="2895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標題 1"/>
          <p:cNvSpPr>
            <a:spLocks noGrp="1"/>
          </p:cNvSpPr>
          <p:nvPr>
            <p:ph type="title"/>
          </p:nvPr>
        </p:nvSpPr>
        <p:spPr>
          <a:xfrm>
            <a:off x="2152650" y="278130"/>
            <a:ext cx="7886700" cy="1325563"/>
          </a:xfrm>
        </p:spPr>
        <p:txBody>
          <a:bodyPr vert="horz" wrap="square" lIns="91440" tIns="45720" rIns="91440" bIns="45720" anchor="ctr" anchorCtr="0"/>
          <a:p>
            <a:r>
              <a:rPr lang="en-US" altLang="zh-TW" dirty="0"/>
              <a:t>Max Pooling </a:t>
            </a:r>
            <a:r>
              <a:rPr lang="zh-CN" altLang="en-US" dirty="0">
                <a:latin typeface=".萍方-简" panose="020B0400000000000000" charset="-122"/>
                <a:ea typeface=".萍方-简" panose="020B0400000000000000" charset="-122"/>
              </a:rPr>
              <a:t>池化</a:t>
            </a:r>
            <a:endParaRPr lang="zh-CN" altLang="en-US" dirty="0">
              <a:latin typeface=".萍方-简" panose="020B0400000000000000" charset="-122"/>
              <a:ea typeface=".萍方-简" panose="020B0400000000000000" charset="-122"/>
            </a:endParaRPr>
          </a:p>
        </p:txBody>
      </p:sp>
      <p:sp>
        <p:nvSpPr>
          <p:cNvPr id="28674" name="橢圓 11"/>
          <p:cNvSpPr/>
          <p:nvPr/>
        </p:nvSpPr>
        <p:spPr>
          <a:xfrm>
            <a:off x="2419350" y="3284538"/>
            <a:ext cx="719138"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75" name="橢圓 12"/>
          <p:cNvSpPr/>
          <p:nvPr/>
        </p:nvSpPr>
        <p:spPr>
          <a:xfrm>
            <a:off x="3260725" y="3284538"/>
            <a:ext cx="720725"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76" name="橢圓 13"/>
          <p:cNvSpPr/>
          <p:nvPr/>
        </p:nvSpPr>
        <p:spPr>
          <a:xfrm>
            <a:off x="4103688" y="32845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77" name="橢圓 14"/>
          <p:cNvSpPr/>
          <p:nvPr/>
        </p:nvSpPr>
        <p:spPr>
          <a:xfrm>
            <a:off x="4945063" y="32845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78" name="橢圓 15"/>
          <p:cNvSpPr/>
          <p:nvPr/>
        </p:nvSpPr>
        <p:spPr>
          <a:xfrm>
            <a:off x="2419350" y="4084638"/>
            <a:ext cx="719138"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79" name="橢圓 16"/>
          <p:cNvSpPr/>
          <p:nvPr/>
        </p:nvSpPr>
        <p:spPr>
          <a:xfrm>
            <a:off x="3260725" y="4084638"/>
            <a:ext cx="720725"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80" name="橢圓 17"/>
          <p:cNvSpPr/>
          <p:nvPr/>
        </p:nvSpPr>
        <p:spPr>
          <a:xfrm>
            <a:off x="4103688" y="40846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28681" name="橢圓 18"/>
          <p:cNvSpPr/>
          <p:nvPr/>
        </p:nvSpPr>
        <p:spPr>
          <a:xfrm>
            <a:off x="4945063" y="40846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2" name="橢圓 19"/>
          <p:cNvSpPr/>
          <p:nvPr/>
        </p:nvSpPr>
        <p:spPr>
          <a:xfrm>
            <a:off x="2419350" y="4943475"/>
            <a:ext cx="719138"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3" name="橢圓 20"/>
          <p:cNvSpPr/>
          <p:nvPr/>
        </p:nvSpPr>
        <p:spPr>
          <a:xfrm>
            <a:off x="3260725" y="4943475"/>
            <a:ext cx="720725"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4" name="橢圓 21"/>
          <p:cNvSpPr/>
          <p:nvPr/>
        </p:nvSpPr>
        <p:spPr>
          <a:xfrm>
            <a:off x="4103688" y="49434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no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28685" name="橢圓 22"/>
          <p:cNvSpPr/>
          <p:nvPr/>
        </p:nvSpPr>
        <p:spPr>
          <a:xfrm>
            <a:off x="4945063" y="49434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86" name="橢圓 23"/>
          <p:cNvSpPr/>
          <p:nvPr/>
        </p:nvSpPr>
        <p:spPr>
          <a:xfrm>
            <a:off x="2419350" y="5743575"/>
            <a:ext cx="719138"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7" name="橢圓 24"/>
          <p:cNvSpPr/>
          <p:nvPr/>
        </p:nvSpPr>
        <p:spPr>
          <a:xfrm>
            <a:off x="3260725" y="5743575"/>
            <a:ext cx="720725"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688" name="橢圓 25"/>
          <p:cNvSpPr/>
          <p:nvPr/>
        </p:nvSpPr>
        <p:spPr>
          <a:xfrm>
            <a:off x="4103688" y="57435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689" name="橢圓 26"/>
          <p:cNvSpPr/>
          <p:nvPr/>
        </p:nvSpPr>
        <p:spPr>
          <a:xfrm>
            <a:off x="4945063" y="57435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09" name="橢圓 41"/>
          <p:cNvSpPr/>
          <p:nvPr/>
        </p:nvSpPr>
        <p:spPr>
          <a:xfrm>
            <a:off x="6588125" y="33543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no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0" name="橢圓 42"/>
          <p:cNvSpPr/>
          <p:nvPr/>
        </p:nvSpPr>
        <p:spPr>
          <a:xfrm>
            <a:off x="7429500" y="33543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1" name="橢圓 43"/>
          <p:cNvSpPr/>
          <p:nvPr/>
        </p:nvSpPr>
        <p:spPr>
          <a:xfrm>
            <a:off x="8272463" y="33543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2" name="橢圓 44"/>
          <p:cNvSpPr/>
          <p:nvPr/>
        </p:nvSpPr>
        <p:spPr>
          <a:xfrm>
            <a:off x="9113838" y="33543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3" name="橢圓 45"/>
          <p:cNvSpPr/>
          <p:nvPr/>
        </p:nvSpPr>
        <p:spPr>
          <a:xfrm>
            <a:off x="6588125" y="41544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4" name="橢圓 46"/>
          <p:cNvSpPr/>
          <p:nvPr/>
        </p:nvSpPr>
        <p:spPr>
          <a:xfrm>
            <a:off x="7429500" y="41544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5" name="橢圓 47"/>
          <p:cNvSpPr/>
          <p:nvPr/>
        </p:nvSpPr>
        <p:spPr>
          <a:xfrm>
            <a:off x="8272463" y="41544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716" name="橢圓 48"/>
          <p:cNvSpPr/>
          <p:nvPr/>
        </p:nvSpPr>
        <p:spPr>
          <a:xfrm>
            <a:off x="9113838" y="41544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7" name="橢圓 49"/>
          <p:cNvSpPr/>
          <p:nvPr/>
        </p:nvSpPr>
        <p:spPr>
          <a:xfrm>
            <a:off x="6588125" y="50117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8" name="橢圓 50"/>
          <p:cNvSpPr/>
          <p:nvPr/>
        </p:nvSpPr>
        <p:spPr>
          <a:xfrm>
            <a:off x="7429500" y="50117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9" name="橢圓 51"/>
          <p:cNvSpPr/>
          <p:nvPr/>
        </p:nvSpPr>
        <p:spPr>
          <a:xfrm>
            <a:off x="8272463" y="50117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720" name="橢圓 52"/>
          <p:cNvSpPr/>
          <p:nvPr/>
        </p:nvSpPr>
        <p:spPr>
          <a:xfrm>
            <a:off x="9113838" y="50117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21" name="橢圓 53"/>
          <p:cNvSpPr/>
          <p:nvPr/>
        </p:nvSpPr>
        <p:spPr>
          <a:xfrm>
            <a:off x="6588125" y="58118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22" name="橢圓 54"/>
          <p:cNvSpPr/>
          <p:nvPr/>
        </p:nvSpPr>
        <p:spPr>
          <a:xfrm>
            <a:off x="7429500" y="58118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28723" name="橢圓 55"/>
          <p:cNvSpPr/>
          <p:nvPr/>
        </p:nvSpPr>
        <p:spPr>
          <a:xfrm>
            <a:off x="8272463" y="58118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-4</a:t>
            </a:r>
            <a:endParaRPr lang="zh-TW" altLang="en-US" sz="2400">
              <a:solidFill>
                <a:srgbClr val="000000"/>
              </a:solidFill>
              <a:latin typeface="Arial" panose="02080604020202020204" pitchFamily="34" charset="0"/>
              <a:ea typeface="Arial" panose="02080604020202020204" pitchFamily="34" charset="0"/>
            </a:endParaRPr>
          </a:p>
        </p:txBody>
      </p:sp>
      <p:sp>
        <p:nvSpPr>
          <p:cNvPr id="28724" name="橢圓 56"/>
          <p:cNvSpPr/>
          <p:nvPr/>
        </p:nvSpPr>
        <p:spPr>
          <a:xfrm>
            <a:off x="9113838" y="58118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41" name="矩形 2"/>
          <p:cNvSpPr/>
          <p:nvPr/>
        </p:nvSpPr>
        <p:spPr>
          <a:xfrm>
            <a:off x="2419350" y="3284538"/>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2" name="矩形 67"/>
          <p:cNvSpPr/>
          <p:nvPr/>
        </p:nvSpPr>
        <p:spPr>
          <a:xfrm>
            <a:off x="4103688" y="3284538"/>
            <a:ext cx="1560513"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3" name="矩形 68"/>
          <p:cNvSpPr/>
          <p:nvPr/>
        </p:nvSpPr>
        <p:spPr>
          <a:xfrm>
            <a:off x="2419350" y="4940300"/>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4" name="矩形 69"/>
          <p:cNvSpPr/>
          <p:nvPr/>
        </p:nvSpPr>
        <p:spPr>
          <a:xfrm>
            <a:off x="4103688" y="4940300"/>
            <a:ext cx="1560513"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5" name="矩形 70"/>
          <p:cNvSpPr/>
          <p:nvPr/>
        </p:nvSpPr>
        <p:spPr>
          <a:xfrm>
            <a:off x="6588125" y="3325813"/>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6" name="矩形 71"/>
          <p:cNvSpPr/>
          <p:nvPr/>
        </p:nvSpPr>
        <p:spPr>
          <a:xfrm>
            <a:off x="8272463" y="3325813"/>
            <a:ext cx="1560513"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7" name="矩形 72"/>
          <p:cNvSpPr/>
          <p:nvPr/>
        </p:nvSpPr>
        <p:spPr>
          <a:xfrm>
            <a:off x="6588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8" name="矩形 73"/>
          <p:cNvSpPr/>
          <p:nvPr/>
        </p:nvSpPr>
        <p:spPr>
          <a:xfrm>
            <a:off x="8272463" y="4981575"/>
            <a:ext cx="1560513"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3" name="橢圓 11"/>
          <p:cNvSpPr/>
          <p:nvPr/>
        </p:nvSpPr>
        <p:spPr>
          <a:xfrm>
            <a:off x="3384550" y="1387158"/>
            <a:ext cx="719138"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4" name="橢圓 17"/>
          <p:cNvSpPr/>
          <p:nvPr/>
        </p:nvSpPr>
        <p:spPr>
          <a:xfrm>
            <a:off x="4226243" y="138715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5" name="橢圓 23"/>
          <p:cNvSpPr/>
          <p:nvPr/>
        </p:nvSpPr>
        <p:spPr>
          <a:xfrm>
            <a:off x="3384550" y="2197735"/>
            <a:ext cx="719138"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6" name="橢圓 22"/>
          <p:cNvSpPr/>
          <p:nvPr/>
        </p:nvSpPr>
        <p:spPr>
          <a:xfrm>
            <a:off x="4226243" y="219773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7" name="橢圓 46"/>
          <p:cNvSpPr/>
          <p:nvPr/>
        </p:nvSpPr>
        <p:spPr>
          <a:xfrm>
            <a:off x="7429500" y="138715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8" name="橢圓 48"/>
          <p:cNvSpPr/>
          <p:nvPr/>
        </p:nvSpPr>
        <p:spPr>
          <a:xfrm>
            <a:off x="8272463" y="1389063"/>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9" name="橢圓 54"/>
          <p:cNvSpPr/>
          <p:nvPr/>
        </p:nvSpPr>
        <p:spPr>
          <a:xfrm>
            <a:off x="7429500" y="219614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10" name="橢圓 56"/>
          <p:cNvSpPr/>
          <p:nvPr/>
        </p:nvSpPr>
        <p:spPr>
          <a:xfrm>
            <a:off x="8272463" y="219741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標題 1"/>
          <p:cNvSpPr>
            <a:spLocks noGrp="1"/>
          </p:cNvSpPr>
          <p:nvPr>
            <p:ph type="title"/>
          </p:nvPr>
        </p:nvSpPr>
        <p:spPr>
          <a:xfrm>
            <a:off x="2152650" y="365125"/>
            <a:ext cx="7886700" cy="1325563"/>
          </a:xfrm>
        </p:spPr>
        <p:txBody>
          <a:bodyPr vert="horz" wrap="square" lIns="91440" tIns="45720" rIns="91440" bIns="45720" anchor="ctr" anchorCtr="0"/>
          <a:p>
            <a:r>
              <a:rPr lang="zh-CN" altLang="en-US" dirty="0">
                <a:latin typeface=".萍方-简" panose="020B0400000000000000" charset="-122"/>
                <a:ea typeface=".萍方-简" panose="020B0400000000000000" charset="-122"/>
              </a:rPr>
              <a:t>完整的</a:t>
            </a:r>
            <a:r>
              <a:rPr lang="en-US" altLang="zh-TW" dirty="0"/>
              <a:t> CNN</a:t>
            </a:r>
            <a:endParaRPr lang="zh-TW" altLang="en-US" dirty="0"/>
          </a:p>
        </p:txBody>
      </p:sp>
      <p:grpSp>
        <p:nvGrpSpPr>
          <p:cNvPr id="27650" name="群組 3"/>
          <p:cNvGrpSpPr/>
          <p:nvPr/>
        </p:nvGrpSpPr>
        <p:grpSpPr>
          <a:xfrm>
            <a:off x="2273300" y="2274888"/>
            <a:ext cx="2906713" cy="3200400"/>
            <a:chOff x="-1626455" y="3999117"/>
            <a:chExt cx="2906568" cy="3201477"/>
          </a:xfrm>
        </p:grpSpPr>
        <p:pic>
          <p:nvPicPr>
            <p:cNvPr id="27678" name="圖片 4"/>
            <p:cNvPicPr>
              <a:picLocks noChangeAspect="1"/>
            </p:cNvPicPr>
            <p:nvPr/>
          </p:nvPicPr>
          <p:blipFill>
            <a:blip r:embed="rId1"/>
            <a:stretch>
              <a:fillRect/>
            </a:stretch>
          </p:blipFill>
          <p:spPr>
            <a:xfrm rot="5400000" flipH="1">
              <a:off x="-1736745" y="4748961"/>
              <a:ext cx="3201477" cy="1701788"/>
            </a:xfrm>
            <a:prstGeom prst="rect">
              <a:avLst/>
            </a:prstGeom>
            <a:noFill/>
            <a:ln w="9525">
              <a:noFill/>
            </a:ln>
          </p:spPr>
        </p:pic>
        <p:sp>
          <p:nvSpPr>
            <p:cNvPr id="7" name="文字方塊 5"/>
            <p:cNvSpPr txBox="1"/>
            <p:nvPr/>
          </p:nvSpPr>
          <p:spPr>
            <a:xfrm>
              <a:off x="-1626455" y="5442856"/>
              <a:ext cx="2906568" cy="398914"/>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zh-CN" altLang="en-US" sz="2000">
                  <a:solidFill>
                    <a:srgbClr val="000000"/>
                  </a:solidFill>
                  <a:latin typeface="Arial" panose="02080604020202020204" pitchFamily="34" charset="0"/>
                  <a:ea typeface="宋体" panose="02010600030101010101" pitchFamily="2" charset="-122"/>
                </a:rPr>
                <a:t>全链接前馈网络</a:t>
              </a:r>
              <a:endParaRPr lang="zh-CN" altLang="en-US" sz="2000">
                <a:solidFill>
                  <a:srgbClr val="000000"/>
                </a:solidFill>
                <a:latin typeface="Arial" panose="02080604020202020204" pitchFamily="34" charset="0"/>
                <a:ea typeface="宋体" panose="02010600030101010101" pitchFamily="2" charset="-122"/>
              </a:endParaRPr>
            </a:p>
          </p:txBody>
        </p:sp>
      </p:grpSp>
      <p:pic>
        <p:nvPicPr>
          <p:cNvPr id="27651" name="Picture 2" descr="http://s.hswstatic.com/gif/whiskers-sam.jpg"/>
          <p:cNvPicPr>
            <a:picLocks noChangeAspect="1"/>
          </p:cNvPicPr>
          <p:nvPr/>
        </p:nvPicPr>
        <p:blipFill>
          <a:blip r:embed="rId2"/>
          <a:stretch>
            <a:fillRect/>
          </a:stretch>
        </p:blipFill>
        <p:spPr>
          <a:xfrm>
            <a:off x="6738938" y="192088"/>
            <a:ext cx="1771650" cy="1203325"/>
          </a:xfrm>
          <a:prstGeom prst="rect">
            <a:avLst/>
          </a:prstGeom>
          <a:noFill/>
          <a:ln w="9525">
            <a:noFill/>
          </a:ln>
        </p:spPr>
      </p:pic>
      <p:sp>
        <p:nvSpPr>
          <p:cNvPr id="27652" name="文字方塊 8"/>
          <p:cNvSpPr txBox="1"/>
          <p:nvPr/>
        </p:nvSpPr>
        <p:spPr>
          <a:xfrm>
            <a:off x="2801938" y="1706563"/>
            <a:ext cx="2046287" cy="460375"/>
          </a:xfrm>
          <a:prstGeom prst="rect">
            <a:avLst/>
          </a:prstGeom>
          <a:noFill/>
          <a:ln w="9525">
            <a:noFill/>
          </a:ln>
        </p:spPr>
        <p:txBody>
          <a:bodyPr>
            <a:spAutoFit/>
          </a:bodyPr>
          <a:p>
            <a:pPr algn="ctr"/>
            <a:r>
              <a:rPr lang="zh-CN" altLang="en-US" sz="2400" dirty="0">
                <a:latin typeface="Arial" panose="02080604020202020204" pitchFamily="34" charset="0"/>
              </a:rPr>
              <a:t>猫？</a:t>
            </a:r>
            <a:r>
              <a:rPr lang="en-US" altLang="zh-TW" sz="2400" dirty="0">
                <a:latin typeface="Arial" panose="02080604020202020204" pitchFamily="34" charset="0"/>
              </a:rPr>
              <a:t> </a:t>
            </a:r>
            <a:r>
              <a:rPr lang="zh-CN" altLang="en-US" sz="2400" dirty="0">
                <a:latin typeface="Arial" panose="02080604020202020204" pitchFamily="34" charset="0"/>
              </a:rPr>
              <a:t>狗？</a:t>
            </a:r>
            <a:endParaRPr lang="zh-TW" altLang="en-US" sz="2400" dirty="0">
              <a:latin typeface="Arial" panose="02080604020202020204" pitchFamily="34" charset="0"/>
            </a:endParaRPr>
          </a:p>
        </p:txBody>
      </p:sp>
      <p:sp>
        <p:nvSpPr>
          <p:cNvPr id="10"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latin typeface="Arial" panose="02080604020202020204" pitchFamily="34" charset="0"/>
                <a:ea typeface="宋体" panose="02010600030101010101" pitchFamily="2" charset="-122"/>
                <a:cs typeface="Arial" panose="02080604020202020204" pitchFamily="34" charset="0"/>
              </a:rPr>
              <a:t>Convolution </a:t>
            </a:r>
            <a:r>
              <a:rPr lang="zh-CN" altLang="en-US" sz="2000">
                <a:latin typeface="Arial" panose="02080604020202020204" pitchFamily="34" charset="0"/>
                <a:ea typeface="宋体" panose="02010600030101010101" pitchFamily="2" charset="-122"/>
                <a:cs typeface="Arial" panose="02080604020202020204" pitchFamily="34" charset="0"/>
              </a:rPr>
              <a:t>卷积</a:t>
            </a:r>
            <a:endParaRPr lang="zh-CN" altLang="en-US" sz="2000">
              <a:latin typeface="Arial" panose="02080604020202020204" pitchFamily="34" charset="0"/>
              <a:ea typeface="Arial" panose="02080604020202020204" pitchFamily="34" charset="0"/>
              <a:cs typeface="Arial" panose="02080604020202020204" pitchFamily="34" charset="0"/>
            </a:endParaRPr>
          </a:p>
        </p:txBody>
      </p:sp>
      <p:sp>
        <p:nvSpPr>
          <p:cNvPr id="11"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Max Pooling</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池化</a:t>
            </a:r>
            <a:endParaRPr lang="zh-CN" altLang="zh-TW" sz="2000">
              <a:solidFill>
                <a:srgbClr val="000000"/>
              </a:solidFill>
              <a:latin typeface="Arial" panose="02080604020202020204" pitchFamily="34" charset="0"/>
              <a:ea typeface="宋体" panose="02010600030101010101" pitchFamily="2" charset="-122"/>
            </a:endParaRPr>
          </a:p>
        </p:txBody>
      </p:sp>
      <p:sp>
        <p:nvSpPr>
          <p:cNvPr id="12"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Convolution</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卷积</a:t>
            </a:r>
            <a:endParaRPr lang="zh-CN" altLang="zh-TW" sz="2000">
              <a:solidFill>
                <a:srgbClr val="000000"/>
              </a:solidFill>
              <a:latin typeface="Arial" panose="02080604020202020204" pitchFamily="34" charset="0"/>
              <a:ea typeface="宋体" panose="02010600030101010101" pitchFamily="2" charset="-122"/>
            </a:endParaRPr>
          </a:p>
        </p:txBody>
      </p:sp>
      <p:sp>
        <p:nvSpPr>
          <p:cNvPr id="13"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Max Pooling</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池化</a:t>
            </a:r>
            <a:endParaRPr lang="zh-CN" altLang="zh-TW" sz="2000">
              <a:solidFill>
                <a:srgbClr val="000000"/>
              </a:solidFill>
              <a:latin typeface="Arial" panose="02080604020202020204" pitchFamily="34" charset="0"/>
              <a:ea typeface="宋体" panose="02010600030101010101" pitchFamily="2" charset="-122"/>
            </a:endParaRPr>
          </a:p>
        </p:txBody>
      </p:sp>
      <p:sp>
        <p:nvSpPr>
          <p:cNvPr id="14" name="文字方塊 15"/>
          <p:cNvSpPr txBox="1"/>
          <p:nvPr/>
        </p:nvSpPr>
        <p:spPr>
          <a:xfrm>
            <a:off x="4848853" y="5855006"/>
            <a:ext cx="1556991" cy="70675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Flattened</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展平</a:t>
            </a:r>
            <a:endParaRPr lang="zh-CN" altLang="zh-TW" sz="2000">
              <a:solidFill>
                <a:srgbClr val="000000"/>
              </a:solidFill>
              <a:latin typeface="Arial" panose="02080604020202020204" pitchFamily="34" charset="0"/>
              <a:ea typeface="宋体" panose="02010600030101010101" pitchFamily="2" charset="-122"/>
            </a:endParaRPr>
          </a:p>
        </p:txBody>
      </p:sp>
      <p:sp>
        <p:nvSpPr>
          <p:cNvPr id="15" name="向下箭號 11"/>
          <p:cNvSpPr/>
          <p:nvPr/>
        </p:nvSpPr>
        <p:spPr>
          <a:xfrm>
            <a:off x="7392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6" name="向下箭號 17"/>
          <p:cNvSpPr/>
          <p:nvPr/>
        </p:nvSpPr>
        <p:spPr>
          <a:xfrm>
            <a:off x="7392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7" name="向下箭號 18"/>
          <p:cNvSpPr/>
          <p:nvPr/>
        </p:nvSpPr>
        <p:spPr>
          <a:xfrm>
            <a:off x="7392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8" name="向下箭號 19"/>
          <p:cNvSpPr/>
          <p:nvPr/>
        </p:nvSpPr>
        <p:spPr>
          <a:xfrm>
            <a:off x="7392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9" name="右彎箭號 16"/>
          <p:cNvSpPr/>
          <p:nvPr/>
        </p:nvSpPr>
        <p:spPr>
          <a:xfrm rot="10800000">
            <a:off x="6405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TW"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右彎箭號 21"/>
          <p:cNvSpPr/>
          <p:nvPr/>
        </p:nvSpPr>
        <p:spPr>
          <a:xfrm rot="16200000">
            <a:off x="3678238" y="5340350"/>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TW"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674" name="文字方塊 20"/>
          <p:cNvSpPr txBox="1"/>
          <p:nvPr/>
        </p:nvSpPr>
        <p:spPr>
          <a:xfrm>
            <a:off x="9100820" y="3600450"/>
            <a:ext cx="2346325" cy="460375"/>
          </a:xfrm>
          <a:prstGeom prst="rect">
            <a:avLst/>
          </a:prstGeom>
          <a:noFill/>
          <a:ln w="9525">
            <a:noFill/>
          </a:ln>
        </p:spPr>
        <p:txBody>
          <a:bodyPr wrap="square">
            <a:spAutoFit/>
          </a:bodyPr>
          <a:p>
            <a:r>
              <a:rPr lang="zh-CN" altLang="en-US" sz="2400" dirty="0">
                <a:latin typeface=".萍方-简" panose="020B0400000000000000" charset="-122"/>
                <a:ea typeface=".萍方-简" panose="020B0400000000000000" charset="-122"/>
                <a:cs typeface=".萍方-简" panose="020B0400000000000000" charset="-122"/>
              </a:rPr>
              <a:t>可以重复</a:t>
            </a:r>
            <a:r>
              <a:rPr lang="en-US" altLang="zh-CN" sz="2400" dirty="0">
                <a:latin typeface=".萍方-简" panose="020B0400000000000000" charset="-122"/>
                <a:ea typeface=".萍方-简" panose="020B0400000000000000" charset="-122"/>
                <a:cs typeface=".萍方-简" panose="020B0400000000000000" charset="-122"/>
              </a:rPr>
              <a:t>n</a:t>
            </a:r>
            <a:r>
              <a:rPr lang="zh-CN" altLang="en-US" sz="2400" dirty="0">
                <a:latin typeface=".萍方-简" panose="020B0400000000000000" charset="-122"/>
                <a:ea typeface=".萍方-简" panose="020B0400000000000000" charset="-122"/>
                <a:cs typeface=".萍方-简" panose="020B0400000000000000" charset="-122"/>
              </a:rPr>
              <a:t>多次</a:t>
            </a:r>
            <a:endParaRPr lang="zh-CN" altLang="en-US" sz="2400" dirty="0">
              <a:latin typeface=".萍方-简" panose="020B0400000000000000" charset="-122"/>
              <a:ea typeface=".萍方-简" panose="020B0400000000000000" charset="-122"/>
              <a:cs typeface=".萍方-简" panose="020B0400000000000000" charset="-122"/>
            </a:endParaRPr>
          </a:p>
        </p:txBody>
      </p:sp>
      <p:sp>
        <p:nvSpPr>
          <p:cNvPr id="22" name="左大括弧 22"/>
          <p:cNvSpPr/>
          <p:nvPr/>
        </p:nvSpPr>
        <p:spPr>
          <a:xfrm flipH="1">
            <a:off x="8550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latin typeface="Arial" panose="02080604020202020204" pitchFamily="34" charset="0"/>
              <a:ea typeface="Arial" panose="02080604020202020204" pitchFamily="34" charset="0"/>
            </a:endParaRPr>
          </a:p>
        </p:txBody>
      </p:sp>
      <p:sp>
        <p:nvSpPr>
          <p:cNvPr id="23" name="矩形 23"/>
          <p:cNvSpPr/>
          <p:nvPr/>
        </p:nvSpPr>
        <p:spPr>
          <a:xfrm>
            <a:off x="6692900" y="2976563"/>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24" name="矩形 25"/>
          <p:cNvSpPr/>
          <p:nvPr/>
        </p:nvSpPr>
        <p:spPr>
          <a:xfrm>
            <a:off x="6692900" y="5080000"/>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975"/>
            <a:ext cx="10515600" cy="1325563"/>
          </a:xfrm>
        </p:spPr>
        <p:txBody>
          <a:bodyPr/>
          <a:lstStyle/>
          <a:p>
            <a:r>
              <a:rPr lang="zh-CN" altLang="en-US" dirty="0" smtClean="0">
                <a:latin typeface=".萍方-简" panose="020B0400000000000000" charset="-122"/>
                <a:ea typeface=".萍方-简" panose="020B0400000000000000" charset="-122"/>
              </a:rPr>
              <a:t>模型示例</a:t>
            </a:r>
            <a:r>
              <a:rPr lang="en-US" dirty="0" smtClean="0"/>
              <a:t> - </a:t>
            </a:r>
            <a:r>
              <a:rPr lang="en-US" dirty="0" err="1" smtClean="0"/>
              <a:t>LeNet</a:t>
            </a:r>
            <a:endParaRPr lang="en-US" dirty="0"/>
          </a:p>
        </p:txBody>
      </p:sp>
      <p:pic>
        <p:nvPicPr>
          <p:cNvPr id="5" name="Picture 4"/>
          <p:cNvPicPr>
            <a:picLocks noChangeAspect="1"/>
          </p:cNvPicPr>
          <p:nvPr/>
        </p:nvPicPr>
        <p:blipFill>
          <a:blip r:embed="rId1"/>
          <a:stretch>
            <a:fillRect/>
          </a:stretch>
        </p:blipFill>
        <p:spPr>
          <a:xfrm>
            <a:off x="472467" y="1039448"/>
            <a:ext cx="10739163" cy="519861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标题 131073"/>
          <p:cNvSpPr>
            <a:spLocks noGrp="1"/>
          </p:cNvSpPr>
          <p:nvPr>
            <p:ph type="title"/>
          </p:nvPr>
        </p:nvSpPr>
        <p:spPr>
          <a:xfrm>
            <a:off x="2209800" y="381000"/>
            <a:ext cx="7772400" cy="685800"/>
          </a:xfrm>
        </p:spPr>
        <p:txBody>
          <a:bodyPr anchor="ctr" anchorCtr="0">
            <a:normAutofit fontScale="90000"/>
          </a:bodyPr>
          <a:p>
            <a:r>
              <a:rPr lang="zh-CN" altLang="en-US" sz="36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棋路树</a:t>
            </a:r>
            <a:endParaRPr lang="zh-CN" altLang="en-US" sz="36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
        <p:nvSpPr>
          <p:cNvPr id="131075" name="文本框 131074"/>
          <p:cNvSpPr txBox="1"/>
          <p:nvPr/>
        </p:nvSpPr>
        <p:spPr>
          <a:xfrm>
            <a:off x="2133600" y="1600200"/>
            <a:ext cx="3352800" cy="645160"/>
          </a:xfrm>
          <a:prstGeom prst="rect">
            <a:avLst/>
          </a:prstGeom>
          <a:noFill/>
          <a:ln w="9525">
            <a:noFill/>
          </a:ln>
        </p:spPr>
        <p:txBody>
          <a:bodyPr>
            <a:spAutoFit/>
          </a:bodyPr>
          <a:p>
            <a:pPr>
              <a:spcBef>
                <a:spcPct val="50000"/>
              </a:spcBef>
            </a:pPr>
            <a:r>
              <a:rPr lang="zh-CN" altLang="en-US">
                <a:latin typeface=".萍方-简" panose="020B0400000000000000" charset="-122"/>
                <a:ea typeface=".萍方-简" panose="020B0400000000000000" charset="-122"/>
              </a:rPr>
              <a:t>每下一步，需要在很多的棋局空间中进行搜索。</a:t>
            </a:r>
            <a:endParaRPr lang="zh-CN" altLang="en-US">
              <a:latin typeface=".萍方-简" panose="020B0400000000000000" charset="-122"/>
              <a:ea typeface=".萍方-简" panose="020B0400000000000000" charset="-122"/>
            </a:endParaRPr>
          </a:p>
        </p:txBody>
      </p:sp>
      <p:pic>
        <p:nvPicPr>
          <p:cNvPr id="131076" name="图片 131075" descr="chesstree"/>
          <p:cNvPicPr>
            <a:picLocks noChangeAspect="1"/>
          </p:cNvPicPr>
          <p:nvPr/>
        </p:nvPicPr>
        <p:blipFill>
          <a:blip r:embed="rId1"/>
          <a:stretch>
            <a:fillRect/>
          </a:stretch>
        </p:blipFill>
        <p:spPr>
          <a:xfrm>
            <a:off x="6019800" y="1524000"/>
            <a:ext cx="4046538" cy="4308475"/>
          </a:xfrm>
          <a:prstGeom prst="rect">
            <a:avLst/>
          </a:prstGeom>
          <a:noFill/>
          <a:ln w="9525">
            <a:noFill/>
          </a:ln>
        </p:spPr>
      </p:pic>
      <p:sp>
        <p:nvSpPr>
          <p:cNvPr id="131077" name="文本框 131076"/>
          <p:cNvSpPr txBox="1"/>
          <p:nvPr/>
        </p:nvSpPr>
        <p:spPr>
          <a:xfrm>
            <a:off x="2057400" y="3810000"/>
            <a:ext cx="3352800" cy="922020"/>
          </a:xfrm>
          <a:prstGeom prst="rect">
            <a:avLst/>
          </a:prstGeom>
          <a:noFill/>
          <a:ln w="9525">
            <a:noFill/>
          </a:ln>
        </p:spPr>
        <p:txBody>
          <a:bodyPr>
            <a:spAutoFit/>
          </a:bodyPr>
          <a:p>
            <a:pPr>
              <a:spcBef>
                <a:spcPct val="50000"/>
              </a:spcBef>
            </a:pPr>
            <a:r>
              <a:rPr lang="zh-CN" altLang="en-US">
                <a:latin typeface=".萍方-简" panose="020B0400000000000000" charset="-122"/>
                <a:ea typeface=".萍方-简" panose="020B0400000000000000" charset="-122"/>
                <a:cs typeface=".萍方-简" panose="020B0400000000000000" charset="-122"/>
              </a:rPr>
              <a:t>想要具备大师级国际象棋水平，至少需要向前探索</a:t>
            </a:r>
            <a:r>
              <a:rPr lang="en-US" altLang="zh-CN">
                <a:latin typeface=".萍方-简" panose="020B0400000000000000" charset="-122"/>
                <a:ea typeface=".萍方-简" panose="020B0400000000000000" charset="-122"/>
                <a:cs typeface=".萍方-简" panose="020B0400000000000000" charset="-122"/>
              </a:rPr>
              <a:t>8</a:t>
            </a:r>
            <a:r>
              <a:rPr lang="zh-CN" altLang="en-US">
                <a:latin typeface=".萍方-简" panose="020B0400000000000000" charset="-122"/>
                <a:ea typeface=".萍方-简" panose="020B0400000000000000" charset="-122"/>
                <a:cs typeface=".萍方-简" panose="020B0400000000000000" charset="-122"/>
              </a:rPr>
              <a:t>步，大约要搜索</a:t>
            </a:r>
            <a:r>
              <a:rPr lang="en-US" altLang="zh-CN">
                <a:latin typeface=".萍方-简" panose="020B0400000000000000" charset="-122"/>
                <a:ea typeface=".萍方-简" panose="020B0400000000000000" charset="-122"/>
                <a:cs typeface=".萍方-简" panose="020B0400000000000000" charset="-122"/>
                <a:sym typeface="+mn-ea"/>
              </a:rPr>
              <a:t>35</a:t>
            </a:r>
            <a:r>
              <a:rPr lang="en-US" altLang="zh-CN" baseline="30000">
                <a:latin typeface=".萍方-简" panose="020B0400000000000000" charset="-122"/>
                <a:ea typeface=".萍方-简" panose="020B0400000000000000" charset="-122"/>
                <a:cs typeface=".萍方-简" panose="020B0400000000000000" charset="-122"/>
                <a:sym typeface="+mn-ea"/>
              </a:rPr>
              <a:t>8</a:t>
            </a:r>
            <a:r>
              <a:rPr lang="en-US" altLang="zh-CN">
                <a:latin typeface=".萍方-简" panose="020B0400000000000000" charset="-122"/>
                <a:ea typeface=".萍方-简" panose="020B0400000000000000" charset="-122"/>
                <a:cs typeface=".萍方-简" panose="020B0400000000000000" charset="-122"/>
                <a:sym typeface="+mn-ea"/>
              </a:rPr>
              <a:t> </a:t>
            </a:r>
            <a:r>
              <a:rPr lang="zh-CN" altLang="en-US">
                <a:latin typeface=".萍方-简" panose="020B0400000000000000" charset="-122"/>
                <a:ea typeface=".萍方-简" panose="020B0400000000000000" charset="-122"/>
                <a:cs typeface=".萍方-简" panose="020B0400000000000000" charset="-122"/>
                <a:sym typeface="+mn-ea"/>
              </a:rPr>
              <a:t>或</a:t>
            </a:r>
            <a:r>
              <a:rPr lang="en-US" altLang="zh-CN">
                <a:latin typeface=".萍方-简" panose="020B0400000000000000" charset="-122"/>
                <a:ea typeface=".萍方-简" panose="020B0400000000000000" charset="-122"/>
                <a:cs typeface=".萍方-简" panose="020B0400000000000000" charset="-122"/>
                <a:sym typeface="+mn-ea"/>
              </a:rPr>
              <a:t> 2</a:t>
            </a:r>
            <a:r>
              <a:rPr lang="en-US" altLang="en-US">
                <a:latin typeface=".萍方-简" panose="020B0400000000000000" charset="-122"/>
                <a:ea typeface=".萍方-简" panose="020B0400000000000000" charset="-122"/>
                <a:cs typeface=".萍方-简" panose="020B0400000000000000" charset="-122"/>
                <a:sym typeface="+mn-ea"/>
              </a:rPr>
              <a:t>x</a:t>
            </a:r>
            <a:r>
              <a:rPr lang="en-US" altLang="zh-CN">
                <a:latin typeface=".萍方-简" panose="020B0400000000000000" charset="-122"/>
                <a:ea typeface=".萍方-简" panose="020B0400000000000000" charset="-122"/>
                <a:cs typeface=".萍方-简" panose="020B0400000000000000" charset="-122"/>
                <a:sym typeface="+mn-ea"/>
              </a:rPr>
              <a:t>10</a:t>
            </a:r>
            <a:r>
              <a:rPr lang="en-US" altLang="zh-CN" baseline="30000">
                <a:latin typeface=".萍方-简" panose="020B0400000000000000" charset="-122"/>
                <a:ea typeface=".萍方-简" panose="020B0400000000000000" charset="-122"/>
                <a:cs typeface=".萍方-简" panose="020B0400000000000000" charset="-122"/>
                <a:sym typeface="+mn-ea"/>
              </a:rPr>
              <a:t>12</a:t>
            </a:r>
            <a:r>
              <a:rPr lang="zh-CN" altLang="en-US">
                <a:latin typeface=".萍方-简" panose="020B0400000000000000" charset="-122"/>
                <a:ea typeface=".萍方-简" panose="020B0400000000000000" charset="-122"/>
                <a:cs typeface=".萍方-简" panose="020B0400000000000000" charset="-122"/>
                <a:sym typeface="+mn-ea"/>
              </a:rPr>
              <a:t>个棋局。</a:t>
            </a:r>
            <a:endParaRPr lang="zh-CN" altLang="en-US" baseline="30000">
              <a:latin typeface=".萍方-简" panose="020B0400000000000000" charset="-122"/>
              <a:ea typeface=".萍方-简" panose="020B0400000000000000" charset="-122"/>
              <a:cs typeface=".萍方-简"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萍方-简" panose="020B0400000000000000" charset="-122"/>
                <a:ea typeface=".萍方-简" panose="020B0400000000000000" charset="-122"/>
              </a:rPr>
              <a:t>模型示例</a:t>
            </a:r>
            <a:endParaRPr lang="zh-CN" altLang="en-US" dirty="0" smtClean="0">
              <a:latin typeface=".萍方-简" panose="020B0400000000000000" charset="-122"/>
              <a:ea typeface=".萍方-简" panose="020B0400000000000000" charset="-122"/>
            </a:endParaRPr>
          </a:p>
        </p:txBody>
      </p:sp>
      <p:grpSp>
        <p:nvGrpSpPr>
          <p:cNvPr id="4" name="Group 3"/>
          <p:cNvGrpSpPr/>
          <p:nvPr/>
        </p:nvGrpSpPr>
        <p:grpSpPr>
          <a:xfrm>
            <a:off x="127916" y="1185743"/>
            <a:ext cx="10888797" cy="5036949"/>
            <a:chOff x="3846197" y="1211988"/>
            <a:chExt cx="9791376" cy="4677982"/>
          </a:xfrm>
        </p:grpSpPr>
        <p:pic>
          <p:nvPicPr>
            <p:cNvPr id="5" name="Picture 4"/>
            <p:cNvPicPr>
              <a:picLocks noChangeAspect="1"/>
            </p:cNvPicPr>
            <p:nvPr/>
          </p:nvPicPr>
          <p:blipFill>
            <a:blip r:embed="rId1">
              <a:clrChange>
                <a:clrFrom>
                  <a:srgbClr val="FFFFFF"/>
                </a:clrFrom>
                <a:clrTo>
                  <a:srgbClr val="FFFFFF">
                    <a:alpha val="0"/>
                  </a:srgbClr>
                </a:clrTo>
              </a:clrChange>
            </a:blip>
            <a:stretch>
              <a:fillRect/>
            </a:stretch>
          </p:blipFill>
          <p:spPr>
            <a:xfrm>
              <a:off x="8240896" y="2366066"/>
              <a:ext cx="3733359" cy="1763967"/>
            </a:xfrm>
            <a:prstGeom prst="rect">
              <a:avLst/>
            </a:prstGeom>
          </p:spPr>
        </p:pic>
        <p:pic>
          <p:nvPicPr>
            <p:cNvPr id="6" name="Picture 5"/>
            <p:cNvPicPr>
              <a:picLocks noChangeAspect="1"/>
            </p:cNvPicPr>
            <p:nvPr/>
          </p:nvPicPr>
          <p:blipFill rotWithShape="1">
            <a:blip r:embed="rId2"/>
            <a:srcRect l="28938" t="6644" r="52698" b="67968"/>
            <a:stretch>
              <a:fillRect/>
            </a:stretch>
          </p:blipFill>
          <p:spPr>
            <a:xfrm>
              <a:off x="6404209" y="4925052"/>
              <a:ext cx="1428098" cy="964918"/>
            </a:xfrm>
            <a:prstGeom prst="rect">
              <a:avLst/>
            </a:prstGeom>
            <a:ln w="44450" cap="sq">
              <a:solidFill>
                <a:schemeClr val="accent4"/>
              </a:solidFill>
              <a:miter lim="800000"/>
              <a:headEnd/>
              <a:tailEnd/>
            </a:ln>
          </p:spPr>
        </p:pic>
        <p:pic>
          <p:nvPicPr>
            <p:cNvPr id="7" name="Picture 6"/>
            <p:cNvPicPr>
              <a:picLocks noChangeAspect="1"/>
            </p:cNvPicPr>
            <p:nvPr/>
          </p:nvPicPr>
          <p:blipFill rotWithShape="1">
            <a:blip r:embed="rId2"/>
            <a:srcRect l="47507" t="6644" r="28448" b="68212"/>
            <a:stretch>
              <a:fillRect/>
            </a:stretch>
          </p:blipFill>
          <p:spPr>
            <a:xfrm>
              <a:off x="8172030" y="4925052"/>
              <a:ext cx="1869866" cy="955615"/>
            </a:xfrm>
            <a:prstGeom prst="rect">
              <a:avLst/>
            </a:prstGeom>
            <a:ln w="44450" cap="sq">
              <a:solidFill>
                <a:schemeClr val="accent5"/>
              </a:solidFill>
              <a:miter lim="800000"/>
              <a:headEnd/>
              <a:tailEnd/>
            </a:ln>
          </p:spPr>
        </p:pic>
        <p:pic>
          <p:nvPicPr>
            <p:cNvPr id="8" name="Picture 7"/>
            <p:cNvPicPr>
              <a:picLocks noChangeAspect="1"/>
            </p:cNvPicPr>
            <p:nvPr/>
          </p:nvPicPr>
          <p:blipFill rotWithShape="1">
            <a:blip r:embed="rId2"/>
            <a:srcRect l="72103" t="8397" r="8847" b="67875"/>
            <a:stretch>
              <a:fillRect/>
            </a:stretch>
          </p:blipFill>
          <p:spPr>
            <a:xfrm>
              <a:off x="10414593" y="4925052"/>
              <a:ext cx="1585131" cy="964918"/>
            </a:xfrm>
            <a:prstGeom prst="rect">
              <a:avLst/>
            </a:prstGeom>
            <a:ln w="44450" cap="sq">
              <a:solidFill>
                <a:schemeClr val="accent1"/>
              </a:solidFill>
              <a:miter lim="800000"/>
              <a:headEnd/>
              <a:tailEnd/>
            </a:ln>
          </p:spPr>
        </p:pic>
        <p:sp>
          <p:nvSpPr>
            <p:cNvPr id="9" name="TextBox 8"/>
            <p:cNvSpPr txBox="1"/>
            <p:nvPr/>
          </p:nvSpPr>
          <p:spPr>
            <a:xfrm>
              <a:off x="3846197" y="1211988"/>
              <a:ext cx="9791376" cy="421668"/>
            </a:xfrm>
            <a:prstGeom prst="rect">
              <a:avLst/>
            </a:prstGeom>
            <a:noFill/>
          </p:spPr>
          <p:txBody>
            <a:bodyPr wrap="square" rtlCol="0">
              <a:spAutoFit/>
            </a:bodyPr>
            <a:lstStyle/>
            <a:p>
              <a:pPr algn="ctr" defTabSz="1075690" fontAlgn="auto">
                <a:spcBef>
                  <a:spcPts val="0"/>
                </a:spcBef>
                <a:spcAft>
                  <a:spcPts val="0"/>
                </a:spcAft>
                <a:defRPr/>
              </a:pPr>
              <a:r>
                <a:rPr lang="zh-CN" altLang="en-US" sz="2355" kern="0" dirty="0">
                  <a:latin typeface=".萍方-简" panose="020B0400000000000000" charset="-122"/>
                  <a:ea typeface=".萍方-简" panose="020B0400000000000000" charset="-122"/>
                </a:rPr>
                <a:t>卷积神经网络</a:t>
              </a:r>
              <a:endParaRPr lang="zh-CN" altLang="en-US" sz="2355" b="0" kern="0" dirty="0">
                <a:latin typeface=".萍方-简" panose="020B0400000000000000" charset="-122"/>
                <a:ea typeface=".萍方-简" panose="020B0400000000000000" charset="-122"/>
              </a:endParaRPr>
            </a:p>
          </p:txBody>
        </p:sp>
        <p:sp>
          <p:nvSpPr>
            <p:cNvPr id="10" name="Left Brace 9"/>
            <p:cNvSpPr/>
            <p:nvPr/>
          </p:nvSpPr>
          <p:spPr>
            <a:xfrm rot="5400000">
              <a:off x="9786458" y="710896"/>
              <a:ext cx="249035" cy="3170937"/>
            </a:xfrm>
            <a:prstGeom prst="leftBrace">
              <a:avLst>
                <a:gd name="adj1" fmla="val 0"/>
                <a:gd name="adj2" fmla="val 50000"/>
              </a:avLst>
            </a:prstGeom>
            <a:noFill/>
            <a:ln w="6350" cap="flat" cmpd="sng" algn="ctr">
              <a:solidFill>
                <a:sysClr val="windowText" lastClr="000000"/>
              </a:solidFill>
              <a:prstDash val="solid"/>
              <a:miter lim="800000"/>
              <a:headEnd type="none"/>
              <a:tailEnd type="none"/>
            </a:ln>
            <a:effectLst/>
          </p:spPr>
          <p:txBody>
            <a:bodyPr rtlCol="0" anchor="ctr"/>
            <a:lstStyle/>
            <a:p>
              <a:pPr algn="ctr" defTabSz="1075690" fontAlgn="auto">
                <a:spcBef>
                  <a:spcPts val="0"/>
                </a:spcBef>
                <a:spcAft>
                  <a:spcPts val="0"/>
                </a:spcAft>
                <a:defRPr/>
              </a:pPr>
              <a:endParaRPr lang="en-US" sz="1765" b="0" kern="0">
                <a:solidFill>
                  <a:prstClr val="black"/>
                </a:solidFill>
                <a:latin typeface=".萍方-简" panose="020B0400000000000000" charset="-122"/>
                <a:ea typeface=".萍方-简" panose="020B0400000000000000" charset="-122"/>
                <a:cs typeface="+mn-cs"/>
              </a:endParaRPr>
            </a:p>
          </p:txBody>
        </p:sp>
        <p:cxnSp>
          <p:nvCxnSpPr>
            <p:cNvPr id="11" name="Connector: Elbow 67"/>
            <p:cNvCxnSpPr>
              <a:stCxn id="6" idx="0"/>
              <a:endCxn id="51" idx="4"/>
            </p:cNvCxnSpPr>
            <p:nvPr/>
          </p:nvCxnSpPr>
          <p:spPr>
            <a:xfrm rot="5400000" flipH="1" flipV="1">
              <a:off x="7715812" y="3516351"/>
              <a:ext cx="811146" cy="2006255"/>
            </a:xfrm>
            <a:prstGeom prst="bentConnector3">
              <a:avLst/>
            </a:prstGeom>
            <a:noFill/>
            <a:ln w="6350" cap="flat" cmpd="sng" algn="ctr">
              <a:solidFill>
                <a:sysClr val="windowText" lastClr="000000"/>
              </a:solidFill>
              <a:prstDash val="solid"/>
              <a:miter lim="800000"/>
              <a:headEnd type="triangle" w="med" len="med"/>
              <a:tailEnd type="none" w="med" len="med"/>
            </a:ln>
            <a:effectLst/>
          </p:spPr>
        </p:cxnSp>
        <p:cxnSp>
          <p:nvCxnSpPr>
            <p:cNvPr id="12" name="Connector: Elbow 68"/>
            <p:cNvCxnSpPr>
              <a:stCxn id="8" idx="0"/>
              <a:endCxn id="33" idx="4"/>
            </p:cNvCxnSpPr>
            <p:nvPr/>
          </p:nvCxnSpPr>
          <p:spPr>
            <a:xfrm rot="16200000" flipV="1">
              <a:off x="10558557" y="4276451"/>
              <a:ext cx="811146" cy="486056"/>
            </a:xfrm>
            <a:prstGeom prst="bentConnector3">
              <a:avLst/>
            </a:prstGeom>
            <a:noFill/>
            <a:ln w="6350" cap="flat" cmpd="sng" algn="ctr">
              <a:solidFill>
                <a:sysClr val="windowText" lastClr="000000"/>
              </a:solidFill>
              <a:prstDash val="solid"/>
              <a:miter lim="800000"/>
              <a:headEnd type="triangle" w="med" len="med"/>
              <a:tailEnd type="none" w="med" len="med"/>
            </a:ln>
            <a:effectLst/>
          </p:spPr>
        </p:cxnSp>
        <p:sp>
          <p:nvSpPr>
            <p:cNvPr id="13" name="Freeform: Shape 69"/>
            <p:cNvSpPr/>
            <p:nvPr/>
          </p:nvSpPr>
          <p:spPr bwMode="auto">
            <a:xfrm rot="5400000">
              <a:off x="6624007" y="2738739"/>
              <a:ext cx="2013584" cy="1025085"/>
            </a:xfrm>
            <a:custGeom>
              <a:avLst/>
              <a:gdLst>
                <a:gd name="connsiteX0" fmla="*/ 0 w 2748901"/>
                <a:gd name="connsiteY0" fmla="*/ 1772086 h 1772086"/>
                <a:gd name="connsiteX1" fmla="*/ 840789 w 2748901"/>
                <a:gd name="connsiteY1" fmla="*/ 461283 h 1772086"/>
                <a:gd name="connsiteX2" fmla="*/ 374370 w 2748901"/>
                <a:gd name="connsiteY2" fmla="*/ 461283 h 1772086"/>
                <a:gd name="connsiteX3" fmla="*/ 1374452 w 2748901"/>
                <a:gd name="connsiteY3" fmla="*/ 0 h 1772086"/>
                <a:gd name="connsiteX4" fmla="*/ 2374534 w 2748901"/>
                <a:gd name="connsiteY4" fmla="*/ 461283 h 1772086"/>
                <a:gd name="connsiteX5" fmla="*/ 1908113 w 2748901"/>
                <a:gd name="connsiteY5" fmla="*/ 461283 h 1772086"/>
                <a:gd name="connsiteX6" fmla="*/ 2748901 w 2748901"/>
                <a:gd name="connsiteY6" fmla="*/ 1772086 h 177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8901" h="1772086">
                  <a:moveTo>
                    <a:pt x="0" y="1772086"/>
                  </a:moveTo>
                  <a:lnTo>
                    <a:pt x="840789" y="461283"/>
                  </a:lnTo>
                  <a:lnTo>
                    <a:pt x="374370" y="461283"/>
                  </a:lnTo>
                  <a:lnTo>
                    <a:pt x="1374452" y="0"/>
                  </a:lnTo>
                  <a:lnTo>
                    <a:pt x="2374534" y="461283"/>
                  </a:lnTo>
                  <a:lnTo>
                    <a:pt x="1908113" y="461283"/>
                  </a:lnTo>
                  <a:lnTo>
                    <a:pt x="2748901" y="1772086"/>
                  </a:lnTo>
                  <a:close/>
                </a:path>
              </a:pathLst>
            </a:cu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pPr>
              <a:endParaRPr lang="en-US" sz="2355"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cxnSp>
          <p:nvCxnSpPr>
            <p:cNvPr id="14" name="Connector: Elbow 70"/>
            <p:cNvCxnSpPr>
              <a:stCxn id="7" idx="0"/>
            </p:cNvCxnSpPr>
            <p:nvPr/>
          </p:nvCxnSpPr>
          <p:spPr>
            <a:xfrm rot="5400000" flipH="1" flipV="1">
              <a:off x="9105082" y="4115791"/>
              <a:ext cx="811143" cy="807381"/>
            </a:xfrm>
            <a:prstGeom prst="bentConnector3">
              <a:avLst>
                <a:gd name="adj1" fmla="val 31681"/>
              </a:avLst>
            </a:prstGeom>
            <a:noFill/>
            <a:ln w="6350" cap="flat" cmpd="sng" algn="ctr">
              <a:solidFill>
                <a:sysClr val="windowText" lastClr="000000"/>
              </a:solidFill>
              <a:prstDash val="solid"/>
              <a:miter lim="800000"/>
              <a:headEnd type="triangle" w="med" len="med"/>
              <a:tailEnd type="none" w="med" len="med"/>
            </a:ln>
            <a:effectLst/>
          </p:spPr>
        </p:cxnSp>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76497" y="2225753"/>
              <a:ext cx="2059997" cy="2051059"/>
            </a:xfrm>
            <a:prstGeom prst="rect">
              <a:avLst/>
            </a:prstGeom>
          </p:spPr>
        </p:pic>
        <p:grpSp>
          <p:nvGrpSpPr>
            <p:cNvPr id="16" name="Group 15"/>
            <p:cNvGrpSpPr/>
            <p:nvPr/>
          </p:nvGrpSpPr>
          <p:grpSpPr>
            <a:xfrm>
              <a:off x="8261948" y="2484384"/>
              <a:ext cx="134095" cy="1530779"/>
              <a:chOff x="4177005" y="2152339"/>
              <a:chExt cx="183064" cy="2089786"/>
            </a:xfrm>
            <a:solidFill>
              <a:sysClr val="window" lastClr="FFFFFF"/>
            </a:solidFill>
          </p:grpSpPr>
          <p:sp>
            <p:nvSpPr>
              <p:cNvPr id="52" name="Oval 51"/>
              <p:cNvSpPr/>
              <p:nvPr/>
            </p:nvSpPr>
            <p:spPr bwMode="auto">
              <a:xfrm>
                <a:off x="4177005" y="2152339"/>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3" name="Oval 52"/>
              <p:cNvSpPr/>
              <p:nvPr/>
            </p:nvSpPr>
            <p:spPr bwMode="auto">
              <a:xfrm>
                <a:off x="4177005" y="2424728"/>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4" name="Oval 53"/>
              <p:cNvSpPr/>
              <p:nvPr/>
            </p:nvSpPr>
            <p:spPr bwMode="auto">
              <a:xfrm>
                <a:off x="4177005" y="2697117"/>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5" name="Oval 54"/>
              <p:cNvSpPr/>
              <p:nvPr/>
            </p:nvSpPr>
            <p:spPr bwMode="auto">
              <a:xfrm>
                <a:off x="4177005" y="2969506"/>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6" name="Oval 55"/>
              <p:cNvSpPr/>
              <p:nvPr/>
            </p:nvSpPr>
            <p:spPr bwMode="auto">
              <a:xfrm>
                <a:off x="4177005" y="3241895"/>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7" name="Oval 56"/>
              <p:cNvSpPr/>
              <p:nvPr/>
            </p:nvSpPr>
            <p:spPr bwMode="auto">
              <a:xfrm>
                <a:off x="4177005" y="3514284"/>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8" name="Oval 57"/>
              <p:cNvSpPr/>
              <p:nvPr/>
            </p:nvSpPr>
            <p:spPr bwMode="auto">
              <a:xfrm>
                <a:off x="4177005" y="3786673"/>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9" name="Oval 58"/>
              <p:cNvSpPr/>
              <p:nvPr/>
            </p:nvSpPr>
            <p:spPr bwMode="auto">
              <a:xfrm>
                <a:off x="4177005" y="4059061"/>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17" name="Group 16"/>
            <p:cNvGrpSpPr/>
            <p:nvPr/>
          </p:nvGrpSpPr>
          <p:grpSpPr>
            <a:xfrm>
              <a:off x="9057465" y="2384621"/>
              <a:ext cx="134095" cy="1729285"/>
              <a:chOff x="4177005" y="2152339"/>
              <a:chExt cx="183064" cy="2360781"/>
            </a:xfrm>
            <a:solidFill>
              <a:sysClr val="window" lastClr="FFFFFF"/>
            </a:solidFill>
          </p:grpSpPr>
          <p:sp>
            <p:nvSpPr>
              <p:cNvPr id="43" name="Oval 42"/>
              <p:cNvSpPr/>
              <p:nvPr/>
            </p:nvSpPr>
            <p:spPr bwMode="auto">
              <a:xfrm>
                <a:off x="4177005" y="2152339"/>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4" name="Oval 43"/>
              <p:cNvSpPr/>
              <p:nvPr/>
            </p:nvSpPr>
            <p:spPr bwMode="auto">
              <a:xfrm>
                <a:off x="4177005" y="2424728"/>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5" name="Oval 44"/>
              <p:cNvSpPr/>
              <p:nvPr/>
            </p:nvSpPr>
            <p:spPr bwMode="auto">
              <a:xfrm>
                <a:off x="4177005" y="2697117"/>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6" name="Oval 45"/>
              <p:cNvSpPr/>
              <p:nvPr/>
            </p:nvSpPr>
            <p:spPr bwMode="auto">
              <a:xfrm>
                <a:off x="4177005" y="2969506"/>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7" name="Oval 46"/>
              <p:cNvSpPr/>
              <p:nvPr/>
            </p:nvSpPr>
            <p:spPr bwMode="auto">
              <a:xfrm>
                <a:off x="4177005" y="3241895"/>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8" name="Oval 47"/>
              <p:cNvSpPr/>
              <p:nvPr/>
            </p:nvSpPr>
            <p:spPr bwMode="auto">
              <a:xfrm>
                <a:off x="4177005" y="3514284"/>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9" name="Oval 48"/>
              <p:cNvSpPr/>
              <p:nvPr/>
            </p:nvSpPr>
            <p:spPr bwMode="auto">
              <a:xfrm>
                <a:off x="4177005" y="3786673"/>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0" name="Oval 49"/>
              <p:cNvSpPr/>
              <p:nvPr/>
            </p:nvSpPr>
            <p:spPr bwMode="auto">
              <a:xfrm>
                <a:off x="4177005" y="4059061"/>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1" name="Oval 50"/>
              <p:cNvSpPr/>
              <p:nvPr/>
            </p:nvSpPr>
            <p:spPr bwMode="auto">
              <a:xfrm>
                <a:off x="4177005" y="4330056"/>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18" name="Group 17"/>
            <p:cNvGrpSpPr/>
            <p:nvPr/>
          </p:nvGrpSpPr>
          <p:grpSpPr>
            <a:xfrm>
              <a:off x="9855521" y="2384621"/>
              <a:ext cx="134095" cy="1729285"/>
              <a:chOff x="4177005" y="2152339"/>
              <a:chExt cx="183064" cy="2360781"/>
            </a:xfrm>
            <a:solidFill>
              <a:sysClr val="window" lastClr="FFFFFF"/>
            </a:solidFill>
          </p:grpSpPr>
          <p:sp>
            <p:nvSpPr>
              <p:cNvPr id="34" name="Oval 33"/>
              <p:cNvSpPr/>
              <p:nvPr/>
            </p:nvSpPr>
            <p:spPr bwMode="auto">
              <a:xfrm>
                <a:off x="4177005" y="2152339"/>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5" name="Oval 34"/>
              <p:cNvSpPr/>
              <p:nvPr/>
            </p:nvSpPr>
            <p:spPr bwMode="auto">
              <a:xfrm>
                <a:off x="4177005" y="2424728"/>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6" name="Oval 35"/>
              <p:cNvSpPr/>
              <p:nvPr/>
            </p:nvSpPr>
            <p:spPr bwMode="auto">
              <a:xfrm>
                <a:off x="4177005" y="2697117"/>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7" name="Oval 36"/>
              <p:cNvSpPr/>
              <p:nvPr/>
            </p:nvSpPr>
            <p:spPr bwMode="auto">
              <a:xfrm>
                <a:off x="4177005" y="2969506"/>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8" name="Oval 37"/>
              <p:cNvSpPr/>
              <p:nvPr/>
            </p:nvSpPr>
            <p:spPr bwMode="auto">
              <a:xfrm>
                <a:off x="4177005" y="3241895"/>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9" name="Oval 38"/>
              <p:cNvSpPr/>
              <p:nvPr/>
            </p:nvSpPr>
            <p:spPr bwMode="auto">
              <a:xfrm>
                <a:off x="4177005" y="3514284"/>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0" name="Oval 39"/>
              <p:cNvSpPr/>
              <p:nvPr/>
            </p:nvSpPr>
            <p:spPr bwMode="auto">
              <a:xfrm>
                <a:off x="4177005" y="3786673"/>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1" name="Oval 40"/>
              <p:cNvSpPr/>
              <p:nvPr/>
            </p:nvSpPr>
            <p:spPr bwMode="auto">
              <a:xfrm>
                <a:off x="4177005" y="4059061"/>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2" name="Oval 41"/>
              <p:cNvSpPr/>
              <p:nvPr/>
            </p:nvSpPr>
            <p:spPr bwMode="auto">
              <a:xfrm>
                <a:off x="4177005" y="4330056"/>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19" name="Group 18"/>
            <p:cNvGrpSpPr/>
            <p:nvPr/>
          </p:nvGrpSpPr>
          <p:grpSpPr>
            <a:xfrm>
              <a:off x="10654054" y="2384621"/>
              <a:ext cx="134095" cy="1729286"/>
              <a:chOff x="4177005" y="2152339"/>
              <a:chExt cx="183064" cy="2360783"/>
            </a:xfrm>
            <a:solidFill>
              <a:sysClr val="window" lastClr="FFFFFF"/>
            </a:solidFill>
          </p:grpSpPr>
          <p:sp>
            <p:nvSpPr>
              <p:cNvPr id="25" name="Oval 24"/>
              <p:cNvSpPr/>
              <p:nvPr/>
            </p:nvSpPr>
            <p:spPr bwMode="auto">
              <a:xfrm>
                <a:off x="4177005" y="2152339"/>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6" name="Oval 25"/>
              <p:cNvSpPr/>
              <p:nvPr/>
            </p:nvSpPr>
            <p:spPr bwMode="auto">
              <a:xfrm>
                <a:off x="4177005" y="2424728"/>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7" name="Oval 26"/>
              <p:cNvSpPr/>
              <p:nvPr/>
            </p:nvSpPr>
            <p:spPr bwMode="auto">
              <a:xfrm>
                <a:off x="4177005" y="2697117"/>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8" name="Oval 27"/>
              <p:cNvSpPr/>
              <p:nvPr/>
            </p:nvSpPr>
            <p:spPr bwMode="auto">
              <a:xfrm>
                <a:off x="4177005" y="2969506"/>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9" name="Oval 28"/>
              <p:cNvSpPr/>
              <p:nvPr/>
            </p:nvSpPr>
            <p:spPr bwMode="auto">
              <a:xfrm>
                <a:off x="4177005" y="3241895"/>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0" name="Oval 29"/>
              <p:cNvSpPr/>
              <p:nvPr/>
            </p:nvSpPr>
            <p:spPr bwMode="auto">
              <a:xfrm>
                <a:off x="4177005" y="3514284"/>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1" name="Oval 30"/>
              <p:cNvSpPr/>
              <p:nvPr/>
            </p:nvSpPr>
            <p:spPr bwMode="auto">
              <a:xfrm>
                <a:off x="4177005" y="3786673"/>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2" name="Oval 31"/>
              <p:cNvSpPr/>
              <p:nvPr/>
            </p:nvSpPr>
            <p:spPr bwMode="auto">
              <a:xfrm>
                <a:off x="4177005" y="4059061"/>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3" name="Oval 32"/>
              <p:cNvSpPr/>
              <p:nvPr/>
            </p:nvSpPr>
            <p:spPr bwMode="auto">
              <a:xfrm>
                <a:off x="4177005" y="4330058"/>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20" name="Group 19"/>
            <p:cNvGrpSpPr/>
            <p:nvPr/>
          </p:nvGrpSpPr>
          <p:grpSpPr>
            <a:xfrm>
              <a:off x="11457449" y="2883437"/>
              <a:ext cx="134095" cy="732674"/>
              <a:chOff x="4177005" y="2697117"/>
              <a:chExt cx="183064" cy="1000231"/>
            </a:xfrm>
            <a:solidFill>
              <a:sysClr val="window" lastClr="FFFFFF"/>
            </a:solidFill>
          </p:grpSpPr>
          <p:sp>
            <p:nvSpPr>
              <p:cNvPr id="21" name="Oval 20"/>
              <p:cNvSpPr/>
              <p:nvPr/>
            </p:nvSpPr>
            <p:spPr bwMode="auto">
              <a:xfrm>
                <a:off x="4177005" y="2697117"/>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2" name="Oval 21"/>
              <p:cNvSpPr/>
              <p:nvPr/>
            </p:nvSpPr>
            <p:spPr bwMode="auto">
              <a:xfrm>
                <a:off x="4177005" y="2969506"/>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3" name="Oval 22"/>
              <p:cNvSpPr/>
              <p:nvPr/>
            </p:nvSpPr>
            <p:spPr bwMode="auto">
              <a:xfrm>
                <a:off x="4177005" y="3241895"/>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4" name="Oval 23"/>
              <p:cNvSpPr/>
              <p:nvPr/>
            </p:nvSpPr>
            <p:spPr bwMode="auto">
              <a:xfrm>
                <a:off x="4177005" y="3514284"/>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91"/>
          <p:cNvGraphicFramePr>
            <a:graphicFrameLocks noChangeAspect="1"/>
          </p:cNvGraphicFramePr>
          <p:nvPr/>
        </p:nvGraphicFramePr>
        <p:xfrm>
          <a:off x="1984375" y="3751263"/>
          <a:ext cx="1962150" cy="1358900"/>
        </p:xfrm>
        <a:graphic>
          <a:graphicData uri="http://schemas.openxmlformats.org/presentationml/2006/ole">
            <mc:AlternateContent xmlns:mc="http://schemas.openxmlformats.org/markup-compatibility/2006">
              <mc:Choice xmlns:v="urn:schemas-microsoft-com:vml" Requires="v">
                <p:oleObj spid="_x0000_s9494" name="Acrobat Document" r:id="rId1" imgW="5727700" imgH="3848100" progId="AcroExch.Document.11">
                  <p:embed/>
                </p:oleObj>
              </mc:Choice>
              <mc:Fallback>
                <p:oleObj name="Acrobat Document" r:id="rId1" imgW="5727700" imgH="3848100" progId="AcroExch.Document.11">
                  <p:embed/>
                  <p:pic>
                    <p:nvPicPr>
                      <p:cNvPr id="0" name="图片 94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3751263"/>
                        <a:ext cx="1962150"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93"/>
          <p:cNvGraphicFramePr>
            <a:graphicFrameLocks noChangeAspect="1"/>
          </p:cNvGraphicFramePr>
          <p:nvPr/>
        </p:nvGraphicFramePr>
        <p:xfrm>
          <a:off x="4124325" y="3751263"/>
          <a:ext cx="1962150" cy="1358900"/>
        </p:xfrm>
        <a:graphic>
          <a:graphicData uri="http://schemas.openxmlformats.org/presentationml/2006/ole">
            <mc:AlternateContent xmlns:mc="http://schemas.openxmlformats.org/markup-compatibility/2006">
              <mc:Choice xmlns:v="urn:schemas-microsoft-com:vml" Requires="v">
                <p:oleObj spid="_x0000_s9495" name="Acrobat Document" r:id="rId3" imgW="5727700" imgH="3848100" progId="AcroExch.Document.11">
                  <p:embed/>
                </p:oleObj>
              </mc:Choice>
              <mc:Fallback>
                <p:oleObj name="Acrobat Document" r:id="rId3" imgW="5727700" imgH="3848100" progId="AcroExch.Document.11">
                  <p:embed/>
                  <p:pic>
                    <p:nvPicPr>
                      <p:cNvPr id="0" name="图片 94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325" y="3751263"/>
                        <a:ext cx="1962150"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96"/>
          <p:cNvGraphicFramePr>
            <a:graphicFrameLocks noChangeAspect="1"/>
          </p:cNvGraphicFramePr>
          <p:nvPr/>
        </p:nvGraphicFramePr>
        <p:xfrm>
          <a:off x="6302375" y="3743325"/>
          <a:ext cx="1962150" cy="1357313"/>
        </p:xfrm>
        <a:graphic>
          <a:graphicData uri="http://schemas.openxmlformats.org/presentationml/2006/ole">
            <mc:AlternateContent xmlns:mc="http://schemas.openxmlformats.org/markup-compatibility/2006">
              <mc:Choice xmlns:v="urn:schemas-microsoft-com:vml" Requires="v">
                <p:oleObj spid="_x0000_s9496" name="Acrobat Document" r:id="rId5" imgW="5727700" imgH="3848100" progId="AcroExch.Document.11">
                  <p:embed/>
                </p:oleObj>
              </mc:Choice>
              <mc:Fallback>
                <p:oleObj name="Acrobat Document" r:id="rId5" imgW="5727700" imgH="3848100" progId="AcroExch.Document.11">
                  <p:embed/>
                  <p:pic>
                    <p:nvPicPr>
                      <p:cNvPr id="0" name="图片 94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2375" y="3743325"/>
                        <a:ext cx="1962150"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99"/>
          <p:cNvGraphicFramePr>
            <a:graphicFrameLocks noChangeAspect="1"/>
          </p:cNvGraphicFramePr>
          <p:nvPr/>
        </p:nvGraphicFramePr>
        <p:xfrm>
          <a:off x="8445500" y="3735388"/>
          <a:ext cx="1962150" cy="1357312"/>
        </p:xfrm>
        <a:graphic>
          <a:graphicData uri="http://schemas.openxmlformats.org/presentationml/2006/ole">
            <mc:AlternateContent xmlns:mc="http://schemas.openxmlformats.org/markup-compatibility/2006">
              <mc:Choice xmlns:v="urn:schemas-microsoft-com:vml" Requires="v">
                <p:oleObj spid="_x0000_s9497" name="Acrobat Document" r:id="rId7" imgW="5727700" imgH="3848100" progId="AcroExch.Document.11">
                  <p:embed/>
                </p:oleObj>
              </mc:Choice>
              <mc:Fallback>
                <p:oleObj name="Acrobat Document" r:id="rId7" imgW="5727700" imgH="3848100" progId="AcroExch.Document.11">
                  <p:embed/>
                  <p:pic>
                    <p:nvPicPr>
                      <p:cNvPr id="0" name="图片 94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5500" y="3735388"/>
                        <a:ext cx="1962150" cy="135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useBgFill="1">
        <p:nvSpPr>
          <p:cNvPr id="3086" name="TextBox 23"/>
          <p:cNvSpPr txBox="1">
            <a:spLocks noChangeArrowheads="1"/>
          </p:cNvSpPr>
          <p:nvPr/>
        </p:nvSpPr>
        <p:spPr bwMode="auto">
          <a:xfrm>
            <a:off x="1943100" y="35052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87" name="TextBox 24"/>
          <p:cNvSpPr txBox="1">
            <a:spLocks noChangeArrowheads="1"/>
          </p:cNvSpPr>
          <p:nvPr/>
        </p:nvSpPr>
        <p:spPr bwMode="auto">
          <a:xfrm>
            <a:off x="4076700" y="351155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88" name="TextBox 25"/>
          <p:cNvSpPr txBox="1">
            <a:spLocks noChangeArrowheads="1"/>
          </p:cNvSpPr>
          <p:nvPr/>
        </p:nvSpPr>
        <p:spPr bwMode="auto">
          <a:xfrm>
            <a:off x="6172201" y="3511550"/>
            <a:ext cx="2212975"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89" name="TextBox 26"/>
          <p:cNvSpPr txBox="1">
            <a:spLocks noChangeArrowheads="1"/>
          </p:cNvSpPr>
          <p:nvPr/>
        </p:nvSpPr>
        <p:spPr bwMode="auto">
          <a:xfrm>
            <a:off x="8412163" y="3511550"/>
            <a:ext cx="2012950"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graphicFrame>
        <p:nvGraphicFramePr>
          <p:cNvPr id="3078" name="Object 92"/>
          <p:cNvGraphicFramePr>
            <a:graphicFrameLocks noChangeAspect="1"/>
          </p:cNvGraphicFramePr>
          <p:nvPr/>
        </p:nvGraphicFramePr>
        <p:xfrm>
          <a:off x="1984375" y="1998663"/>
          <a:ext cx="1962150" cy="1438275"/>
        </p:xfrm>
        <a:graphic>
          <a:graphicData uri="http://schemas.openxmlformats.org/presentationml/2006/ole">
            <mc:AlternateContent xmlns:mc="http://schemas.openxmlformats.org/markup-compatibility/2006">
              <mc:Choice xmlns:v="urn:schemas-microsoft-com:vml" Requires="v">
                <p:oleObj spid="_x0000_s9498" name="Acrobat Document" r:id="rId9" imgW="5727700" imgH="4076700" progId="AcroExch.Document.11">
                  <p:embed/>
                </p:oleObj>
              </mc:Choice>
              <mc:Fallback>
                <p:oleObj name="Acrobat Document" r:id="rId9" imgW="5727700" imgH="4076700" progId="AcroExch.Document.11">
                  <p:embed/>
                  <p:pic>
                    <p:nvPicPr>
                      <p:cNvPr id="0" name="图片 949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4375" y="1998663"/>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94"/>
          <p:cNvGraphicFramePr>
            <a:graphicFrameLocks noChangeAspect="1"/>
          </p:cNvGraphicFramePr>
          <p:nvPr/>
        </p:nvGraphicFramePr>
        <p:xfrm>
          <a:off x="4124325" y="2000251"/>
          <a:ext cx="1962150" cy="1438275"/>
        </p:xfrm>
        <a:graphic>
          <a:graphicData uri="http://schemas.openxmlformats.org/presentationml/2006/ole">
            <mc:AlternateContent xmlns:mc="http://schemas.openxmlformats.org/markup-compatibility/2006">
              <mc:Choice xmlns:v="urn:schemas-microsoft-com:vml" Requires="v">
                <p:oleObj spid="_x0000_s9499" name="Acrobat Document" r:id="rId11" imgW="5727700" imgH="4076700" progId="AcroExch.Document.11">
                  <p:embed/>
                </p:oleObj>
              </mc:Choice>
              <mc:Fallback>
                <p:oleObj name="Acrobat Document" r:id="rId11" imgW="5727700" imgH="4076700" progId="AcroExch.Document.11">
                  <p:embed/>
                  <p:pic>
                    <p:nvPicPr>
                      <p:cNvPr id="0" name="图片 9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4325" y="2000251"/>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0" name="Object 97"/>
          <p:cNvGraphicFramePr>
            <a:graphicFrameLocks noChangeAspect="1"/>
          </p:cNvGraphicFramePr>
          <p:nvPr/>
        </p:nvGraphicFramePr>
        <p:xfrm>
          <a:off x="6302375" y="1997076"/>
          <a:ext cx="1962150" cy="1438275"/>
        </p:xfrm>
        <a:graphic>
          <a:graphicData uri="http://schemas.openxmlformats.org/presentationml/2006/ole">
            <mc:AlternateContent xmlns:mc="http://schemas.openxmlformats.org/markup-compatibility/2006">
              <mc:Choice xmlns:v="urn:schemas-microsoft-com:vml" Requires="v">
                <p:oleObj spid="_x0000_s9500" name="Acrobat Document" r:id="rId13" imgW="5727700" imgH="4076700" progId="AcroExch.Document.11">
                  <p:embed/>
                </p:oleObj>
              </mc:Choice>
              <mc:Fallback>
                <p:oleObj name="Acrobat Document" r:id="rId13" imgW="5727700" imgH="4076700" progId="AcroExch.Document.11">
                  <p:embed/>
                  <p:pic>
                    <p:nvPicPr>
                      <p:cNvPr id="0" name="图片 94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02375" y="1997076"/>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1" name="Object 100"/>
          <p:cNvGraphicFramePr>
            <a:graphicFrameLocks noChangeAspect="1"/>
          </p:cNvGraphicFramePr>
          <p:nvPr/>
        </p:nvGraphicFramePr>
        <p:xfrm>
          <a:off x="8445500" y="1982788"/>
          <a:ext cx="1962150" cy="1438275"/>
        </p:xfrm>
        <a:graphic>
          <a:graphicData uri="http://schemas.openxmlformats.org/presentationml/2006/ole">
            <mc:AlternateContent xmlns:mc="http://schemas.openxmlformats.org/markup-compatibility/2006">
              <mc:Choice xmlns:v="urn:schemas-microsoft-com:vml" Requires="v">
                <p:oleObj spid="_x0000_s9501" name="Acrobat Document" r:id="rId15" imgW="5727700" imgH="4076700" progId="AcroExch.Document.11">
                  <p:embed/>
                </p:oleObj>
              </mc:Choice>
              <mc:Fallback>
                <p:oleObj name="Acrobat Document" r:id="rId15" imgW="5727700" imgH="4076700" progId="AcroExch.Document.11">
                  <p:embed/>
                  <p:pic>
                    <p:nvPicPr>
                      <p:cNvPr id="0" name="图片 95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45500" y="1982788"/>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useBgFill="1">
        <p:nvSpPr>
          <p:cNvPr id="3090" name="TextBox 27"/>
          <p:cNvSpPr txBox="1">
            <a:spLocks noChangeArrowheads="1"/>
          </p:cNvSpPr>
          <p:nvPr/>
        </p:nvSpPr>
        <p:spPr bwMode="auto">
          <a:xfrm>
            <a:off x="1943100" y="17907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91" name="TextBox 28"/>
          <p:cNvSpPr txBox="1">
            <a:spLocks noChangeArrowheads="1"/>
          </p:cNvSpPr>
          <p:nvPr/>
        </p:nvSpPr>
        <p:spPr bwMode="auto">
          <a:xfrm>
            <a:off x="4114800" y="17907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92" name="TextBox 29"/>
          <p:cNvSpPr txBox="1">
            <a:spLocks noChangeArrowheads="1"/>
          </p:cNvSpPr>
          <p:nvPr/>
        </p:nvSpPr>
        <p:spPr bwMode="auto">
          <a:xfrm>
            <a:off x="6248400" y="17907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93" name="TextBox 30"/>
          <p:cNvSpPr txBox="1">
            <a:spLocks noChangeArrowheads="1"/>
          </p:cNvSpPr>
          <p:nvPr/>
        </p:nvSpPr>
        <p:spPr bwMode="auto">
          <a:xfrm>
            <a:off x="8396288" y="1790700"/>
            <a:ext cx="2012950"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p:nvSpPr>
          <p:cNvPr id="3094" name="Rectangle 374"/>
          <p:cNvSpPr>
            <a:spLocks noChangeArrowheads="1"/>
          </p:cNvSpPr>
          <p:nvPr/>
        </p:nvSpPr>
        <p:spPr bwMode="auto">
          <a:xfrm>
            <a:off x="1828800" y="1104901"/>
            <a:ext cx="8548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eaLnBrk="1" hangingPunct="1">
              <a:spcBef>
                <a:spcPct val="50000"/>
              </a:spcBef>
            </a:pPr>
            <a:r>
              <a:rPr lang="en-US" altLang="ko-KR" sz="2400">
                <a:solidFill>
                  <a:srgbClr val="FFFFFF"/>
                </a:solidFill>
                <a:latin typeface="Calibri" panose="020F0502020204030204" pitchFamily="34" charset="0"/>
                <a:ea typeface="DejaVu Sans Mono" panose="020B0609030804020204" charset="0"/>
              </a:rPr>
              <a:t>Examples of learned object parts from object categories</a:t>
            </a:r>
            <a:endParaRPr lang="en-US" altLang="ko-KR" sz="2400">
              <a:solidFill>
                <a:srgbClr val="FFFFFF"/>
              </a:solidFill>
              <a:latin typeface="Calibri" panose="020F0502020204030204" pitchFamily="34" charset="0"/>
              <a:ea typeface="DejaVu Sans Mono" panose="020B0609030804020204" charset="0"/>
            </a:endParaRPr>
          </a:p>
        </p:txBody>
      </p:sp>
      <p:sp>
        <p:nvSpPr>
          <p:cNvPr id="3095" name="Title 28"/>
          <p:cNvSpPr>
            <a:spLocks noGrp="1"/>
          </p:cNvSpPr>
          <p:nvPr>
            <p:ph type="title"/>
          </p:nvPr>
        </p:nvSpPr>
        <p:spPr/>
        <p:txBody>
          <a:bodyPr/>
          <a:lstStyle/>
          <a:p>
            <a:r>
              <a:rPr lang="zh-CN" altLang="en-US" smtClean="0">
                <a:latin typeface=".萍方-简" panose="020B0400000000000000" charset="-122"/>
                <a:ea typeface=".萍方-简" panose="020B0400000000000000" charset="-122"/>
              </a:rPr>
              <a:t>对目标局部特征的学习</a:t>
            </a:r>
            <a:endParaRPr lang="zh-CN" altLang="en-US" smtClean="0">
              <a:latin typeface=".萍方-简" panose="020B0400000000000000" charset="-122"/>
              <a:ea typeface=".萍方-简" panose="020B0400000000000000" charset="-122"/>
            </a:endParaRPr>
          </a:p>
        </p:txBody>
      </p:sp>
      <p:sp useBgFill="1">
        <p:nvSpPr>
          <p:cNvPr id="3096" name="TextBox 23"/>
          <p:cNvSpPr txBox="1">
            <a:spLocks noChangeArrowheads="1"/>
          </p:cNvSpPr>
          <p:nvPr/>
        </p:nvSpPr>
        <p:spPr bwMode="auto">
          <a:xfrm>
            <a:off x="2003425" y="16383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Faces</a:t>
            </a:r>
            <a:endParaRPr lang="en-US" altLang="en-US" sz="1600">
              <a:solidFill>
                <a:srgbClr val="FFFFFF"/>
              </a:solidFill>
              <a:latin typeface="Calibri" panose="020F0502020204030204" pitchFamily="34" charset="0"/>
            </a:endParaRPr>
          </a:p>
        </p:txBody>
      </p:sp>
      <p:sp useBgFill="1">
        <p:nvSpPr>
          <p:cNvPr id="3097" name="TextBox 24"/>
          <p:cNvSpPr txBox="1">
            <a:spLocks noChangeArrowheads="1"/>
          </p:cNvSpPr>
          <p:nvPr/>
        </p:nvSpPr>
        <p:spPr bwMode="auto">
          <a:xfrm>
            <a:off x="4090988" y="1644650"/>
            <a:ext cx="2011362"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Cars</a:t>
            </a:r>
            <a:endParaRPr lang="en-US" altLang="en-US" sz="1600">
              <a:solidFill>
                <a:srgbClr val="FFFFFF"/>
              </a:solidFill>
              <a:latin typeface="Calibri" panose="020F0502020204030204" pitchFamily="34" charset="0"/>
            </a:endParaRPr>
          </a:p>
        </p:txBody>
      </p:sp>
      <p:sp useBgFill="1">
        <p:nvSpPr>
          <p:cNvPr id="3098" name="TextBox 25"/>
          <p:cNvSpPr txBox="1">
            <a:spLocks noChangeArrowheads="1"/>
          </p:cNvSpPr>
          <p:nvPr/>
        </p:nvSpPr>
        <p:spPr bwMode="auto">
          <a:xfrm>
            <a:off x="6186488" y="1644650"/>
            <a:ext cx="2212975"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Elephants</a:t>
            </a:r>
            <a:endParaRPr lang="en-US" altLang="en-US" sz="1600">
              <a:solidFill>
                <a:srgbClr val="FFFFFF"/>
              </a:solidFill>
              <a:latin typeface="Calibri" panose="020F0502020204030204" pitchFamily="34" charset="0"/>
            </a:endParaRPr>
          </a:p>
        </p:txBody>
      </p:sp>
      <p:sp useBgFill="1">
        <p:nvSpPr>
          <p:cNvPr id="3099" name="TextBox 26"/>
          <p:cNvSpPr txBox="1">
            <a:spLocks noChangeArrowheads="1"/>
          </p:cNvSpPr>
          <p:nvPr/>
        </p:nvSpPr>
        <p:spPr bwMode="auto">
          <a:xfrm>
            <a:off x="8426450" y="1644650"/>
            <a:ext cx="2012950"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Chairs</a:t>
            </a:r>
            <a:endParaRPr lang="en-US" altLang="en-US" sz="1600">
              <a:solidFill>
                <a:srgbClr val="FFFFFF"/>
              </a:solidFill>
              <a:latin typeface="Calibri" panose="020F0502020204030204" pitchFamily="34" charset="0"/>
            </a:endParaRPr>
          </a:p>
        </p:txBody>
      </p:sp>
      <p:graphicFrame>
        <p:nvGraphicFramePr>
          <p:cNvPr id="3082" name="Object 10"/>
          <p:cNvGraphicFramePr>
            <a:graphicFrameLocks noChangeAspect="1"/>
          </p:cNvGraphicFramePr>
          <p:nvPr/>
        </p:nvGraphicFramePr>
        <p:xfrm>
          <a:off x="2392363" y="5500688"/>
          <a:ext cx="1150937" cy="747712"/>
        </p:xfrm>
        <a:graphic>
          <a:graphicData uri="http://schemas.openxmlformats.org/presentationml/2006/ole">
            <mc:AlternateContent xmlns:mc="http://schemas.openxmlformats.org/markup-compatibility/2006">
              <mc:Choice xmlns:v="urn:schemas-microsoft-com:vml" Requires="v">
                <p:oleObj spid="_x0000_s9502" name="Acrobat Document" r:id="rId17" imgW="5727700" imgH="3860800" progId="AcroExch.Document.11">
                  <p:embed/>
                </p:oleObj>
              </mc:Choice>
              <mc:Fallback>
                <p:oleObj name="Acrobat Document" r:id="rId17" imgW="5727700" imgH="3860800" progId="AcroExch.Document.11">
                  <p:embed/>
                  <p:pic>
                    <p:nvPicPr>
                      <p:cNvPr id="0" name="图片 950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92363" y="5500688"/>
                        <a:ext cx="1150937"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3" name="Object 11"/>
          <p:cNvGraphicFramePr>
            <a:graphicFrameLocks noChangeAspect="1"/>
          </p:cNvGraphicFramePr>
          <p:nvPr/>
        </p:nvGraphicFramePr>
        <p:xfrm>
          <a:off x="4533900" y="5500688"/>
          <a:ext cx="1150938" cy="747712"/>
        </p:xfrm>
        <a:graphic>
          <a:graphicData uri="http://schemas.openxmlformats.org/presentationml/2006/ole">
            <mc:AlternateContent xmlns:mc="http://schemas.openxmlformats.org/markup-compatibility/2006">
              <mc:Choice xmlns:v="urn:schemas-microsoft-com:vml" Requires="v">
                <p:oleObj spid="_x0000_s9503" name="Acrobat Document" r:id="rId19" imgW="5727700" imgH="3860800" progId="AcroExch.Document.11">
                  <p:embed/>
                </p:oleObj>
              </mc:Choice>
              <mc:Fallback>
                <p:oleObj name="Acrobat Document" r:id="rId19" imgW="5727700" imgH="3860800" progId="AcroExch.Document.11">
                  <p:embed/>
                  <p:pic>
                    <p:nvPicPr>
                      <p:cNvPr id="0" name="图片 950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33900" y="5500688"/>
                        <a:ext cx="1150938"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4" name="Object 12"/>
          <p:cNvGraphicFramePr>
            <a:graphicFrameLocks noChangeAspect="1"/>
          </p:cNvGraphicFramePr>
          <p:nvPr/>
        </p:nvGraphicFramePr>
        <p:xfrm>
          <a:off x="6705600" y="5500688"/>
          <a:ext cx="1150938" cy="747712"/>
        </p:xfrm>
        <a:graphic>
          <a:graphicData uri="http://schemas.openxmlformats.org/presentationml/2006/ole">
            <mc:AlternateContent xmlns:mc="http://schemas.openxmlformats.org/markup-compatibility/2006">
              <mc:Choice xmlns:v="urn:schemas-microsoft-com:vml" Requires="v">
                <p:oleObj spid="_x0000_s9504" name="Acrobat Document" r:id="rId20" imgW="5727700" imgH="3860800" progId="AcroExch.Document.11">
                  <p:embed/>
                </p:oleObj>
              </mc:Choice>
              <mc:Fallback>
                <p:oleObj name="Acrobat Document" r:id="rId20" imgW="5727700" imgH="3860800" progId="AcroExch.Document.11">
                  <p:embed/>
                  <p:pic>
                    <p:nvPicPr>
                      <p:cNvPr id="0" name="图片 950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05600" y="5500688"/>
                        <a:ext cx="1150938"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5" name="Object 13"/>
          <p:cNvGraphicFramePr>
            <a:graphicFrameLocks noChangeAspect="1"/>
          </p:cNvGraphicFramePr>
          <p:nvPr/>
        </p:nvGraphicFramePr>
        <p:xfrm>
          <a:off x="8877300" y="5524500"/>
          <a:ext cx="1150938" cy="747713"/>
        </p:xfrm>
        <a:graphic>
          <a:graphicData uri="http://schemas.openxmlformats.org/presentationml/2006/ole">
            <mc:AlternateContent xmlns:mc="http://schemas.openxmlformats.org/markup-compatibility/2006">
              <mc:Choice xmlns:v="urn:schemas-microsoft-com:vml" Requires="v">
                <p:oleObj spid="_x0000_s9505" name="Acrobat Document" r:id="rId21" imgW="5727700" imgH="3860800" progId="AcroExch.Document.11">
                  <p:embed/>
                </p:oleObj>
              </mc:Choice>
              <mc:Fallback>
                <p:oleObj name="Acrobat Document" r:id="rId21" imgW="5727700" imgH="3860800" progId="AcroExch.Document.11">
                  <p:embed/>
                  <p:pic>
                    <p:nvPicPr>
                      <p:cNvPr id="0" name="图片 950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77300" y="5524500"/>
                        <a:ext cx="115093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00" name="AutoShape 4"/>
          <p:cNvSpPr>
            <a:spLocks noChangeArrowheads="1"/>
          </p:cNvSpPr>
          <p:nvPr/>
        </p:nvSpPr>
        <p:spPr bwMode="auto">
          <a:xfrm rot="5400000">
            <a:off x="28405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1" name="AutoShape 4"/>
          <p:cNvSpPr>
            <a:spLocks noChangeArrowheads="1"/>
          </p:cNvSpPr>
          <p:nvPr/>
        </p:nvSpPr>
        <p:spPr bwMode="auto">
          <a:xfrm rot="5400000">
            <a:off x="2840572" y="48310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2" name="AutoShape 4"/>
          <p:cNvSpPr>
            <a:spLocks noChangeArrowheads="1"/>
          </p:cNvSpPr>
          <p:nvPr/>
        </p:nvSpPr>
        <p:spPr bwMode="auto">
          <a:xfrm rot="5400000">
            <a:off x="49741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3" name="AutoShape 4"/>
          <p:cNvSpPr>
            <a:spLocks noChangeArrowheads="1"/>
          </p:cNvSpPr>
          <p:nvPr/>
        </p:nvSpPr>
        <p:spPr bwMode="auto">
          <a:xfrm rot="5400000">
            <a:off x="4974172" y="4846926"/>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4" name="AutoShape 4"/>
          <p:cNvSpPr>
            <a:spLocks noChangeArrowheads="1"/>
          </p:cNvSpPr>
          <p:nvPr/>
        </p:nvSpPr>
        <p:spPr bwMode="auto">
          <a:xfrm rot="5400000">
            <a:off x="7176035" y="4846925"/>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5" name="AutoShape 4"/>
          <p:cNvSpPr>
            <a:spLocks noChangeArrowheads="1"/>
          </p:cNvSpPr>
          <p:nvPr/>
        </p:nvSpPr>
        <p:spPr bwMode="auto">
          <a:xfrm rot="5400000">
            <a:off x="71839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6" name="AutoShape 4"/>
          <p:cNvSpPr>
            <a:spLocks noChangeArrowheads="1"/>
          </p:cNvSpPr>
          <p:nvPr/>
        </p:nvSpPr>
        <p:spPr bwMode="auto">
          <a:xfrm rot="5400000">
            <a:off x="92794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7" name="AutoShape 4"/>
          <p:cNvSpPr>
            <a:spLocks noChangeArrowheads="1"/>
          </p:cNvSpPr>
          <p:nvPr/>
        </p:nvSpPr>
        <p:spPr bwMode="auto">
          <a:xfrm rot="5400000">
            <a:off x="9309635" y="4846925"/>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435" y="-46355"/>
            <a:ext cx="10515600" cy="1325563"/>
          </a:xfrm>
        </p:spPr>
        <p:txBody>
          <a:bodyPr/>
          <a:lstStyle/>
          <a:p>
            <a:r>
              <a:rPr lang="zh-CN" altLang="en-US" dirty="0" smtClean="0">
                <a:latin typeface=".萍方-简" panose="020B0400000000000000" charset="-122"/>
                <a:ea typeface=".萍方-简" panose="020B0400000000000000" charset="-122"/>
              </a:rPr>
              <a:t>模型示例</a:t>
            </a:r>
            <a:r>
              <a:rPr lang="en-US" dirty="0" smtClean="0"/>
              <a:t> – </a:t>
            </a:r>
            <a:r>
              <a:rPr lang="en-US" dirty="0" err="1" smtClean="0"/>
              <a:t>AlexNet</a:t>
            </a:r>
            <a:endParaRPr lang="en-US" dirty="0"/>
          </a:p>
        </p:txBody>
      </p:sp>
      <p:sp>
        <p:nvSpPr>
          <p:cNvPr id="3" name="Content Placeholder 2"/>
          <p:cNvSpPr>
            <a:spLocks noGrp="1"/>
          </p:cNvSpPr>
          <p:nvPr>
            <p:ph sz="quarter" idx="10"/>
          </p:nvPr>
        </p:nvSpPr>
        <p:spPr/>
        <p:txBody>
          <a:bodyPr>
            <a:normAutofit fontScale="90000" lnSpcReduction="10000"/>
          </a:bodyPr>
          <a:lstStyle/>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r>
              <a:rPr lang="zh-CN" altLang="en-US" sz="2665" dirty="0" smtClean="0">
                <a:latin typeface=".萍方-简" panose="020B0400000000000000" charset="-122"/>
                <a:ea typeface=".萍方-简" panose="020B0400000000000000" charset="-122"/>
                <a:cs typeface=".萍方-简" panose="020B0400000000000000" charset="-122"/>
              </a:rPr>
              <a:t>比较重要的里程碑</a:t>
            </a:r>
            <a:r>
              <a:rPr lang="en-US" sz="2665" dirty="0" smtClean="0">
                <a:latin typeface=".萍方-简" panose="020B0400000000000000" charset="-122"/>
                <a:ea typeface=".萍方-简" panose="020B0400000000000000" charset="-122"/>
                <a:cs typeface=".萍方-简" panose="020B0400000000000000" charset="-122"/>
              </a:rPr>
              <a:t> – </a:t>
            </a:r>
            <a:r>
              <a:rPr lang="zh-CN" altLang="en-US" sz="2665" dirty="0" smtClean="0">
                <a:latin typeface=".萍方-简" panose="020B0400000000000000" charset="-122"/>
                <a:ea typeface=".萍方-简" panose="020B0400000000000000" charset="-122"/>
                <a:cs typeface=".萍方-简" panose="020B0400000000000000" charset="-122"/>
              </a:rPr>
              <a:t>这是首次使用</a:t>
            </a:r>
            <a:r>
              <a:rPr lang="en-US" sz="2665" dirty="0" smtClean="0">
                <a:latin typeface=".萍方-简" panose="020B0400000000000000" charset="-122"/>
                <a:ea typeface=".萍方-简" panose="020B0400000000000000" charset="-122"/>
                <a:cs typeface=".萍方-简" panose="020B0400000000000000" charset="-122"/>
              </a:rPr>
              <a:t>GPU</a:t>
            </a:r>
            <a:r>
              <a:rPr lang="zh-CN" altLang="en-US" sz="2665" dirty="0" smtClean="0">
                <a:latin typeface=".萍方-简" panose="020B0400000000000000" charset="-122"/>
                <a:ea typeface=".萍方-简" panose="020B0400000000000000" charset="-122"/>
                <a:cs typeface=".萍方-简" panose="020B0400000000000000" charset="-122"/>
              </a:rPr>
              <a:t>作为计算引擎！</a:t>
            </a:r>
            <a:endParaRPr lang="en-US" sz="2665" dirty="0">
              <a:latin typeface=".萍方-简" panose="020B0400000000000000" charset="-122"/>
              <a:ea typeface=".萍方-简" panose="020B0400000000000000" charset="-122"/>
              <a:cs typeface=".萍方-简" panose="020B0400000000000000" charset="-122"/>
            </a:endParaRPr>
          </a:p>
        </p:txBody>
      </p:sp>
      <p:pic>
        <p:nvPicPr>
          <p:cNvPr id="7" name="图片 6"/>
          <p:cNvPicPr>
            <a:picLocks noChangeAspect="1"/>
          </p:cNvPicPr>
          <p:nvPr/>
        </p:nvPicPr>
        <p:blipFill>
          <a:blip r:embed="rId1"/>
          <a:stretch>
            <a:fillRect/>
          </a:stretch>
        </p:blipFill>
        <p:spPr>
          <a:xfrm>
            <a:off x="1171575" y="1113790"/>
            <a:ext cx="8782050" cy="4365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pic>
        <p:nvPicPr>
          <p:cNvPr id="193" name="Shape 193"/>
          <p:cNvPicPr preferRelativeResize="0"/>
          <p:nvPr/>
        </p:nvPicPr>
        <p:blipFill>
          <a:blip r:embed="rId1"/>
          <a:stretch>
            <a:fillRect/>
          </a:stretch>
        </p:blipFill>
        <p:spPr>
          <a:xfrm>
            <a:off x="52070" y="586105"/>
            <a:ext cx="12087860" cy="3594100"/>
          </a:xfrm>
          <a:prstGeom prst="rect">
            <a:avLst/>
          </a:prstGeom>
          <a:noFill/>
          <a:ln>
            <a:noFill/>
          </a:ln>
        </p:spPr>
      </p:pic>
      <p:sp>
        <p:nvSpPr>
          <p:cNvPr id="194" name="Shape 194"/>
          <p:cNvSpPr txBox="1"/>
          <p:nvPr/>
        </p:nvSpPr>
        <p:spPr>
          <a:xfrm>
            <a:off x="9840562" y="4466018"/>
            <a:ext cx="2129199" cy="1227455"/>
          </a:xfrm>
          <a:prstGeom prst="rect">
            <a:avLst/>
          </a:prstGeom>
          <a:noFill/>
          <a:ln w="38100" cap="flat">
            <a:solidFill>
              <a:srgbClr val="B7B7B7"/>
            </a:solidFill>
            <a:prstDash val="solid"/>
            <a:round/>
            <a:headEnd type="none" w="med" len="med"/>
            <a:tailEnd type="none" w="med" len="med"/>
          </a:ln>
        </p:spPr>
        <p:txBody>
          <a:bodyPr lIns="121900" tIns="121900" rIns="121900" bIns="121900" anchor="t" anchorCtr="0">
            <a:spAutoFit/>
          </a:bodyPr>
          <a:lstStyle/>
          <a:p>
            <a:pPr lvl="0" rtl="0">
              <a:spcBef>
                <a:spcPts val="0"/>
              </a:spcBef>
              <a:buNone/>
            </a:pPr>
            <a:r>
              <a:rPr lang="zh-CN" altLang="en-GB" sz="1600" b="1">
                <a:solidFill>
                  <a:srgbClr val="0000FF"/>
                </a:solidFill>
              </a:rPr>
              <a:t>卷积层</a:t>
            </a:r>
            <a:endParaRPr lang="en-GB" sz="1600" b="1">
              <a:solidFill>
                <a:srgbClr val="0000FF"/>
              </a:solidFill>
            </a:endParaRPr>
          </a:p>
          <a:p>
            <a:pPr lvl="0" rtl="0">
              <a:spcBef>
                <a:spcPts val="0"/>
              </a:spcBef>
              <a:buNone/>
            </a:pPr>
            <a:r>
              <a:rPr lang="zh-CN" altLang="en-GB" sz="1600" b="1">
                <a:solidFill>
                  <a:srgbClr val="FF0000"/>
                </a:solidFill>
              </a:rPr>
              <a:t>池化层</a:t>
            </a:r>
            <a:endParaRPr lang="en-GB" sz="1600" b="1">
              <a:solidFill>
                <a:srgbClr val="FF0000"/>
              </a:solidFill>
            </a:endParaRPr>
          </a:p>
          <a:p>
            <a:pPr lvl="0" rtl="0">
              <a:spcBef>
                <a:spcPts val="0"/>
              </a:spcBef>
              <a:buNone/>
            </a:pPr>
            <a:r>
              <a:rPr lang="en-GB" sz="1600" b="1">
                <a:solidFill>
                  <a:srgbClr val="F1C232"/>
                </a:solidFill>
              </a:rPr>
              <a:t>Softmax</a:t>
            </a:r>
            <a:endParaRPr lang="en-GB" sz="1600" b="1">
              <a:solidFill>
                <a:srgbClr val="F1C232"/>
              </a:solidFill>
            </a:endParaRPr>
          </a:p>
          <a:p>
            <a:pPr lvl="0" rtl="0">
              <a:spcBef>
                <a:spcPts val="0"/>
              </a:spcBef>
              <a:buNone/>
            </a:pPr>
            <a:r>
              <a:rPr lang="zh-CN" altLang="en-GB" sz="1600" b="1">
                <a:solidFill>
                  <a:srgbClr val="38761D"/>
                </a:solidFill>
              </a:rPr>
              <a:t>其他</a:t>
            </a:r>
            <a:endParaRPr lang="zh-CN" altLang="en-GB" sz="1600" b="1">
              <a:solidFill>
                <a:srgbClr val="38761D"/>
              </a:solidFill>
            </a:endParaRPr>
          </a:p>
        </p:txBody>
      </p:sp>
      <p:sp>
        <p:nvSpPr>
          <p:cNvPr id="5" name="标题 4"/>
          <p:cNvSpPr>
            <a:spLocks noGrp="1"/>
          </p:cNvSpPr>
          <p:nvPr>
            <p:ph type="title"/>
          </p:nvPr>
        </p:nvSpPr>
        <p:spPr>
          <a:xfrm>
            <a:off x="394335" y="192577"/>
            <a:ext cx="7321550" cy="811357"/>
          </a:xfrm>
        </p:spPr>
        <p:txBody>
          <a:bodyPr>
            <a:normAutofit fontScale="90000"/>
          </a:bodyPr>
          <a:p>
            <a:r>
              <a:rPr lang="zh-CN" altLang="en-US" dirty="0" smtClean="0">
                <a:latin typeface=".萍方-简" panose="020B0400000000000000" charset="-122"/>
                <a:ea typeface=".萍方-简" panose="020B0400000000000000" charset="-122"/>
                <a:sym typeface="+mn-ea"/>
              </a:rPr>
              <a:t>模型示例</a:t>
            </a:r>
            <a:r>
              <a:rPr lang="en-US" dirty="0" smtClean="0">
                <a:sym typeface="+mn-ea"/>
              </a:rPr>
              <a:t> – </a:t>
            </a:r>
            <a:r>
              <a:rPr lang="en-US" altLang="en-US" dirty="0" smtClean="0">
                <a:sym typeface="+mn-ea"/>
              </a:rPr>
              <a:t>GoogLe</a:t>
            </a:r>
            <a:r>
              <a:rPr lang="en-US" dirty="0" err="1" smtClean="0">
                <a:sym typeface="+mn-ea"/>
              </a:rPr>
              <a:t>Net</a:t>
            </a:r>
            <a:endParaRPr lang="en-US" altLang="zh-CN">
              <a:latin typeface=".萍方-简" panose="020B0400000000000000" charset="-122"/>
              <a:ea typeface=".萍方-简" panose="020B0400000000000000" charset="-122"/>
            </a:endParaRPr>
          </a:p>
        </p:txBody>
      </p:sp>
      <p:pic>
        <p:nvPicPr>
          <p:cNvPr id="2" name="图片 1"/>
          <p:cNvPicPr>
            <a:picLocks noChangeAspect="1"/>
          </p:cNvPicPr>
          <p:nvPr/>
        </p:nvPicPr>
        <p:blipFill>
          <a:blip r:embed="rId2"/>
          <a:stretch>
            <a:fillRect/>
          </a:stretch>
        </p:blipFill>
        <p:spPr>
          <a:xfrm>
            <a:off x="245110" y="4248150"/>
            <a:ext cx="7562215" cy="22726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dirty="0" smtClean="0">
                <a:latin typeface=".萍方-简" panose="020B0400000000000000" charset="-122"/>
                <a:ea typeface=".萍方-简" panose="020B0400000000000000" charset="-122"/>
                <a:sym typeface="+mn-ea"/>
              </a:rPr>
              <a:t>模型示例</a:t>
            </a:r>
            <a:r>
              <a:rPr lang="en-US" dirty="0" smtClean="0">
                <a:sym typeface="+mn-ea"/>
              </a:rPr>
              <a:t> – </a:t>
            </a:r>
            <a:r>
              <a:rPr lang="en-US" altLang="en-US" dirty="0" smtClean="0">
                <a:sym typeface="+mn-ea"/>
              </a:rPr>
              <a:t>VGG / Res</a:t>
            </a:r>
            <a:r>
              <a:rPr lang="en-US" dirty="0" err="1" smtClean="0">
                <a:sym typeface="+mn-ea"/>
              </a:rPr>
              <a:t>Net</a:t>
            </a:r>
            <a:endParaRPr lang="en-US" altLang="zh-CN" dirty="0" err="1" smtClean="0">
              <a:latin typeface=".萍方-简" panose="020B0400000000000000" charset="-122"/>
              <a:ea typeface=".萍方-简" panose="020B0400000000000000" charset="-122"/>
              <a:sym typeface="+mn-ea"/>
            </a:endParaRPr>
          </a:p>
        </p:txBody>
      </p:sp>
      <p:pic>
        <p:nvPicPr>
          <p:cNvPr id="2" name="图片 1"/>
          <p:cNvPicPr>
            <a:picLocks noChangeAspect="1"/>
          </p:cNvPicPr>
          <p:nvPr/>
        </p:nvPicPr>
        <p:blipFill>
          <a:blip r:embed="rId1"/>
          <a:stretch>
            <a:fillRect/>
          </a:stretch>
        </p:blipFill>
        <p:spPr>
          <a:xfrm rot="16200000">
            <a:off x="3359785" y="-2440940"/>
            <a:ext cx="5559425" cy="120116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43535" y="807257"/>
            <a:ext cx="7321550" cy="811357"/>
          </a:xfrm>
        </p:spPr>
        <p:txBody>
          <a:bodyPr>
            <a:normAutofit fontScale="90000"/>
          </a:bodyPr>
          <a:p>
            <a:r>
              <a:rPr lang="zh-CN" altLang="en-US">
                <a:latin typeface=".萍方-简" panose="020B0400000000000000" charset="-122"/>
                <a:ea typeface=".萍方-简" panose="020B0400000000000000" charset="-122"/>
              </a:rPr>
              <a:t>图像识别</a:t>
            </a:r>
            <a:br>
              <a:rPr lang="zh-CN" altLang="en-US">
                <a:latin typeface=".萍方-简" panose="020B0400000000000000" charset="-122"/>
                <a:ea typeface=".萍方-简" panose="020B0400000000000000" charset="-122"/>
              </a:rPr>
            </a:br>
            <a:r>
              <a:rPr lang="zh-CN" altLang="en-US">
                <a:latin typeface=".萍方-简" panose="020B0400000000000000" charset="-122"/>
                <a:ea typeface=".萍方-简" panose="020B0400000000000000" charset="-122"/>
              </a:rPr>
              <a:t>经典</a:t>
            </a:r>
            <a:r>
              <a:rPr lang="en-US" altLang="zh-CN">
                <a:latin typeface=".萍方-简" panose="020B0400000000000000" charset="-122"/>
                <a:ea typeface=".萍方-简" panose="020B0400000000000000" charset="-122"/>
              </a:rPr>
              <a:t>CNN</a:t>
            </a:r>
            <a:endParaRPr lang="en-US" altLang="zh-CN">
              <a:latin typeface=".萍方-简" panose="020B0400000000000000" charset="-122"/>
              <a:ea typeface=".萍方-简" panose="020B0400000000000000" charset="-122"/>
            </a:endParaRPr>
          </a:p>
        </p:txBody>
      </p:sp>
      <p:pic>
        <p:nvPicPr>
          <p:cNvPr id="6" name="图片 5"/>
          <p:cNvPicPr>
            <a:picLocks noChangeAspect="1"/>
          </p:cNvPicPr>
          <p:nvPr/>
        </p:nvPicPr>
        <p:blipFill>
          <a:blip r:embed="rId1"/>
          <a:stretch>
            <a:fillRect/>
          </a:stretch>
        </p:blipFill>
        <p:spPr>
          <a:xfrm>
            <a:off x="3342005" y="0"/>
            <a:ext cx="8496300" cy="6858000"/>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3795" y="211855"/>
            <a:ext cx="1373233" cy="2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rot="5400000">
            <a:off x="3042920" y="-1097915"/>
            <a:ext cx="6376035" cy="9526905"/>
          </a:xfrm>
          <a:prstGeom prst="rect">
            <a:avLst/>
          </a:prstGeom>
        </p:spPr>
      </p:pic>
      <p:sp>
        <p:nvSpPr>
          <p:cNvPr id="5" name="标题 4"/>
          <p:cNvSpPr>
            <a:spLocks noGrp="1"/>
          </p:cNvSpPr>
          <p:nvPr>
            <p:ph type="title"/>
          </p:nvPr>
        </p:nvSpPr>
        <p:spPr>
          <a:xfrm>
            <a:off x="394335" y="192405"/>
            <a:ext cx="10291445" cy="811530"/>
          </a:xfrm>
        </p:spPr>
        <p:txBody>
          <a:bodyPr>
            <a:normAutofit/>
          </a:bodyPr>
          <a:p>
            <a:r>
              <a:rPr lang="zh-CN" altLang="en-US">
                <a:latin typeface=".萍方-简" panose="020B0400000000000000" charset="-122"/>
                <a:ea typeface=".萍方-简" panose="020B0400000000000000" charset="-122"/>
              </a:rPr>
              <a:t>常见</a:t>
            </a:r>
            <a:r>
              <a:rPr lang="en-US" altLang="zh-CN">
                <a:latin typeface=".萍方-简" panose="020B0400000000000000" charset="-122"/>
                <a:ea typeface=".萍方-简" panose="020B0400000000000000" charset="-122"/>
              </a:rPr>
              <a:t>CNN</a:t>
            </a:r>
            <a:r>
              <a:rPr lang="zh-CN" altLang="en-US">
                <a:latin typeface=".萍方-简" panose="020B0400000000000000" charset="-122"/>
                <a:ea typeface=".萍方-简" panose="020B0400000000000000" charset="-122"/>
              </a:rPr>
              <a:t>性能比较</a:t>
            </a:r>
            <a:r>
              <a:rPr lang="zh-CN" altLang="en-US" sz="2400">
                <a:latin typeface=".萍方-简" panose="020B0400000000000000" charset="-122"/>
                <a:ea typeface=".萍方-简" panose="020B0400000000000000" charset="-122"/>
              </a:rPr>
              <a:t>（基于</a:t>
            </a:r>
            <a:r>
              <a:rPr lang="en-US" altLang="zh-CN" sz="2400">
                <a:latin typeface=".萍方-简" panose="020B0400000000000000" charset="-122"/>
                <a:ea typeface=".萍方-简" panose="020B0400000000000000" charset="-122"/>
              </a:rPr>
              <a:t>LFW</a:t>
            </a:r>
            <a:r>
              <a:rPr lang="zh-CN" altLang="en-US" sz="2400">
                <a:latin typeface=".萍方-简" panose="020B0400000000000000" charset="-122"/>
                <a:ea typeface=".萍方-简" panose="020B0400000000000000" charset="-122"/>
              </a:rPr>
              <a:t>人脸数据集）</a:t>
            </a:r>
            <a:endParaRPr lang="en-US" altLang="zh-CN" sz="24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996315" y="31115"/>
            <a:ext cx="9277350" cy="6391275"/>
          </a:xfrm>
          <a:prstGeom prst="rect">
            <a:avLst/>
          </a:prstGeom>
        </p:spPr>
      </p:pic>
      <p:sp>
        <p:nvSpPr>
          <p:cNvPr id="6" name="文本框 5"/>
          <p:cNvSpPr txBox="1"/>
          <p:nvPr/>
        </p:nvSpPr>
        <p:spPr>
          <a:xfrm>
            <a:off x="8518525" y="6308090"/>
            <a:ext cx="3423920" cy="306705"/>
          </a:xfrm>
          <a:prstGeom prst="rect">
            <a:avLst/>
          </a:prstGeom>
          <a:noFill/>
        </p:spPr>
        <p:txBody>
          <a:bodyPr wrap="square" rtlCol="0">
            <a:spAutoFit/>
          </a:bodyPr>
          <a:p>
            <a:r>
              <a:rPr lang="en-US" altLang="zh-CN" sz="1400" dirty="0" smtClean="0"/>
              <a:t> </a:t>
            </a:r>
            <a:r>
              <a:rPr lang="en-US" altLang="zh-CN" sz="1400" dirty="0"/>
              <a:t>(</a:t>
            </a:r>
            <a:r>
              <a:rPr lang="en-US" altLang="en-US" sz="1400" dirty="0"/>
              <a:t>CASIA-maxpy-clean/3167372</a:t>
            </a:r>
            <a:r>
              <a:rPr lang="en-US" altLang="zh-CN" sz="1400" dirty="0" smtClean="0"/>
              <a:t>)</a:t>
            </a:r>
            <a:endParaRPr lang="zh-CN" altLang="en-US"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435" y="-38100"/>
            <a:ext cx="10515600" cy="1325563"/>
          </a:xfrm>
        </p:spPr>
        <p:txBody>
          <a:bodyPr/>
          <a:lstStyle/>
          <a:p>
            <a:r>
              <a:rPr lang="zh-CN" altLang="en-US" dirty="0" smtClean="0">
                <a:latin typeface=".萍方-简" panose="020B0400000000000000" charset="-122"/>
                <a:ea typeface=".萍方-简" panose="020B0400000000000000" charset="-122"/>
              </a:rPr>
              <a:t>常见</a:t>
            </a:r>
            <a:r>
              <a:rPr lang="en-US" altLang="zh-CN" dirty="0" smtClean="0"/>
              <a:t>CNN</a:t>
            </a:r>
            <a:r>
              <a:rPr lang="zh-CN" altLang="en-US" dirty="0" smtClean="0">
                <a:latin typeface=".萍方-简" panose="020B0400000000000000" charset="-122"/>
                <a:ea typeface=".萍方-简" panose="020B0400000000000000" charset="-122"/>
              </a:rPr>
              <a:t>网络比较</a:t>
            </a:r>
            <a:endParaRPr lang="en-US" altLang="zh-CN" dirty="0" smtClean="0">
              <a:latin typeface=".萍方-简" panose="020B0400000000000000" charset="-122"/>
              <a:ea typeface=".萍方-简" panose="020B0400000000000000" charset="-122"/>
            </a:endParaRPr>
          </a:p>
        </p:txBody>
      </p:sp>
      <p:sp>
        <p:nvSpPr>
          <p:cNvPr id="3" name="Content Placeholder 2"/>
          <p:cNvSpPr>
            <a:spLocks noGrp="1"/>
          </p:cNvSpPr>
          <p:nvPr>
            <p:ph sz="quarter" idx="10"/>
          </p:nvPr>
        </p:nvSpPr>
        <p:spPr/>
        <p:txBody>
          <a:bodyPr/>
          <a:lstStyle/>
          <a:p>
            <a:endParaRPr lang="en-US" dirty="0"/>
          </a:p>
        </p:txBody>
      </p:sp>
      <p:pic>
        <p:nvPicPr>
          <p:cNvPr id="3074" name="Picture 2" descr="https://cdn-images-1.medium.com/max/1600/1*kBpEOy4fzLiFxRLjpxAX6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468" y="1068228"/>
            <a:ext cx="10776718" cy="52304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rot="16200000">
            <a:off x="-127635" y="3645535"/>
            <a:ext cx="1691640" cy="32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Top-1 </a:t>
            </a:r>
            <a:r>
              <a:rPr lang="zh-CN" altLang="en-US">
                <a:solidFill>
                  <a:schemeClr val="tx1"/>
                </a:solidFill>
                <a:latin typeface=".萍方-简" panose="020B0400000000000000" charset="-122"/>
                <a:ea typeface=".萍方-简" panose="020B0400000000000000" charset="-122"/>
              </a:rPr>
              <a:t>准确率</a:t>
            </a:r>
            <a:r>
              <a:rPr lang="en-US" altLang="zh-CN">
                <a:solidFill>
                  <a:schemeClr val="tx1"/>
                </a:solidFill>
              </a:rPr>
              <a:t> </a:t>
            </a:r>
            <a:endParaRPr lang="en-US" altLang="zh-CN">
              <a:solidFill>
                <a:schemeClr val="tx1"/>
              </a:solidFill>
            </a:endParaRPr>
          </a:p>
        </p:txBody>
      </p:sp>
      <p:sp>
        <p:nvSpPr>
          <p:cNvPr id="5" name="矩形 4"/>
          <p:cNvSpPr/>
          <p:nvPr/>
        </p:nvSpPr>
        <p:spPr>
          <a:xfrm>
            <a:off x="5116830" y="5970905"/>
            <a:ext cx="1236345" cy="32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solidFill>
                  <a:schemeClr val="tx1"/>
                </a:solidFill>
                <a:latin typeface=".萍方-简" panose="020B0400000000000000" charset="-122"/>
                <a:ea typeface=".萍方-简" panose="020B0400000000000000" charset="-122"/>
              </a:rPr>
              <a:t>操作数量</a:t>
            </a:r>
            <a:endParaRPr lang="zh-CN" altLang="en-US">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7700" y="28575"/>
            <a:ext cx="10515600" cy="762635"/>
          </a:xfrm>
        </p:spPr>
        <p:txBody>
          <a:bodyPr/>
          <a:p>
            <a:r>
              <a:rPr lang="en-US" altLang="zh-CN">
                <a:latin typeface=".萍方-简" panose="020B0400000000000000" charset="-122"/>
                <a:ea typeface=".萍方-简" panose="020B0400000000000000" charset="-122"/>
                <a:cs typeface=".萍方-简" panose="020B0400000000000000" charset="-122"/>
              </a:rPr>
              <a:t>CNN - </a:t>
            </a:r>
            <a:r>
              <a:rPr lang="zh-CN" altLang="en-US">
                <a:latin typeface=".萍方-简" panose="020B0400000000000000" charset="-122"/>
                <a:ea typeface=".萍方-简" panose="020B0400000000000000" charset="-122"/>
                <a:cs typeface=".萍方-简" panose="020B0400000000000000" charset="-122"/>
              </a:rPr>
              <a:t>卷积神经网络</a:t>
            </a:r>
            <a:endParaRPr lang="zh-CN" altLang="en-US">
              <a:latin typeface=".萍方-简" panose="020B0400000000000000" charset="-122"/>
              <a:ea typeface=".萍方-简" panose="020B0400000000000000" charset="-122"/>
              <a:cs typeface=".萍方-简" panose="020B0400000000000000" charset="-122"/>
            </a:endParaRPr>
          </a:p>
        </p:txBody>
      </p:sp>
      <p:sp>
        <p:nvSpPr>
          <p:cNvPr id="4" name="内容占位符 3"/>
          <p:cNvSpPr>
            <a:spLocks noGrp="1"/>
          </p:cNvSpPr>
          <p:nvPr>
            <p:ph idx="1"/>
          </p:nvPr>
        </p:nvSpPr>
        <p:spPr>
          <a:xfrm>
            <a:off x="647700" y="942340"/>
            <a:ext cx="10515600" cy="5335905"/>
          </a:xfrm>
        </p:spPr>
        <p:txBody>
          <a:bodyPr>
            <a:noAutofit/>
          </a:bodyPr>
          <a:p>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应用价值</a:t>
            </a:r>
            <a:endPar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能够将大数据量的图片有效的降维成小数据量(并不影响结果)</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能够保留图片的特征，类似人类的视觉原理</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基本原理</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卷积层 — 主要作用是保留图片的特征</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池化层 — 主要作用是把数据降维，可以有效的避免过拟合</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全连接层 — 根据不同任务输出我们想要的结果</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实际应用领域</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图片分类、检索</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目标定位检测</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目标分割</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人脸识别</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骨骼识别</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DejaVu Sans Mono"/>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DejaVu Sans Mono"/>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13260</Words>
  <Application>WPS 演示</Application>
  <PresentationFormat>宽屏</PresentationFormat>
  <Paragraphs>1674</Paragraphs>
  <Slides>167</Slides>
  <Notes>0</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12</vt:i4>
      </vt:variant>
      <vt:variant>
        <vt:lpstr>幻灯片标题</vt:lpstr>
      </vt:variant>
      <vt:variant>
        <vt:i4>167</vt:i4>
      </vt:variant>
    </vt:vector>
  </HeadingPairs>
  <TitlesOfParts>
    <vt:vector size="207" baseType="lpstr">
      <vt:lpstr>Arial</vt:lpstr>
      <vt:lpstr>宋体</vt:lpstr>
      <vt:lpstr>Wingdings</vt:lpstr>
      <vt:lpstr>Times New Roman</vt:lpstr>
      <vt:lpstr>.萍方-简</vt:lpstr>
      <vt:lpstr>Arial Black</vt:lpstr>
      <vt:lpstr>微软雅黑</vt:lpstr>
      <vt:lpstr>黑体</vt:lpstr>
      <vt:lpstr>Arial Unicode MS</vt:lpstr>
      <vt:lpstr>FreeSerif</vt:lpstr>
      <vt:lpstr>Liberation Serif</vt:lpstr>
      <vt:lpstr>DejaVu Math TeX Gyre</vt:lpstr>
      <vt:lpstr>Latin Modern Mono Prop</vt:lpstr>
      <vt:lpstr>Calibri</vt:lpstr>
      <vt:lpstr>Times New Roman</vt:lpstr>
      <vt:lpstr>MT Extra</vt:lpstr>
      <vt:lpstr>Symbol</vt:lpstr>
      <vt:lpstr>Arial</vt:lpstr>
      <vt:lpstr>Wingdings</vt:lpstr>
      <vt:lpstr>MS PGothic</vt:lpstr>
      <vt:lpstr>Helvetica</vt:lpstr>
      <vt:lpstr>Liberation Sans</vt:lpstr>
      <vt:lpstr>Calibri</vt:lpstr>
      <vt:lpstr>DejaVu Sans Mono</vt:lpstr>
      <vt:lpstr>Garamond</vt:lpstr>
      <vt:lpstr>ヒラギノ角ゴ Pro W3</vt:lpstr>
      <vt:lpstr>Söhne</vt:lpstr>
      <vt:lpstr>Office 主题​​</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人工智能 之 深度学习</vt:lpstr>
      <vt:lpstr>内容</vt:lpstr>
      <vt:lpstr>人工智能简史</vt:lpstr>
      <vt:lpstr>1949 EDVAC</vt:lpstr>
      <vt:lpstr>20年前。。。DEEP BLUE</vt:lpstr>
      <vt:lpstr>PowerPoint 演示文稿</vt:lpstr>
      <vt:lpstr>PowerPoint 演示文稿</vt:lpstr>
      <vt:lpstr>人工智能简史</vt:lpstr>
      <vt:lpstr>棋路树</vt:lpstr>
      <vt:lpstr>PowerPoint 演示文稿</vt:lpstr>
      <vt:lpstr>基于知识库的专家系统</vt:lpstr>
      <vt:lpstr>机器人 - Aibo</vt:lpstr>
      <vt:lpstr>你家也许就有机器人</vt:lpstr>
      <vt:lpstr>PowerPoint 演示文稿</vt:lpstr>
      <vt:lpstr>PowerPoint 演示文稿</vt:lpstr>
      <vt:lpstr>深度学习简介</vt:lpstr>
      <vt:lpstr>PowerPoint 演示文稿</vt:lpstr>
      <vt:lpstr>PowerPoint 演示文稿</vt:lpstr>
      <vt:lpstr>样本数量 和 性能的关系</vt:lpstr>
      <vt:lpstr>深度学习 发展简史</vt:lpstr>
      <vt:lpstr>PowerPoint 演示文稿</vt:lpstr>
      <vt:lpstr>PowerPoint 演示文稿</vt:lpstr>
      <vt:lpstr>PowerPoint 演示文稿</vt:lpstr>
      <vt:lpstr>PowerPoint 演示文稿</vt:lpstr>
      <vt:lpstr>PowerPoint 演示文稿</vt:lpstr>
      <vt:lpstr>DNN深度网络学习复杂特征的示例</vt:lpstr>
      <vt:lpstr>PowerPoint 演示文稿</vt:lpstr>
      <vt:lpstr>PowerPoint 演示文稿</vt:lpstr>
      <vt:lpstr>TPU - 张量（tensor）处理器</vt:lpstr>
      <vt:lpstr>深度学习的应用</vt:lpstr>
      <vt:lpstr>PowerPoint 演示文稿</vt:lpstr>
      <vt:lpstr>PowerPoint 演示文稿</vt:lpstr>
      <vt:lpstr>PowerPoint 演示文稿</vt:lpstr>
      <vt:lpstr>深度学习的优缺点</vt:lpstr>
      <vt:lpstr>深度学习的优点</vt:lpstr>
      <vt:lpstr>深度学习的缺点</vt:lpstr>
      <vt:lpstr>DNN 深度神经网络</vt:lpstr>
      <vt:lpstr>PowerPoint 演示文稿</vt:lpstr>
      <vt:lpstr>PowerPoint 演示文稿</vt:lpstr>
      <vt:lpstr>PowerPoint 演示文稿</vt:lpstr>
      <vt:lpstr>深度学习框架</vt:lpstr>
      <vt:lpstr> </vt:lpstr>
      <vt:lpstr> </vt:lpstr>
      <vt:lpstr>有多个层时，后面的层可以用来学习高级特征</vt:lpstr>
      <vt:lpstr>因此，多层网络可以实现复杂的检测和识别 --&gt; DNN深度网络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通俗的理解</vt:lpstr>
      <vt:lpstr>更严谨的理解</vt:lpstr>
      <vt:lpstr>可视化的理解 - 寻找分类边界（函数f(x)的图像）</vt:lpstr>
      <vt:lpstr>可视化的理解 - 寻找分类边界（函数f(x)的图像）</vt:lpstr>
      <vt:lpstr>可视化的理解 - 寻找分类边界（函数f(x)的图像）</vt:lpstr>
      <vt:lpstr>PowerPoint 演示文稿</vt:lpstr>
      <vt:lpstr>PowerPoint 演示文稿</vt:lpstr>
      <vt:lpstr>PowerPoint 演示文稿</vt:lpstr>
      <vt:lpstr>PowerPoint 演示文稿</vt:lpstr>
      <vt:lpstr>梯度下降</vt:lpstr>
      <vt:lpstr>PowerPoint 演示文稿</vt:lpstr>
      <vt:lpstr>PowerPoint 演示文稿</vt:lpstr>
      <vt:lpstr>PowerPoint 演示文稿</vt:lpstr>
      <vt:lpstr>PowerPoint 演示文稿</vt:lpstr>
      <vt:lpstr>CNN - 卷积神经网络</vt:lpstr>
      <vt:lpstr>CNN的例子：图像分类（识别）</vt:lpstr>
      <vt:lpstr>目标识别的例子</vt:lpstr>
      <vt:lpstr>图片风格迁移</vt:lpstr>
      <vt:lpstr>为黑白照片自动上颜色 </vt:lpstr>
      <vt:lpstr>对照片进行优化</vt:lpstr>
      <vt:lpstr>去除马赛克</vt:lpstr>
      <vt:lpstr>PowerPoint 演示文稿</vt:lpstr>
      <vt:lpstr>AlphaGO也用了CNN网络</vt:lpstr>
      <vt:lpstr>AlexNet: ImageNet 2012 冠军</vt:lpstr>
      <vt:lpstr>卷积层</vt:lpstr>
      <vt:lpstr>卷积运算</vt:lpstr>
      <vt:lpstr>卷积运算</vt:lpstr>
      <vt:lpstr>为什么要池化</vt:lpstr>
      <vt:lpstr>Max Pooling 池化</vt:lpstr>
      <vt:lpstr>完整的 CNN</vt:lpstr>
      <vt:lpstr>模型示例 - LeNet</vt:lpstr>
      <vt:lpstr>模型示例</vt:lpstr>
      <vt:lpstr>对目标局部特征的学习</vt:lpstr>
      <vt:lpstr>模型示例 – AlexNet</vt:lpstr>
      <vt:lpstr>模型示例 – GoogLeNet</vt:lpstr>
      <vt:lpstr>模型示例 – VGG / ResNet</vt:lpstr>
      <vt:lpstr>图像识别 经典CNN</vt:lpstr>
      <vt:lpstr>常见CNN性能比较（基于LFW人脸数据集）</vt:lpstr>
      <vt:lpstr>PowerPoint 演示文稿</vt:lpstr>
      <vt:lpstr>常见CNN网络比较</vt:lpstr>
      <vt:lpstr>CNN - 卷积神经网络</vt:lpstr>
      <vt:lpstr>RNN - 循环神经网络</vt:lpstr>
      <vt:lpstr>为什么需要RNN?</vt:lpstr>
      <vt:lpstr>需要序列化建模的例子</vt:lpstr>
      <vt:lpstr>什么是RNN?</vt:lpstr>
      <vt:lpstr>梯度消失的问题</vt:lpstr>
      <vt:lpstr>梯度消失或梯度爆炸的问题</vt:lpstr>
      <vt:lpstr>长短期记忆模型 (LSTM)</vt:lpstr>
      <vt:lpstr>LSTM</vt:lpstr>
      <vt:lpstr>集成CNN和LSTM：可视化问题回答</vt:lpstr>
      <vt:lpstr>PowerPoint 演示文稿</vt:lpstr>
      <vt:lpstr>PowerPoint 演示文稿</vt:lpstr>
      <vt:lpstr>RNN - 循环神经网络</vt:lpstr>
      <vt:lpstr>GAN 生成式对抗网络</vt:lpstr>
      <vt:lpstr>PowerPoint 演示文稿</vt:lpstr>
      <vt:lpstr>PowerPoint 演示文稿</vt:lpstr>
      <vt:lpstr>PowerPoint 演示文稿</vt:lpstr>
      <vt:lpstr>PowerPoint 演示文稿</vt:lpstr>
      <vt:lpstr>PowerPoint 演示文稿</vt:lpstr>
      <vt:lpstr>PowerPoint 演示文稿</vt:lpstr>
      <vt:lpstr>PLM - 预训练语言模型</vt:lpstr>
      <vt:lpstr>PowerPoint 演示文稿</vt:lpstr>
      <vt:lpstr>PowerPoint 演示文稿</vt:lpstr>
      <vt:lpstr>PowerPoint 演示文稿</vt:lpstr>
      <vt:lpstr>PowerPoint 演示文稿</vt:lpstr>
      <vt:lpstr>PowerPoint 演示文稿</vt:lpstr>
      <vt:lpstr>PowerPoint 演示文稿</vt:lpstr>
      <vt:lpstr>性能比较</vt:lpstr>
      <vt:lpstr>LLM - 大语言模型</vt:lpstr>
      <vt:lpstr>PowerPoint 演示文稿</vt:lpstr>
      <vt:lpstr>自然语言处理 GPT-3</vt:lpstr>
      <vt:lpstr>“神奇”的 GPT-3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学习资源</vt:lpstr>
      <vt:lpstr>学习资源和场地</vt:lpstr>
      <vt:lpstr>推荐书籍</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guantao</dc:creator>
  <cp:lastModifiedBy>tao</cp:lastModifiedBy>
  <cp:revision>891</cp:revision>
  <dcterms:created xsi:type="dcterms:W3CDTF">2023-10-20T03:18:37Z</dcterms:created>
  <dcterms:modified xsi:type="dcterms:W3CDTF">2023-10-20T03:18:37Z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2052-11.1.0.11704</vt:lpwstr>
  </property>
  <property fmtid="{D5CDD505-2E9C-101B-9397-08002B2CF9AE}" pid="3" name="ICV">
    <vt:lpwstr/>
  </property>
</Properties>
</file>